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Masters/slideMaster1.xml" ContentType="application/vnd.openxmlformats-officedocument.presentationml.slideMaster+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25.jpg" ContentType="image/jpeg"/>
  <Override PartName="/ppt/media/image47.jpg" ContentType="image/jpeg"/>
  <Override PartName="/ppt/media/image48.jpg" ContentType="image/jpeg"/>
  <Override PartName="/ppt/media/image58.jpg" ContentType="image/jpeg"/>
  <Override PartName="/ppt/media/image60.jpg" ContentType="image/jpeg"/>
  <Override PartName="/ppt/media/image68.jpg" ContentType="image/jpeg"/>
  <Override PartName="/ppt/media/image69.jpg" ContentType="image/jpeg"/>
  <Override PartName="/ppt/media/image70.jpg" ContentType="image/jpeg"/>
  <Override PartName="/ppt/media/image71.jpg" ContentType="image/jpeg"/>
  <Override PartName="/ppt/media/image72.jpg" ContentType="image/jpeg"/>
  <Override PartName="/ppt/media/image73.jpg" ContentType="image/jpeg"/>
  <Override PartName="/ppt/media/image139.jpg" ContentType="image/jpeg"/>
  <Override PartName="/ppt/media/image140.jpg" ContentType="image/jpeg"/>
  <Override PartName="/ppt/media/image80.jpg" ContentType="image/jpeg"/>
  <Override PartName="/ppt/media/image87.jpg" ContentType="image/jpeg"/>
  <Override PartName="/ppt/media/image105.jpg" ContentType="image/jpeg"/>
  <Override PartName="/ppt/media/image106.jpg" ContentType="image/jpeg"/>
  <Override PartName="/ppt/media/image107.jpg" ContentType="image/jpeg"/>
  <Override PartName="/ppt/media/image114.jpg" ContentType="image/jpeg"/>
  <Override PartName="/ppt/media/image115.jpg" ContentType="image/jpeg"/>
  <Override PartName="/ppt/notesMasters/notesMaster1.xml" ContentType="application/vnd.openxmlformats-officedocument.presentationml.notesMaster+xml"/>
  <Override PartName="/ppt/media/image116.jpg" ContentType="image/jpeg"/>
  <Override PartName="/ppt/media/image117.jpg" ContentType="image/jpeg"/>
  <Override PartName="/ppt/handoutMasters/handoutMaster1.xml" ContentType="application/vnd.openxmlformats-officedocument.presentationml.handoutMaster+xml"/>
  <Override PartName="/ppt/media/image118.jpg" ContentType="image/jpeg"/>
  <Override PartName="/ppt/theme/theme1.xml" ContentType="application/vnd.openxmlformats-officedocument.theme+xml"/>
  <Override PartName="/ppt/media/image119.jpg" ContentType="image/jpeg"/>
  <Override PartName="/ppt/media/image124.jpg" ContentType="image/jpeg"/>
  <Override PartName="/ppt/media/image125.jpg" ContentType="image/jpeg"/>
  <Override PartName="/ppt/media/image126.jpg" ContentType="image/jpeg"/>
  <Override PartName="/ppt/media/image130.jpg" ContentType="image/jpeg"/>
  <Override PartName="/ppt/media/image131.jpg" ContentType="image/jpeg"/>
  <Override PartName="/ppt/media/image132.jpg" ContentType="image/jpeg"/>
  <Override PartName="/ppt/media/image133.jpg" ContentType="image/jpeg"/>
  <Override PartName="/ppt/media/image134.jpg" ContentType="image/jpeg"/>
  <Override PartName="/ppt/media/image135.jpg" ContentType="image/jpeg"/>
  <Override PartName="/ppt/theme/theme2.xml" ContentType="application/vnd.openxmlformats-officedocument.theme+xml"/>
  <Override PartName="/ppt/theme/theme3.xml" ContentType="application/vnd.openxmlformats-officedocument.theme+xml"/>
  <Override PartName="/ppt/media/image8.jpg" ContentType="image/jpeg"/>
  <Override PartName="/ppt/media/image14.jpg" ContentType="image/jpeg"/>
  <Override PartName="/ppt/media/image15.jpg" ContentType="image/jpeg"/>
  <Override PartName="/ppt/media/image16.jpg" ContentType="image/jpeg"/>
  <Override PartName="/ppt/media/image17.jpg" ContentType="image/jpeg"/>
  <Override PartName="/ppt/media/image18.jpg" ContentType="image/jpeg"/>
  <Override PartName="/ppt/media/image19.jpg" ContentType="image/jpeg"/>
  <Override PartName="/ppt/media/image20.jpg" ContentType="image/jpeg"/>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 id="279" r:id="rId25"/>
    <p:sldId id="280" r:id="rId26"/>
    <p:sldId id="281" r:id="rId27"/>
    <p:sldId id="282" r:id="rId28"/>
    <p:sldId id="283" r:id="rId29"/>
    <p:sldId id="284" r:id="rId30"/>
    <p:sldId id="291"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10" r:id="rId55"/>
    <p:sldId id="309" r:id="rId56"/>
    <p:sldId id="311" r:id="rId57"/>
    <p:sldId id="312" r:id="rId58"/>
    <p:sldId id="313" r:id="rId59"/>
    <p:sldId id="314" r:id="rId60"/>
    <p:sldId id="315" r:id="rId61"/>
    <p:sldId id="316" r:id="rId62"/>
    <p:sldId id="317" r:id="rId63"/>
    <p:sldId id="319" r:id="rId64"/>
    <p:sldId id="318" r:id="rId6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3702" userDrawn="1">
          <p15:clr>
            <a:srgbClr val="A4A3A4"/>
          </p15:clr>
        </p15:guide>
        <p15:guide id="4" orient="horz" pos="1366" userDrawn="1">
          <p15:clr>
            <a:srgbClr val="A4A3A4"/>
          </p15:clr>
        </p15:guide>
        <p15:guide id="5" pos="2116" userDrawn="1">
          <p15:clr>
            <a:srgbClr val="A4A3A4"/>
          </p15:clr>
        </p15:guide>
        <p15:guide id="6" pos="6494" userDrawn="1">
          <p15:clr>
            <a:srgbClr val="A4A3A4"/>
          </p15:clr>
        </p15:guide>
        <p15:guide id="7" pos="4316" userDrawn="1">
          <p15:clr>
            <a:srgbClr val="A4A3A4"/>
          </p15:clr>
        </p15:guide>
        <p15:guide id="9" pos="5337" userDrawn="1">
          <p15:clr>
            <a:srgbClr val="A4A3A4"/>
          </p15:clr>
        </p15:guide>
        <p15:guide id="10" pos="551" userDrawn="1">
          <p15:clr>
            <a:srgbClr val="A4A3A4"/>
          </p15:clr>
        </p15:guide>
        <p15:guide id="11" orient="horz" pos="145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4319C"/>
    <a:srgbClr val="1E49E2"/>
    <a:srgbClr val="E6E6E6"/>
    <a:srgbClr val="B1C0F5"/>
    <a:srgbClr val="FD349C"/>
    <a:srgbClr val="BDE9FF"/>
    <a:srgbClr val="510DBC"/>
    <a:srgbClr val="B8E3F2"/>
    <a:srgbClr val="19C5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752" autoAdjust="0"/>
    <p:restoredTop sz="96353" autoAdjust="0"/>
  </p:normalViewPr>
  <p:slideViewPr>
    <p:cSldViewPr snapToGrid="0" showGuides="1">
      <p:cViewPr varScale="1">
        <p:scale>
          <a:sx n="98" d="100"/>
          <a:sy n="98" d="100"/>
        </p:scale>
        <p:origin x="108" y="360"/>
      </p:cViewPr>
      <p:guideLst>
        <p:guide orient="horz" pos="3702"/>
        <p:guide orient="horz" pos="1366"/>
        <p:guide pos="2116"/>
        <p:guide pos="6494"/>
        <p:guide pos="4316"/>
        <p:guide pos="5337"/>
        <p:guide pos="551"/>
        <p:guide orient="horz" pos="1457"/>
      </p:guideLst>
    </p:cSldViewPr>
  </p:slideViewPr>
  <p:notesTextViewPr>
    <p:cViewPr>
      <p:scale>
        <a:sx n="125" d="100"/>
        <a:sy n="125" d="100"/>
      </p:scale>
      <p:origin x="0" y="0"/>
    </p:cViewPr>
  </p:notesTextViewPr>
  <p:sorterViewPr>
    <p:cViewPr>
      <p:scale>
        <a:sx n="40" d="100"/>
        <a:sy n="40" d="100"/>
      </p:scale>
      <p:origin x="0" y="0"/>
    </p:cViewPr>
  </p:sorterViewPr>
  <p:notesViewPr>
    <p:cSldViewPr snapToGrid="0">
      <p:cViewPr varScale="1">
        <p:scale>
          <a:sx n="84" d="100"/>
          <a:sy n="84" d="100"/>
        </p:scale>
        <p:origin x="2976"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customXml" Target="../customXml/item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EB3C2AE6-9573-908E-020A-EE1956E3011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22417E2D-0FC7-E502-CBBF-E8F6F6F67E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B24C60-225F-4C4A-BDA1-223375812E59}" type="datetimeFigureOut">
              <a:rPr lang="ko-KR" altLang="en-US" smtClean="0"/>
              <a:t>2023-11-30</a:t>
            </a:fld>
            <a:endParaRPr lang="ko-KR" altLang="en-US"/>
          </a:p>
        </p:txBody>
      </p:sp>
      <p:sp>
        <p:nvSpPr>
          <p:cNvPr id="4" name="바닥글 개체 틀 3">
            <a:extLst>
              <a:ext uri="{FF2B5EF4-FFF2-40B4-BE49-F238E27FC236}">
                <a16:creationId xmlns:a16="http://schemas.microsoft.com/office/drawing/2014/main" id="{84563AD4-9655-760A-5277-C5A0382D812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9BFFB25E-D40B-F740-1974-1FEE133CFA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61A8A5-D813-4701-A37E-2C75FA00D289}" type="slidenum">
              <a:rPr lang="ko-KR" altLang="en-US" smtClean="0"/>
              <a:t>‹#›</a:t>
            </a:fld>
            <a:endParaRPr lang="ko-KR" altLang="en-US"/>
          </a:p>
        </p:txBody>
      </p:sp>
    </p:spTree>
    <p:extLst>
      <p:ext uri="{BB962C8B-B14F-4D97-AF65-F5344CB8AC3E}">
        <p14:creationId xmlns:p14="http://schemas.microsoft.com/office/powerpoint/2010/main" val="13374913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739DD3-00B1-4323-BCC0-3DA78E3FFA42}" type="datetimeFigureOut">
              <a:rPr lang="ko-KR" altLang="en-US" smtClean="0"/>
              <a:t>2023-11-30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92BAB3-BE0C-4158-B3B5-D877D576D3E2}" type="slidenum">
              <a:rPr lang="ko-KR" altLang="en-US" smtClean="0"/>
              <a:t>‹#›</a:t>
            </a:fld>
            <a:endParaRPr lang="ko-KR" altLang="en-US"/>
          </a:p>
        </p:txBody>
      </p:sp>
    </p:spTree>
    <p:extLst>
      <p:ext uri="{BB962C8B-B14F-4D97-AF65-F5344CB8AC3E}">
        <p14:creationId xmlns:p14="http://schemas.microsoft.com/office/powerpoint/2010/main" val="107289632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092BAB3-BE0C-4158-B3B5-D877D576D3E2}" type="slidenum">
              <a:rPr lang="ko-KR" altLang="en-US" smtClean="0"/>
              <a:t>17</a:t>
            </a:fld>
            <a:endParaRPr lang="ko-KR" altLang="en-US"/>
          </a:p>
        </p:txBody>
      </p:sp>
    </p:spTree>
    <p:extLst>
      <p:ext uri="{BB962C8B-B14F-4D97-AF65-F5344CB8AC3E}">
        <p14:creationId xmlns:p14="http://schemas.microsoft.com/office/powerpoint/2010/main" val="3555290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092BAB3-BE0C-4158-B3B5-D877D576D3E2}" type="slidenum">
              <a:rPr lang="ko-KR" altLang="en-US" smtClean="0"/>
              <a:t>45</a:t>
            </a:fld>
            <a:endParaRPr lang="ko-KR" altLang="en-US"/>
          </a:p>
        </p:txBody>
      </p:sp>
    </p:spTree>
    <p:extLst>
      <p:ext uri="{BB962C8B-B14F-4D97-AF65-F5344CB8AC3E}">
        <p14:creationId xmlns:p14="http://schemas.microsoft.com/office/powerpoint/2010/main" val="2035595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092BAB3-BE0C-4158-B3B5-D877D576D3E2}" type="slidenum">
              <a:rPr lang="ko-KR" altLang="en-US" smtClean="0"/>
              <a:t>46</a:t>
            </a:fld>
            <a:endParaRPr lang="ko-KR" altLang="en-US"/>
          </a:p>
        </p:txBody>
      </p:sp>
    </p:spTree>
    <p:extLst>
      <p:ext uri="{BB962C8B-B14F-4D97-AF65-F5344CB8AC3E}">
        <p14:creationId xmlns:p14="http://schemas.microsoft.com/office/powerpoint/2010/main" val="1209630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092BAB3-BE0C-4158-B3B5-D877D576D3E2}" type="slidenum">
              <a:rPr lang="ko-KR" altLang="en-US" smtClean="0"/>
              <a:t>47</a:t>
            </a:fld>
            <a:endParaRPr lang="ko-KR" altLang="en-US"/>
          </a:p>
        </p:txBody>
      </p:sp>
    </p:spTree>
    <p:extLst>
      <p:ext uri="{BB962C8B-B14F-4D97-AF65-F5344CB8AC3E}">
        <p14:creationId xmlns:p14="http://schemas.microsoft.com/office/powerpoint/2010/main" val="3324741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092BAB3-BE0C-4158-B3B5-D877D576D3E2}" type="slidenum">
              <a:rPr lang="ko-KR" altLang="en-US" smtClean="0"/>
              <a:t>20</a:t>
            </a:fld>
            <a:endParaRPr lang="ko-KR" altLang="en-US"/>
          </a:p>
        </p:txBody>
      </p:sp>
    </p:spTree>
    <p:extLst>
      <p:ext uri="{BB962C8B-B14F-4D97-AF65-F5344CB8AC3E}">
        <p14:creationId xmlns:p14="http://schemas.microsoft.com/office/powerpoint/2010/main" val="34458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092BAB3-BE0C-4158-B3B5-D877D576D3E2}" type="slidenum">
              <a:rPr lang="ko-KR" altLang="en-US" smtClean="0"/>
              <a:t>21</a:t>
            </a:fld>
            <a:endParaRPr lang="ko-KR" altLang="en-US"/>
          </a:p>
        </p:txBody>
      </p:sp>
    </p:spTree>
    <p:extLst>
      <p:ext uri="{BB962C8B-B14F-4D97-AF65-F5344CB8AC3E}">
        <p14:creationId xmlns:p14="http://schemas.microsoft.com/office/powerpoint/2010/main" val="2080707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092BAB3-BE0C-4158-B3B5-D877D576D3E2}" type="slidenum">
              <a:rPr lang="ko-KR" altLang="en-US" smtClean="0"/>
              <a:t>22</a:t>
            </a:fld>
            <a:endParaRPr lang="ko-KR" altLang="en-US"/>
          </a:p>
        </p:txBody>
      </p:sp>
    </p:spTree>
    <p:extLst>
      <p:ext uri="{BB962C8B-B14F-4D97-AF65-F5344CB8AC3E}">
        <p14:creationId xmlns:p14="http://schemas.microsoft.com/office/powerpoint/2010/main" val="1745595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092BAB3-BE0C-4158-B3B5-D877D576D3E2}" type="slidenum">
              <a:rPr lang="ko-KR" altLang="en-US" smtClean="0"/>
              <a:t>23</a:t>
            </a:fld>
            <a:endParaRPr lang="ko-KR" altLang="en-US"/>
          </a:p>
        </p:txBody>
      </p:sp>
    </p:spTree>
    <p:extLst>
      <p:ext uri="{BB962C8B-B14F-4D97-AF65-F5344CB8AC3E}">
        <p14:creationId xmlns:p14="http://schemas.microsoft.com/office/powerpoint/2010/main" val="1732065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092BAB3-BE0C-4158-B3B5-D877D576D3E2}" type="slidenum">
              <a:rPr lang="ko-KR" altLang="en-US" smtClean="0"/>
              <a:t>26</a:t>
            </a:fld>
            <a:endParaRPr lang="ko-KR" altLang="en-US"/>
          </a:p>
        </p:txBody>
      </p:sp>
    </p:spTree>
    <p:extLst>
      <p:ext uri="{BB962C8B-B14F-4D97-AF65-F5344CB8AC3E}">
        <p14:creationId xmlns:p14="http://schemas.microsoft.com/office/powerpoint/2010/main" val="616784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092BAB3-BE0C-4158-B3B5-D877D576D3E2}" type="slidenum">
              <a:rPr lang="ko-KR" altLang="en-US" smtClean="0"/>
              <a:t>31</a:t>
            </a:fld>
            <a:endParaRPr lang="ko-KR" altLang="en-US"/>
          </a:p>
        </p:txBody>
      </p:sp>
    </p:spTree>
    <p:extLst>
      <p:ext uri="{BB962C8B-B14F-4D97-AF65-F5344CB8AC3E}">
        <p14:creationId xmlns:p14="http://schemas.microsoft.com/office/powerpoint/2010/main" val="3818335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092BAB3-BE0C-4158-B3B5-D877D576D3E2}" type="slidenum">
              <a:rPr lang="ko-KR" altLang="en-US" smtClean="0"/>
              <a:t>34</a:t>
            </a:fld>
            <a:endParaRPr lang="ko-KR" altLang="en-US"/>
          </a:p>
        </p:txBody>
      </p:sp>
    </p:spTree>
    <p:extLst>
      <p:ext uri="{BB962C8B-B14F-4D97-AF65-F5344CB8AC3E}">
        <p14:creationId xmlns:p14="http://schemas.microsoft.com/office/powerpoint/2010/main" val="2290555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092BAB3-BE0C-4158-B3B5-D877D576D3E2}" type="slidenum">
              <a:rPr lang="ko-KR" altLang="en-US" smtClean="0"/>
              <a:t>44</a:t>
            </a:fld>
            <a:endParaRPr lang="ko-KR" altLang="en-US"/>
          </a:p>
        </p:txBody>
      </p:sp>
    </p:spTree>
    <p:extLst>
      <p:ext uri="{BB962C8B-B14F-4D97-AF65-F5344CB8AC3E}">
        <p14:creationId xmlns:p14="http://schemas.microsoft.com/office/powerpoint/2010/main" val="41287930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9" name="그림 8" descr="마조렐 블루, 스크린샷, 블루, 일렉트릭 블루이(가) 표시된 사진&#10;&#10;자동 생성된 설명">
            <a:extLst>
              <a:ext uri="{FF2B5EF4-FFF2-40B4-BE49-F238E27FC236}">
                <a16:creationId xmlns:a16="http://schemas.microsoft.com/office/drawing/2014/main" id="{544D8AAA-FF58-6AB1-72F7-7544C490BD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69891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비교">
    <p:spTree>
      <p:nvGrpSpPr>
        <p:cNvPr id="1" name=""/>
        <p:cNvGrpSpPr/>
        <p:nvPr/>
      </p:nvGrpSpPr>
      <p:grpSpPr>
        <a:xfrm>
          <a:off x="0" y="0"/>
          <a:ext cx="0" cy="0"/>
          <a:chOff x="0" y="0"/>
          <a:chExt cx="0" cy="0"/>
        </a:xfrm>
      </p:grpSpPr>
      <p:sp>
        <p:nvSpPr>
          <p:cNvPr id="16" name="object 12">
            <a:extLst>
              <a:ext uri="{FF2B5EF4-FFF2-40B4-BE49-F238E27FC236}">
                <a16:creationId xmlns:a16="http://schemas.microsoft.com/office/drawing/2014/main" id="{2C32F665-FE16-BE6D-40F6-18F1C0523EBF}"/>
              </a:ext>
            </a:extLst>
          </p:cNvPr>
          <p:cNvSpPr/>
          <p:nvPr userDrawn="1"/>
        </p:nvSpPr>
        <p:spPr>
          <a:xfrm>
            <a:off x="0" y="1"/>
            <a:ext cx="12192000" cy="800100"/>
          </a:xfrm>
          <a:custGeom>
            <a:avLst/>
            <a:gdLst/>
            <a:ahLst/>
            <a:cxnLst/>
            <a:rect l="l" t="t" r="r" b="b"/>
            <a:pathLst>
              <a:path w="18288000" h="1440180">
                <a:moveTo>
                  <a:pt x="0" y="1440002"/>
                </a:moveTo>
                <a:lnTo>
                  <a:pt x="18288000" y="1440002"/>
                </a:lnTo>
                <a:lnTo>
                  <a:pt x="18288000" y="0"/>
                </a:lnTo>
                <a:lnTo>
                  <a:pt x="0" y="0"/>
                </a:lnTo>
                <a:lnTo>
                  <a:pt x="0" y="1440002"/>
                </a:lnTo>
                <a:close/>
              </a:path>
            </a:pathLst>
          </a:custGeom>
          <a:solidFill>
            <a:srgbClr val="1E49E2"/>
          </a:solidFill>
        </p:spPr>
        <p:txBody>
          <a:bodyPr wrap="square" lIns="0" tIns="0" rIns="0" bIns="0" rtlCol="0"/>
          <a:lstStyle/>
          <a:p>
            <a:endParaRPr dirty="0"/>
          </a:p>
        </p:txBody>
      </p:sp>
      <p:graphicFrame>
        <p:nvGraphicFramePr>
          <p:cNvPr id="17" name="표 18">
            <a:extLst>
              <a:ext uri="{FF2B5EF4-FFF2-40B4-BE49-F238E27FC236}">
                <a16:creationId xmlns:a16="http://schemas.microsoft.com/office/drawing/2014/main" id="{185EB1B4-224E-6765-604B-C577F1385EFB}"/>
              </a:ext>
            </a:extLst>
          </p:cNvPr>
          <p:cNvGraphicFramePr>
            <a:graphicFrameLocks noGrp="1"/>
          </p:cNvGraphicFramePr>
          <p:nvPr userDrawn="1">
            <p:extLst>
              <p:ext uri="{D42A27DB-BD31-4B8C-83A1-F6EECF244321}">
                <p14:modId xmlns:p14="http://schemas.microsoft.com/office/powerpoint/2010/main" val="3679517802"/>
              </p:ext>
            </p:extLst>
          </p:nvPr>
        </p:nvGraphicFramePr>
        <p:xfrm>
          <a:off x="515938" y="0"/>
          <a:ext cx="11160127" cy="489098"/>
        </p:xfrm>
        <a:graphic>
          <a:graphicData uri="http://schemas.openxmlformats.org/drawingml/2006/table">
            <a:tbl>
              <a:tblPr firstRow="1" bandRow="1">
                <a:tableStyleId>{5C22544A-7EE6-4342-B048-85BDC9FD1C3A}</a:tableStyleId>
              </a:tblPr>
              <a:tblGrid>
                <a:gridCol w="1014557">
                  <a:extLst>
                    <a:ext uri="{9D8B030D-6E8A-4147-A177-3AD203B41FA5}">
                      <a16:colId xmlns:a16="http://schemas.microsoft.com/office/drawing/2014/main" val="3218294104"/>
                    </a:ext>
                  </a:extLst>
                </a:gridCol>
                <a:gridCol w="1014557">
                  <a:extLst>
                    <a:ext uri="{9D8B030D-6E8A-4147-A177-3AD203B41FA5}">
                      <a16:colId xmlns:a16="http://schemas.microsoft.com/office/drawing/2014/main" val="284661046"/>
                    </a:ext>
                  </a:extLst>
                </a:gridCol>
                <a:gridCol w="1014557">
                  <a:extLst>
                    <a:ext uri="{9D8B030D-6E8A-4147-A177-3AD203B41FA5}">
                      <a16:colId xmlns:a16="http://schemas.microsoft.com/office/drawing/2014/main" val="2244489315"/>
                    </a:ext>
                  </a:extLst>
                </a:gridCol>
                <a:gridCol w="1014557">
                  <a:extLst>
                    <a:ext uri="{9D8B030D-6E8A-4147-A177-3AD203B41FA5}">
                      <a16:colId xmlns:a16="http://schemas.microsoft.com/office/drawing/2014/main" val="1235836371"/>
                    </a:ext>
                  </a:extLst>
                </a:gridCol>
                <a:gridCol w="1014557">
                  <a:extLst>
                    <a:ext uri="{9D8B030D-6E8A-4147-A177-3AD203B41FA5}">
                      <a16:colId xmlns:a16="http://schemas.microsoft.com/office/drawing/2014/main" val="4125915856"/>
                    </a:ext>
                  </a:extLst>
                </a:gridCol>
                <a:gridCol w="1014557">
                  <a:extLst>
                    <a:ext uri="{9D8B030D-6E8A-4147-A177-3AD203B41FA5}">
                      <a16:colId xmlns:a16="http://schemas.microsoft.com/office/drawing/2014/main" val="3598275948"/>
                    </a:ext>
                  </a:extLst>
                </a:gridCol>
                <a:gridCol w="1014557">
                  <a:extLst>
                    <a:ext uri="{9D8B030D-6E8A-4147-A177-3AD203B41FA5}">
                      <a16:colId xmlns:a16="http://schemas.microsoft.com/office/drawing/2014/main" val="1127799101"/>
                    </a:ext>
                  </a:extLst>
                </a:gridCol>
                <a:gridCol w="1014557">
                  <a:extLst>
                    <a:ext uri="{9D8B030D-6E8A-4147-A177-3AD203B41FA5}">
                      <a16:colId xmlns:a16="http://schemas.microsoft.com/office/drawing/2014/main" val="1179136123"/>
                    </a:ext>
                  </a:extLst>
                </a:gridCol>
                <a:gridCol w="1014557">
                  <a:extLst>
                    <a:ext uri="{9D8B030D-6E8A-4147-A177-3AD203B41FA5}">
                      <a16:colId xmlns:a16="http://schemas.microsoft.com/office/drawing/2014/main" val="2151561382"/>
                    </a:ext>
                  </a:extLst>
                </a:gridCol>
                <a:gridCol w="1014557">
                  <a:extLst>
                    <a:ext uri="{9D8B030D-6E8A-4147-A177-3AD203B41FA5}">
                      <a16:colId xmlns:a16="http://schemas.microsoft.com/office/drawing/2014/main" val="928745347"/>
                    </a:ext>
                  </a:extLst>
                </a:gridCol>
                <a:gridCol w="1014557">
                  <a:extLst>
                    <a:ext uri="{9D8B030D-6E8A-4147-A177-3AD203B41FA5}">
                      <a16:colId xmlns:a16="http://schemas.microsoft.com/office/drawing/2014/main" val="557625273"/>
                    </a:ext>
                  </a:extLst>
                </a:gridCol>
              </a:tblGrid>
              <a:tr h="489098">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Foreword</a:t>
                      </a:r>
                    </a:p>
                  </a:txBody>
                  <a:tcPr marL="72000" marR="72000" marT="108000"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Executive Summary</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현황</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2700" algn="ctr">
                        <a:spcBef>
                          <a:spcPts val="100"/>
                        </a:spcBef>
                      </a:pPr>
                      <a:r>
                        <a:rPr lang="ko-KR" altLang="en-US" sz="900" b="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지속가능한</a:t>
                      </a:r>
                    </a:p>
                    <a:p>
                      <a:pPr marL="12700" algn="ctr">
                        <a:spcBef>
                          <a:spcPts val="100"/>
                        </a:spcBef>
                      </a:pPr>
                      <a:r>
                        <a:rPr lang="ko-KR" altLang="en-US" sz="900" b="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공급망</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첨단 로봇 및 </a:t>
                      </a:r>
                      <a:endPar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endParaRP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자동화</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b="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미래의 노동력</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분산원장 기술 및   디지털 화폐</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산업 부문별 </a:t>
                      </a: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혁신</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1000" spc="-50" baseline="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Arial" panose="020B0604020202020204" pitchFamily="34" charset="0"/>
                        </a:rPr>
                        <a:t>메타버스</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B0F0"/>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Conclusion</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Business Contacts</a:t>
                      </a:r>
                    </a:p>
                  </a:txBody>
                  <a:tcPr marL="72000" marR="72000" marT="108000"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extLst>
                  <a:ext uri="{0D108BD9-81ED-4DB2-BD59-A6C34878D82A}">
                    <a16:rowId xmlns:a16="http://schemas.microsoft.com/office/drawing/2014/main" val="3401742412"/>
                  </a:ext>
                </a:extLst>
              </a:tr>
            </a:tbl>
          </a:graphicData>
        </a:graphic>
      </p:graphicFrame>
      <p:sp>
        <p:nvSpPr>
          <p:cNvPr id="2" name="Holder 2">
            <a:extLst>
              <a:ext uri="{FF2B5EF4-FFF2-40B4-BE49-F238E27FC236}">
                <a16:creationId xmlns:a16="http://schemas.microsoft.com/office/drawing/2014/main" id="{A6A1A6A1-A618-F6EF-00D4-31AD1C5152BD}"/>
              </a:ext>
            </a:extLst>
          </p:cNvPr>
          <p:cNvSpPr>
            <a:spLocks noGrp="1"/>
          </p:cNvSpPr>
          <p:nvPr>
            <p:ph type="ftr" sz="quarter" idx="3"/>
          </p:nvPr>
        </p:nvSpPr>
        <p:spPr>
          <a:xfrm>
            <a:off x="1401579" y="6493647"/>
            <a:ext cx="7406005" cy="123111"/>
          </a:xfrm>
          <a:prstGeom prst="rect">
            <a:avLst/>
          </a:prstGeom>
        </p:spPr>
        <p:txBody>
          <a:bodyPr lIns="0" tIns="0" rIns="0" bIns="0"/>
          <a:lstStyle>
            <a:lvl1pPr>
              <a:defRPr sz="700" b="0" i="0" spc="-20" baseline="0">
                <a:solidFill>
                  <a:schemeClr val="tx1">
                    <a:lumMod val="50000"/>
                    <a:lumOff val="50000"/>
                  </a:schemeClr>
                </a:solidFill>
                <a:latin typeface="Arial" panose="020B0604020202020204" pitchFamily="34" charset="0"/>
                <a:cs typeface="Arial" panose="020B0604020202020204" pitchFamily="34" charset="0"/>
              </a:defRPr>
            </a:lvl1p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Holder 3">
            <a:extLst>
              <a:ext uri="{FF2B5EF4-FFF2-40B4-BE49-F238E27FC236}">
                <a16:creationId xmlns:a16="http://schemas.microsoft.com/office/drawing/2014/main" id="{F65FBCCE-4197-3EB7-1228-7EBF23EBC3D8}"/>
              </a:ext>
            </a:extLst>
          </p:cNvPr>
          <p:cNvSpPr>
            <a:spLocks noGrp="1"/>
          </p:cNvSpPr>
          <p:nvPr>
            <p:ph type="dt" sz="half" idx="2"/>
          </p:nvPr>
        </p:nvSpPr>
        <p:spPr>
          <a:xfrm>
            <a:off x="9942232" y="6519157"/>
            <a:ext cx="1279525" cy="123111"/>
          </a:xfrm>
          <a:prstGeom prst="rect">
            <a:avLst/>
          </a:prstGeom>
        </p:spPr>
        <p:txBody>
          <a:bodyPr lIns="0" tIns="0" rIns="0" bIns="0"/>
          <a:lstStyle>
            <a:lvl1pPr algn="r">
              <a:defRPr sz="700" b="0" i="0" spc="-20" baseline="0">
                <a:solidFill>
                  <a:schemeClr val="tx1">
                    <a:lumMod val="50000"/>
                    <a:lumOff val="50000"/>
                  </a:schemeClr>
                </a:solidFill>
                <a:latin typeface="Arial" panose="020B0604020202020204" pitchFamily="34" charset="0"/>
                <a:cs typeface="Arial" panose="020B0604020202020204" pitchFamily="34" charset="0"/>
              </a:defRPr>
            </a:lvl1pPr>
          </a:lstStyle>
          <a:p>
            <a:pPr marL="12700">
              <a:spcBef>
                <a:spcPts val="55"/>
              </a:spcBef>
            </a:pPr>
            <a:r>
              <a:rPr lang="en-US" altLang="ko-KR"/>
              <a:t>The future of supply chain</a:t>
            </a:r>
            <a:endParaRPr lang="en-US" dirty="0"/>
          </a:p>
        </p:txBody>
      </p:sp>
      <p:sp>
        <p:nvSpPr>
          <p:cNvPr id="4" name="Holder 4">
            <a:extLst>
              <a:ext uri="{FF2B5EF4-FFF2-40B4-BE49-F238E27FC236}">
                <a16:creationId xmlns:a16="http://schemas.microsoft.com/office/drawing/2014/main" id="{F72C9C15-0E74-D576-4CD2-49563EE17C12}"/>
              </a:ext>
            </a:extLst>
          </p:cNvPr>
          <p:cNvSpPr>
            <a:spLocks noGrp="1"/>
          </p:cNvSpPr>
          <p:nvPr>
            <p:ph type="sldNum" sz="quarter" idx="4"/>
          </p:nvPr>
        </p:nvSpPr>
        <p:spPr>
          <a:xfrm>
            <a:off x="11276977" y="6492312"/>
            <a:ext cx="370585" cy="146684"/>
          </a:xfrm>
          <a:prstGeom prst="rect">
            <a:avLst/>
          </a:prstGeom>
        </p:spPr>
        <p:txBody>
          <a:bodyPr lIns="0" tIns="0" rIns="0" bIns="0"/>
          <a:lstStyle>
            <a:lvl1pPr>
              <a:defRPr sz="1000" b="0" i="0">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KoPub돋움체 Medium" panose="00000600000000000000" pitchFamily="2" charset="-127"/>
              </a:defRPr>
            </a:lvl1pPr>
          </a:lstStyle>
          <a:p>
            <a:pPr marL="38100" algn="r">
              <a:spcBef>
                <a:spcPts val="50"/>
              </a:spcBef>
            </a:pPr>
            <a:r>
              <a:rPr lang="en-US" altLang="ko-KR"/>
              <a:t>l   </a:t>
            </a:r>
            <a:fld id="{81D60167-4931-47E6-BA6A-407CBD079E47}" type="slidenum">
              <a:rPr lang="en-US" altLang="ko-KR" smtClean="0"/>
              <a:pPr marL="38100" algn="r">
                <a:spcBef>
                  <a:spcPts val="50"/>
                </a:spcBef>
              </a:pPr>
              <a:t>‹#›</a:t>
            </a:fld>
            <a:r>
              <a:rPr lang="en-US" altLang="ko-KR"/>
              <a:t> </a:t>
            </a:r>
            <a:endParaRPr lang="en-US" dirty="0"/>
          </a:p>
        </p:txBody>
      </p:sp>
    </p:spTree>
    <p:extLst>
      <p:ext uri="{BB962C8B-B14F-4D97-AF65-F5344CB8AC3E}">
        <p14:creationId xmlns:p14="http://schemas.microsoft.com/office/powerpoint/2010/main" val="15631535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비교">
    <p:spTree>
      <p:nvGrpSpPr>
        <p:cNvPr id="1" name=""/>
        <p:cNvGrpSpPr/>
        <p:nvPr/>
      </p:nvGrpSpPr>
      <p:grpSpPr>
        <a:xfrm>
          <a:off x="0" y="0"/>
          <a:ext cx="0" cy="0"/>
          <a:chOff x="0" y="0"/>
          <a:chExt cx="0" cy="0"/>
        </a:xfrm>
      </p:grpSpPr>
      <p:sp>
        <p:nvSpPr>
          <p:cNvPr id="16" name="object 12">
            <a:extLst>
              <a:ext uri="{FF2B5EF4-FFF2-40B4-BE49-F238E27FC236}">
                <a16:creationId xmlns:a16="http://schemas.microsoft.com/office/drawing/2014/main" id="{2C32F665-FE16-BE6D-40F6-18F1C0523EBF}"/>
              </a:ext>
            </a:extLst>
          </p:cNvPr>
          <p:cNvSpPr/>
          <p:nvPr userDrawn="1"/>
        </p:nvSpPr>
        <p:spPr>
          <a:xfrm>
            <a:off x="0" y="1"/>
            <a:ext cx="12192000" cy="800100"/>
          </a:xfrm>
          <a:custGeom>
            <a:avLst/>
            <a:gdLst/>
            <a:ahLst/>
            <a:cxnLst/>
            <a:rect l="l" t="t" r="r" b="b"/>
            <a:pathLst>
              <a:path w="18288000" h="1440180">
                <a:moveTo>
                  <a:pt x="0" y="1440002"/>
                </a:moveTo>
                <a:lnTo>
                  <a:pt x="18288000" y="1440002"/>
                </a:lnTo>
                <a:lnTo>
                  <a:pt x="18288000" y="0"/>
                </a:lnTo>
                <a:lnTo>
                  <a:pt x="0" y="0"/>
                </a:lnTo>
                <a:lnTo>
                  <a:pt x="0" y="1440002"/>
                </a:lnTo>
                <a:close/>
              </a:path>
            </a:pathLst>
          </a:custGeom>
          <a:solidFill>
            <a:srgbClr val="1E49E2"/>
          </a:solidFill>
        </p:spPr>
        <p:txBody>
          <a:bodyPr wrap="square" lIns="0" tIns="0" rIns="0" bIns="0" rtlCol="0"/>
          <a:lstStyle/>
          <a:p>
            <a:endParaRPr dirty="0"/>
          </a:p>
        </p:txBody>
      </p:sp>
      <p:graphicFrame>
        <p:nvGraphicFramePr>
          <p:cNvPr id="17" name="표 18">
            <a:extLst>
              <a:ext uri="{FF2B5EF4-FFF2-40B4-BE49-F238E27FC236}">
                <a16:creationId xmlns:a16="http://schemas.microsoft.com/office/drawing/2014/main" id="{185EB1B4-224E-6765-604B-C577F1385EFB}"/>
              </a:ext>
            </a:extLst>
          </p:cNvPr>
          <p:cNvGraphicFramePr>
            <a:graphicFrameLocks noGrp="1"/>
          </p:cNvGraphicFramePr>
          <p:nvPr userDrawn="1">
            <p:extLst>
              <p:ext uri="{D42A27DB-BD31-4B8C-83A1-F6EECF244321}">
                <p14:modId xmlns:p14="http://schemas.microsoft.com/office/powerpoint/2010/main" val="3800993235"/>
              </p:ext>
            </p:extLst>
          </p:nvPr>
        </p:nvGraphicFramePr>
        <p:xfrm>
          <a:off x="515938" y="0"/>
          <a:ext cx="11160127" cy="489098"/>
        </p:xfrm>
        <a:graphic>
          <a:graphicData uri="http://schemas.openxmlformats.org/drawingml/2006/table">
            <a:tbl>
              <a:tblPr firstRow="1" bandRow="1">
                <a:tableStyleId>{5C22544A-7EE6-4342-B048-85BDC9FD1C3A}</a:tableStyleId>
              </a:tblPr>
              <a:tblGrid>
                <a:gridCol w="1014557">
                  <a:extLst>
                    <a:ext uri="{9D8B030D-6E8A-4147-A177-3AD203B41FA5}">
                      <a16:colId xmlns:a16="http://schemas.microsoft.com/office/drawing/2014/main" val="3218294104"/>
                    </a:ext>
                  </a:extLst>
                </a:gridCol>
                <a:gridCol w="1014557">
                  <a:extLst>
                    <a:ext uri="{9D8B030D-6E8A-4147-A177-3AD203B41FA5}">
                      <a16:colId xmlns:a16="http://schemas.microsoft.com/office/drawing/2014/main" val="284661046"/>
                    </a:ext>
                  </a:extLst>
                </a:gridCol>
                <a:gridCol w="1014557">
                  <a:extLst>
                    <a:ext uri="{9D8B030D-6E8A-4147-A177-3AD203B41FA5}">
                      <a16:colId xmlns:a16="http://schemas.microsoft.com/office/drawing/2014/main" val="2244489315"/>
                    </a:ext>
                  </a:extLst>
                </a:gridCol>
                <a:gridCol w="1014557">
                  <a:extLst>
                    <a:ext uri="{9D8B030D-6E8A-4147-A177-3AD203B41FA5}">
                      <a16:colId xmlns:a16="http://schemas.microsoft.com/office/drawing/2014/main" val="1235836371"/>
                    </a:ext>
                  </a:extLst>
                </a:gridCol>
                <a:gridCol w="1014557">
                  <a:extLst>
                    <a:ext uri="{9D8B030D-6E8A-4147-A177-3AD203B41FA5}">
                      <a16:colId xmlns:a16="http://schemas.microsoft.com/office/drawing/2014/main" val="4125915856"/>
                    </a:ext>
                  </a:extLst>
                </a:gridCol>
                <a:gridCol w="1014557">
                  <a:extLst>
                    <a:ext uri="{9D8B030D-6E8A-4147-A177-3AD203B41FA5}">
                      <a16:colId xmlns:a16="http://schemas.microsoft.com/office/drawing/2014/main" val="3598275948"/>
                    </a:ext>
                  </a:extLst>
                </a:gridCol>
                <a:gridCol w="1014557">
                  <a:extLst>
                    <a:ext uri="{9D8B030D-6E8A-4147-A177-3AD203B41FA5}">
                      <a16:colId xmlns:a16="http://schemas.microsoft.com/office/drawing/2014/main" val="1127799101"/>
                    </a:ext>
                  </a:extLst>
                </a:gridCol>
                <a:gridCol w="1014557">
                  <a:extLst>
                    <a:ext uri="{9D8B030D-6E8A-4147-A177-3AD203B41FA5}">
                      <a16:colId xmlns:a16="http://schemas.microsoft.com/office/drawing/2014/main" val="1179136123"/>
                    </a:ext>
                  </a:extLst>
                </a:gridCol>
                <a:gridCol w="1014557">
                  <a:extLst>
                    <a:ext uri="{9D8B030D-6E8A-4147-A177-3AD203B41FA5}">
                      <a16:colId xmlns:a16="http://schemas.microsoft.com/office/drawing/2014/main" val="2151561382"/>
                    </a:ext>
                  </a:extLst>
                </a:gridCol>
                <a:gridCol w="1014557">
                  <a:extLst>
                    <a:ext uri="{9D8B030D-6E8A-4147-A177-3AD203B41FA5}">
                      <a16:colId xmlns:a16="http://schemas.microsoft.com/office/drawing/2014/main" val="928745347"/>
                    </a:ext>
                  </a:extLst>
                </a:gridCol>
                <a:gridCol w="1014557">
                  <a:extLst>
                    <a:ext uri="{9D8B030D-6E8A-4147-A177-3AD203B41FA5}">
                      <a16:colId xmlns:a16="http://schemas.microsoft.com/office/drawing/2014/main" val="557625273"/>
                    </a:ext>
                  </a:extLst>
                </a:gridCol>
              </a:tblGrid>
              <a:tr h="489098">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Foreword</a:t>
                      </a:r>
                    </a:p>
                  </a:txBody>
                  <a:tcPr marL="72000" marR="72000" marT="108000"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Executive Summary</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현황</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2700" algn="ctr">
                        <a:spcBef>
                          <a:spcPts val="100"/>
                        </a:spcBef>
                      </a:pPr>
                      <a:r>
                        <a:rPr lang="ko-KR" altLang="en-US" sz="900" b="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지속가능한</a:t>
                      </a:r>
                    </a:p>
                    <a:p>
                      <a:pPr marL="12700" algn="ctr">
                        <a:spcBef>
                          <a:spcPts val="100"/>
                        </a:spcBef>
                      </a:pPr>
                      <a:r>
                        <a:rPr lang="ko-KR" altLang="en-US" sz="900" b="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공급망</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첨단 로봇 및 </a:t>
                      </a:r>
                      <a:endPar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endParaRP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자동화</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b="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미래의 노동력</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분산원장 기술 및   디지털 화폐</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산업 부문별 </a:t>
                      </a: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혁신</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메타버스</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1000" b="0" spc="-50" baseline="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Arial" panose="020B0604020202020204" pitchFamily="34" charset="0"/>
                        </a:rPr>
                        <a:t>Conclusion</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B0F0"/>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Business Contacts</a:t>
                      </a:r>
                    </a:p>
                  </a:txBody>
                  <a:tcPr marL="72000" marR="72000" marT="108000"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extLst>
                  <a:ext uri="{0D108BD9-81ED-4DB2-BD59-A6C34878D82A}">
                    <a16:rowId xmlns:a16="http://schemas.microsoft.com/office/drawing/2014/main" val="3401742412"/>
                  </a:ext>
                </a:extLst>
              </a:tr>
            </a:tbl>
          </a:graphicData>
        </a:graphic>
      </p:graphicFrame>
      <p:sp>
        <p:nvSpPr>
          <p:cNvPr id="2" name="Holder 2">
            <a:extLst>
              <a:ext uri="{FF2B5EF4-FFF2-40B4-BE49-F238E27FC236}">
                <a16:creationId xmlns:a16="http://schemas.microsoft.com/office/drawing/2014/main" id="{A6A1A6A1-A618-F6EF-00D4-31AD1C5152BD}"/>
              </a:ext>
            </a:extLst>
          </p:cNvPr>
          <p:cNvSpPr>
            <a:spLocks noGrp="1"/>
          </p:cNvSpPr>
          <p:nvPr>
            <p:ph type="ftr" sz="quarter" idx="3"/>
          </p:nvPr>
        </p:nvSpPr>
        <p:spPr>
          <a:xfrm>
            <a:off x="1401579" y="6493647"/>
            <a:ext cx="7406005" cy="123111"/>
          </a:xfrm>
          <a:prstGeom prst="rect">
            <a:avLst/>
          </a:prstGeom>
        </p:spPr>
        <p:txBody>
          <a:bodyPr lIns="0" tIns="0" rIns="0" bIns="0"/>
          <a:lstStyle>
            <a:lvl1pPr>
              <a:defRPr sz="700" b="0" i="0" spc="-20" baseline="0">
                <a:solidFill>
                  <a:schemeClr val="tx1">
                    <a:lumMod val="50000"/>
                    <a:lumOff val="50000"/>
                  </a:schemeClr>
                </a:solidFill>
                <a:latin typeface="Arial" panose="020B0604020202020204" pitchFamily="34" charset="0"/>
                <a:cs typeface="Arial" panose="020B0604020202020204" pitchFamily="34" charset="0"/>
              </a:defRPr>
            </a:lvl1p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Holder 3">
            <a:extLst>
              <a:ext uri="{FF2B5EF4-FFF2-40B4-BE49-F238E27FC236}">
                <a16:creationId xmlns:a16="http://schemas.microsoft.com/office/drawing/2014/main" id="{F65FBCCE-4197-3EB7-1228-7EBF23EBC3D8}"/>
              </a:ext>
            </a:extLst>
          </p:cNvPr>
          <p:cNvSpPr>
            <a:spLocks noGrp="1"/>
          </p:cNvSpPr>
          <p:nvPr>
            <p:ph type="dt" sz="half" idx="2"/>
          </p:nvPr>
        </p:nvSpPr>
        <p:spPr>
          <a:xfrm>
            <a:off x="9942232" y="6519157"/>
            <a:ext cx="1279525" cy="123111"/>
          </a:xfrm>
          <a:prstGeom prst="rect">
            <a:avLst/>
          </a:prstGeom>
        </p:spPr>
        <p:txBody>
          <a:bodyPr lIns="0" tIns="0" rIns="0" bIns="0"/>
          <a:lstStyle>
            <a:lvl1pPr algn="r">
              <a:defRPr sz="700" b="0" i="0" spc="-20" baseline="0">
                <a:solidFill>
                  <a:schemeClr val="tx1">
                    <a:lumMod val="50000"/>
                    <a:lumOff val="50000"/>
                  </a:schemeClr>
                </a:solidFill>
                <a:latin typeface="Arial" panose="020B0604020202020204" pitchFamily="34" charset="0"/>
                <a:cs typeface="Arial" panose="020B0604020202020204" pitchFamily="34" charset="0"/>
              </a:defRPr>
            </a:lvl1pPr>
          </a:lstStyle>
          <a:p>
            <a:pPr marL="12700">
              <a:spcBef>
                <a:spcPts val="55"/>
              </a:spcBef>
            </a:pPr>
            <a:r>
              <a:rPr lang="en-US" altLang="ko-KR"/>
              <a:t>The future of supply chain</a:t>
            </a:r>
            <a:endParaRPr lang="en-US" dirty="0"/>
          </a:p>
        </p:txBody>
      </p:sp>
      <p:sp>
        <p:nvSpPr>
          <p:cNvPr id="4" name="Holder 4">
            <a:extLst>
              <a:ext uri="{FF2B5EF4-FFF2-40B4-BE49-F238E27FC236}">
                <a16:creationId xmlns:a16="http://schemas.microsoft.com/office/drawing/2014/main" id="{F72C9C15-0E74-D576-4CD2-49563EE17C12}"/>
              </a:ext>
            </a:extLst>
          </p:cNvPr>
          <p:cNvSpPr>
            <a:spLocks noGrp="1"/>
          </p:cNvSpPr>
          <p:nvPr>
            <p:ph type="sldNum" sz="quarter" idx="4"/>
          </p:nvPr>
        </p:nvSpPr>
        <p:spPr>
          <a:xfrm>
            <a:off x="11276977" y="6492312"/>
            <a:ext cx="370585" cy="146684"/>
          </a:xfrm>
          <a:prstGeom prst="rect">
            <a:avLst/>
          </a:prstGeom>
        </p:spPr>
        <p:txBody>
          <a:bodyPr lIns="0" tIns="0" rIns="0" bIns="0"/>
          <a:lstStyle>
            <a:lvl1pPr>
              <a:defRPr sz="1000" b="0" i="0">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KoPub돋움체 Medium" panose="00000600000000000000" pitchFamily="2" charset="-127"/>
              </a:defRPr>
            </a:lvl1pPr>
          </a:lstStyle>
          <a:p>
            <a:pPr marL="38100" algn="r">
              <a:spcBef>
                <a:spcPts val="50"/>
              </a:spcBef>
            </a:pPr>
            <a:r>
              <a:rPr lang="en-US" altLang="ko-KR"/>
              <a:t>l   </a:t>
            </a:r>
            <a:fld id="{81D60167-4931-47E6-BA6A-407CBD079E47}" type="slidenum">
              <a:rPr lang="en-US" altLang="ko-KR" smtClean="0"/>
              <a:pPr marL="38100" algn="r">
                <a:spcBef>
                  <a:spcPts val="50"/>
                </a:spcBef>
              </a:pPr>
              <a:t>‹#›</a:t>
            </a:fld>
            <a:r>
              <a:rPr lang="en-US" altLang="ko-KR"/>
              <a:t> </a:t>
            </a:r>
            <a:endParaRPr lang="en-US" dirty="0"/>
          </a:p>
        </p:txBody>
      </p:sp>
    </p:spTree>
    <p:extLst>
      <p:ext uri="{BB962C8B-B14F-4D97-AF65-F5344CB8AC3E}">
        <p14:creationId xmlns:p14="http://schemas.microsoft.com/office/powerpoint/2010/main" val="15464729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비교">
    <p:spTree>
      <p:nvGrpSpPr>
        <p:cNvPr id="1" name=""/>
        <p:cNvGrpSpPr/>
        <p:nvPr/>
      </p:nvGrpSpPr>
      <p:grpSpPr>
        <a:xfrm>
          <a:off x="0" y="0"/>
          <a:ext cx="0" cy="0"/>
          <a:chOff x="0" y="0"/>
          <a:chExt cx="0" cy="0"/>
        </a:xfrm>
      </p:grpSpPr>
      <p:sp>
        <p:nvSpPr>
          <p:cNvPr id="16" name="object 12">
            <a:extLst>
              <a:ext uri="{FF2B5EF4-FFF2-40B4-BE49-F238E27FC236}">
                <a16:creationId xmlns:a16="http://schemas.microsoft.com/office/drawing/2014/main" id="{2C32F665-FE16-BE6D-40F6-18F1C0523EBF}"/>
              </a:ext>
            </a:extLst>
          </p:cNvPr>
          <p:cNvSpPr/>
          <p:nvPr userDrawn="1"/>
        </p:nvSpPr>
        <p:spPr>
          <a:xfrm>
            <a:off x="0" y="1"/>
            <a:ext cx="12192000" cy="800100"/>
          </a:xfrm>
          <a:custGeom>
            <a:avLst/>
            <a:gdLst/>
            <a:ahLst/>
            <a:cxnLst/>
            <a:rect l="l" t="t" r="r" b="b"/>
            <a:pathLst>
              <a:path w="18288000" h="1440180">
                <a:moveTo>
                  <a:pt x="0" y="1440002"/>
                </a:moveTo>
                <a:lnTo>
                  <a:pt x="18288000" y="1440002"/>
                </a:lnTo>
                <a:lnTo>
                  <a:pt x="18288000" y="0"/>
                </a:lnTo>
                <a:lnTo>
                  <a:pt x="0" y="0"/>
                </a:lnTo>
                <a:lnTo>
                  <a:pt x="0" y="1440002"/>
                </a:lnTo>
                <a:close/>
              </a:path>
            </a:pathLst>
          </a:custGeom>
          <a:solidFill>
            <a:srgbClr val="1E49E2"/>
          </a:solidFill>
        </p:spPr>
        <p:txBody>
          <a:bodyPr wrap="square" lIns="0" tIns="0" rIns="0" bIns="0" rtlCol="0"/>
          <a:lstStyle/>
          <a:p>
            <a:endParaRPr dirty="0"/>
          </a:p>
        </p:txBody>
      </p:sp>
      <p:graphicFrame>
        <p:nvGraphicFramePr>
          <p:cNvPr id="17" name="표 18">
            <a:extLst>
              <a:ext uri="{FF2B5EF4-FFF2-40B4-BE49-F238E27FC236}">
                <a16:creationId xmlns:a16="http://schemas.microsoft.com/office/drawing/2014/main" id="{185EB1B4-224E-6765-604B-C577F1385EFB}"/>
              </a:ext>
            </a:extLst>
          </p:cNvPr>
          <p:cNvGraphicFramePr>
            <a:graphicFrameLocks noGrp="1"/>
          </p:cNvGraphicFramePr>
          <p:nvPr userDrawn="1">
            <p:extLst>
              <p:ext uri="{D42A27DB-BD31-4B8C-83A1-F6EECF244321}">
                <p14:modId xmlns:p14="http://schemas.microsoft.com/office/powerpoint/2010/main" val="4216371369"/>
              </p:ext>
            </p:extLst>
          </p:nvPr>
        </p:nvGraphicFramePr>
        <p:xfrm>
          <a:off x="515938" y="0"/>
          <a:ext cx="11160127" cy="489098"/>
        </p:xfrm>
        <a:graphic>
          <a:graphicData uri="http://schemas.openxmlformats.org/drawingml/2006/table">
            <a:tbl>
              <a:tblPr firstRow="1" bandRow="1">
                <a:tableStyleId>{5C22544A-7EE6-4342-B048-85BDC9FD1C3A}</a:tableStyleId>
              </a:tblPr>
              <a:tblGrid>
                <a:gridCol w="1014557">
                  <a:extLst>
                    <a:ext uri="{9D8B030D-6E8A-4147-A177-3AD203B41FA5}">
                      <a16:colId xmlns:a16="http://schemas.microsoft.com/office/drawing/2014/main" val="3218294104"/>
                    </a:ext>
                  </a:extLst>
                </a:gridCol>
                <a:gridCol w="1014557">
                  <a:extLst>
                    <a:ext uri="{9D8B030D-6E8A-4147-A177-3AD203B41FA5}">
                      <a16:colId xmlns:a16="http://schemas.microsoft.com/office/drawing/2014/main" val="284661046"/>
                    </a:ext>
                  </a:extLst>
                </a:gridCol>
                <a:gridCol w="1014557">
                  <a:extLst>
                    <a:ext uri="{9D8B030D-6E8A-4147-A177-3AD203B41FA5}">
                      <a16:colId xmlns:a16="http://schemas.microsoft.com/office/drawing/2014/main" val="2244489315"/>
                    </a:ext>
                  </a:extLst>
                </a:gridCol>
                <a:gridCol w="1014557">
                  <a:extLst>
                    <a:ext uri="{9D8B030D-6E8A-4147-A177-3AD203B41FA5}">
                      <a16:colId xmlns:a16="http://schemas.microsoft.com/office/drawing/2014/main" val="1235836371"/>
                    </a:ext>
                  </a:extLst>
                </a:gridCol>
                <a:gridCol w="1014557">
                  <a:extLst>
                    <a:ext uri="{9D8B030D-6E8A-4147-A177-3AD203B41FA5}">
                      <a16:colId xmlns:a16="http://schemas.microsoft.com/office/drawing/2014/main" val="4125915856"/>
                    </a:ext>
                  </a:extLst>
                </a:gridCol>
                <a:gridCol w="1014557">
                  <a:extLst>
                    <a:ext uri="{9D8B030D-6E8A-4147-A177-3AD203B41FA5}">
                      <a16:colId xmlns:a16="http://schemas.microsoft.com/office/drawing/2014/main" val="3598275948"/>
                    </a:ext>
                  </a:extLst>
                </a:gridCol>
                <a:gridCol w="1014557">
                  <a:extLst>
                    <a:ext uri="{9D8B030D-6E8A-4147-A177-3AD203B41FA5}">
                      <a16:colId xmlns:a16="http://schemas.microsoft.com/office/drawing/2014/main" val="1127799101"/>
                    </a:ext>
                  </a:extLst>
                </a:gridCol>
                <a:gridCol w="1014557">
                  <a:extLst>
                    <a:ext uri="{9D8B030D-6E8A-4147-A177-3AD203B41FA5}">
                      <a16:colId xmlns:a16="http://schemas.microsoft.com/office/drawing/2014/main" val="1179136123"/>
                    </a:ext>
                  </a:extLst>
                </a:gridCol>
                <a:gridCol w="1014557">
                  <a:extLst>
                    <a:ext uri="{9D8B030D-6E8A-4147-A177-3AD203B41FA5}">
                      <a16:colId xmlns:a16="http://schemas.microsoft.com/office/drawing/2014/main" val="2151561382"/>
                    </a:ext>
                  </a:extLst>
                </a:gridCol>
                <a:gridCol w="1014557">
                  <a:extLst>
                    <a:ext uri="{9D8B030D-6E8A-4147-A177-3AD203B41FA5}">
                      <a16:colId xmlns:a16="http://schemas.microsoft.com/office/drawing/2014/main" val="928745347"/>
                    </a:ext>
                  </a:extLst>
                </a:gridCol>
                <a:gridCol w="1014557">
                  <a:extLst>
                    <a:ext uri="{9D8B030D-6E8A-4147-A177-3AD203B41FA5}">
                      <a16:colId xmlns:a16="http://schemas.microsoft.com/office/drawing/2014/main" val="557625273"/>
                    </a:ext>
                  </a:extLst>
                </a:gridCol>
              </a:tblGrid>
              <a:tr h="489098">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Foreword</a:t>
                      </a:r>
                    </a:p>
                  </a:txBody>
                  <a:tcPr marL="72000" marR="72000" marT="108000"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Executive Summary</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현황</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2700" algn="ctr">
                        <a:spcBef>
                          <a:spcPts val="100"/>
                        </a:spcBef>
                      </a:pPr>
                      <a:r>
                        <a:rPr lang="ko-KR" altLang="en-US" sz="900" b="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지속가능한</a:t>
                      </a:r>
                    </a:p>
                    <a:p>
                      <a:pPr marL="12700" algn="ctr">
                        <a:spcBef>
                          <a:spcPts val="100"/>
                        </a:spcBef>
                      </a:pPr>
                      <a:r>
                        <a:rPr lang="ko-KR" altLang="en-US" sz="900" b="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공급망</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첨단 로봇 및 </a:t>
                      </a:r>
                      <a:endPar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endParaRP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자동화</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b="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미래의 노동력</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분산원장 기술 및   디지털 화폐</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산업 부문별 </a:t>
                      </a: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혁신</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메타버스</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Conclusion</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1000" b="0" spc="-50" baseline="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Arial" panose="020B0604020202020204" pitchFamily="34" charset="0"/>
                        </a:rPr>
                        <a:t>Business Contacts</a:t>
                      </a:r>
                    </a:p>
                  </a:txBody>
                  <a:tcPr marL="72000" marR="72000" marT="108000"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B0F0"/>
                    </a:solidFill>
                  </a:tcPr>
                </a:tc>
                <a:extLst>
                  <a:ext uri="{0D108BD9-81ED-4DB2-BD59-A6C34878D82A}">
                    <a16:rowId xmlns:a16="http://schemas.microsoft.com/office/drawing/2014/main" val="3401742412"/>
                  </a:ext>
                </a:extLst>
              </a:tr>
            </a:tbl>
          </a:graphicData>
        </a:graphic>
      </p:graphicFrame>
      <p:sp>
        <p:nvSpPr>
          <p:cNvPr id="2" name="Holder 2">
            <a:extLst>
              <a:ext uri="{FF2B5EF4-FFF2-40B4-BE49-F238E27FC236}">
                <a16:creationId xmlns:a16="http://schemas.microsoft.com/office/drawing/2014/main" id="{A6A1A6A1-A618-F6EF-00D4-31AD1C5152BD}"/>
              </a:ext>
            </a:extLst>
          </p:cNvPr>
          <p:cNvSpPr>
            <a:spLocks noGrp="1"/>
          </p:cNvSpPr>
          <p:nvPr>
            <p:ph type="ftr" sz="quarter" idx="3"/>
          </p:nvPr>
        </p:nvSpPr>
        <p:spPr>
          <a:xfrm>
            <a:off x="1401579" y="6493647"/>
            <a:ext cx="7406005" cy="123111"/>
          </a:xfrm>
          <a:prstGeom prst="rect">
            <a:avLst/>
          </a:prstGeom>
        </p:spPr>
        <p:txBody>
          <a:bodyPr lIns="0" tIns="0" rIns="0" bIns="0"/>
          <a:lstStyle>
            <a:lvl1pPr>
              <a:defRPr sz="700" b="0" i="0" spc="-20" baseline="0">
                <a:solidFill>
                  <a:schemeClr val="tx1">
                    <a:lumMod val="50000"/>
                    <a:lumOff val="50000"/>
                  </a:schemeClr>
                </a:solidFill>
                <a:latin typeface="Arial" panose="020B0604020202020204" pitchFamily="34" charset="0"/>
                <a:cs typeface="Arial" panose="020B0604020202020204" pitchFamily="34" charset="0"/>
              </a:defRPr>
            </a:lvl1p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Holder 3">
            <a:extLst>
              <a:ext uri="{FF2B5EF4-FFF2-40B4-BE49-F238E27FC236}">
                <a16:creationId xmlns:a16="http://schemas.microsoft.com/office/drawing/2014/main" id="{F65FBCCE-4197-3EB7-1228-7EBF23EBC3D8}"/>
              </a:ext>
            </a:extLst>
          </p:cNvPr>
          <p:cNvSpPr>
            <a:spLocks noGrp="1"/>
          </p:cNvSpPr>
          <p:nvPr>
            <p:ph type="dt" sz="half" idx="2"/>
          </p:nvPr>
        </p:nvSpPr>
        <p:spPr>
          <a:xfrm>
            <a:off x="9942232" y="6519157"/>
            <a:ext cx="1279525" cy="123111"/>
          </a:xfrm>
          <a:prstGeom prst="rect">
            <a:avLst/>
          </a:prstGeom>
        </p:spPr>
        <p:txBody>
          <a:bodyPr lIns="0" tIns="0" rIns="0" bIns="0"/>
          <a:lstStyle>
            <a:lvl1pPr algn="r">
              <a:defRPr sz="700" b="0" i="0" spc="-20" baseline="0">
                <a:solidFill>
                  <a:schemeClr val="tx1">
                    <a:lumMod val="50000"/>
                    <a:lumOff val="50000"/>
                  </a:schemeClr>
                </a:solidFill>
                <a:latin typeface="Arial" panose="020B0604020202020204" pitchFamily="34" charset="0"/>
                <a:cs typeface="Arial" panose="020B0604020202020204" pitchFamily="34" charset="0"/>
              </a:defRPr>
            </a:lvl1pPr>
          </a:lstStyle>
          <a:p>
            <a:pPr marL="12700">
              <a:spcBef>
                <a:spcPts val="55"/>
              </a:spcBef>
            </a:pPr>
            <a:r>
              <a:rPr lang="en-US" altLang="ko-KR"/>
              <a:t>The future of supply chain</a:t>
            </a:r>
            <a:endParaRPr lang="en-US" dirty="0"/>
          </a:p>
        </p:txBody>
      </p:sp>
      <p:sp>
        <p:nvSpPr>
          <p:cNvPr id="4" name="Holder 4">
            <a:extLst>
              <a:ext uri="{FF2B5EF4-FFF2-40B4-BE49-F238E27FC236}">
                <a16:creationId xmlns:a16="http://schemas.microsoft.com/office/drawing/2014/main" id="{F72C9C15-0E74-D576-4CD2-49563EE17C12}"/>
              </a:ext>
            </a:extLst>
          </p:cNvPr>
          <p:cNvSpPr>
            <a:spLocks noGrp="1"/>
          </p:cNvSpPr>
          <p:nvPr>
            <p:ph type="sldNum" sz="quarter" idx="4"/>
          </p:nvPr>
        </p:nvSpPr>
        <p:spPr>
          <a:xfrm>
            <a:off x="11276977" y="6492312"/>
            <a:ext cx="370585" cy="146684"/>
          </a:xfrm>
          <a:prstGeom prst="rect">
            <a:avLst/>
          </a:prstGeom>
        </p:spPr>
        <p:txBody>
          <a:bodyPr lIns="0" tIns="0" rIns="0" bIns="0"/>
          <a:lstStyle>
            <a:lvl1pPr>
              <a:defRPr sz="1000" b="0" i="0">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KoPub돋움체 Medium" panose="00000600000000000000" pitchFamily="2" charset="-127"/>
              </a:defRPr>
            </a:lvl1pPr>
          </a:lstStyle>
          <a:p>
            <a:pPr marL="38100" algn="r">
              <a:spcBef>
                <a:spcPts val="50"/>
              </a:spcBef>
            </a:pPr>
            <a:r>
              <a:rPr lang="en-US" altLang="ko-KR"/>
              <a:t>l   </a:t>
            </a:r>
            <a:fld id="{81D60167-4931-47E6-BA6A-407CBD079E47}" type="slidenum">
              <a:rPr lang="en-US" altLang="ko-KR" smtClean="0"/>
              <a:pPr marL="38100" algn="r">
                <a:spcBef>
                  <a:spcPts val="50"/>
                </a:spcBef>
              </a:pPr>
              <a:t>‹#›</a:t>
            </a:fld>
            <a:r>
              <a:rPr lang="en-US" altLang="ko-KR"/>
              <a:t> </a:t>
            </a:r>
            <a:endParaRPr lang="en-US" dirty="0"/>
          </a:p>
        </p:txBody>
      </p:sp>
    </p:spTree>
    <p:extLst>
      <p:ext uri="{BB962C8B-B14F-4D97-AF65-F5344CB8AC3E}">
        <p14:creationId xmlns:p14="http://schemas.microsoft.com/office/powerpoint/2010/main" val="3901010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sp>
        <p:nvSpPr>
          <p:cNvPr id="9" name="object 12">
            <a:extLst>
              <a:ext uri="{FF2B5EF4-FFF2-40B4-BE49-F238E27FC236}">
                <a16:creationId xmlns:a16="http://schemas.microsoft.com/office/drawing/2014/main" id="{C4BF71B1-8D09-A9B1-EDCF-ADB8EEBE6B72}"/>
              </a:ext>
            </a:extLst>
          </p:cNvPr>
          <p:cNvSpPr/>
          <p:nvPr userDrawn="1"/>
        </p:nvSpPr>
        <p:spPr>
          <a:xfrm>
            <a:off x="0" y="1"/>
            <a:ext cx="12192000" cy="800100"/>
          </a:xfrm>
          <a:custGeom>
            <a:avLst/>
            <a:gdLst/>
            <a:ahLst/>
            <a:cxnLst/>
            <a:rect l="l" t="t" r="r" b="b"/>
            <a:pathLst>
              <a:path w="18288000" h="1440180">
                <a:moveTo>
                  <a:pt x="0" y="1440002"/>
                </a:moveTo>
                <a:lnTo>
                  <a:pt x="18288000" y="1440002"/>
                </a:lnTo>
                <a:lnTo>
                  <a:pt x="18288000" y="0"/>
                </a:lnTo>
                <a:lnTo>
                  <a:pt x="0" y="0"/>
                </a:lnTo>
                <a:lnTo>
                  <a:pt x="0" y="1440002"/>
                </a:lnTo>
                <a:close/>
              </a:path>
            </a:pathLst>
          </a:custGeom>
          <a:solidFill>
            <a:srgbClr val="1E49E2"/>
          </a:solidFill>
        </p:spPr>
        <p:txBody>
          <a:bodyPr wrap="square" lIns="0" tIns="0" rIns="0" bIns="0" rtlCol="0"/>
          <a:lstStyle/>
          <a:p>
            <a:endParaRPr dirty="0"/>
          </a:p>
        </p:txBody>
      </p:sp>
      <p:graphicFrame>
        <p:nvGraphicFramePr>
          <p:cNvPr id="10" name="표 18">
            <a:extLst>
              <a:ext uri="{FF2B5EF4-FFF2-40B4-BE49-F238E27FC236}">
                <a16:creationId xmlns:a16="http://schemas.microsoft.com/office/drawing/2014/main" id="{FA3573CB-5FDD-3DE6-AE54-BDAACF14EDB4}"/>
              </a:ext>
            </a:extLst>
          </p:cNvPr>
          <p:cNvGraphicFramePr>
            <a:graphicFrameLocks noGrp="1"/>
          </p:cNvGraphicFramePr>
          <p:nvPr userDrawn="1">
            <p:extLst>
              <p:ext uri="{D42A27DB-BD31-4B8C-83A1-F6EECF244321}">
                <p14:modId xmlns:p14="http://schemas.microsoft.com/office/powerpoint/2010/main" val="2886206667"/>
              </p:ext>
            </p:extLst>
          </p:nvPr>
        </p:nvGraphicFramePr>
        <p:xfrm>
          <a:off x="515938" y="0"/>
          <a:ext cx="11160127" cy="489098"/>
        </p:xfrm>
        <a:graphic>
          <a:graphicData uri="http://schemas.openxmlformats.org/drawingml/2006/table">
            <a:tbl>
              <a:tblPr firstRow="1" bandRow="1">
                <a:tableStyleId>{5C22544A-7EE6-4342-B048-85BDC9FD1C3A}</a:tableStyleId>
              </a:tblPr>
              <a:tblGrid>
                <a:gridCol w="1014557">
                  <a:extLst>
                    <a:ext uri="{9D8B030D-6E8A-4147-A177-3AD203B41FA5}">
                      <a16:colId xmlns:a16="http://schemas.microsoft.com/office/drawing/2014/main" val="3218294104"/>
                    </a:ext>
                  </a:extLst>
                </a:gridCol>
                <a:gridCol w="1014557">
                  <a:extLst>
                    <a:ext uri="{9D8B030D-6E8A-4147-A177-3AD203B41FA5}">
                      <a16:colId xmlns:a16="http://schemas.microsoft.com/office/drawing/2014/main" val="284661046"/>
                    </a:ext>
                  </a:extLst>
                </a:gridCol>
                <a:gridCol w="1014557">
                  <a:extLst>
                    <a:ext uri="{9D8B030D-6E8A-4147-A177-3AD203B41FA5}">
                      <a16:colId xmlns:a16="http://schemas.microsoft.com/office/drawing/2014/main" val="2244489315"/>
                    </a:ext>
                  </a:extLst>
                </a:gridCol>
                <a:gridCol w="1014557">
                  <a:extLst>
                    <a:ext uri="{9D8B030D-6E8A-4147-A177-3AD203B41FA5}">
                      <a16:colId xmlns:a16="http://schemas.microsoft.com/office/drawing/2014/main" val="1235836371"/>
                    </a:ext>
                  </a:extLst>
                </a:gridCol>
                <a:gridCol w="1014557">
                  <a:extLst>
                    <a:ext uri="{9D8B030D-6E8A-4147-A177-3AD203B41FA5}">
                      <a16:colId xmlns:a16="http://schemas.microsoft.com/office/drawing/2014/main" val="4125915856"/>
                    </a:ext>
                  </a:extLst>
                </a:gridCol>
                <a:gridCol w="1014557">
                  <a:extLst>
                    <a:ext uri="{9D8B030D-6E8A-4147-A177-3AD203B41FA5}">
                      <a16:colId xmlns:a16="http://schemas.microsoft.com/office/drawing/2014/main" val="3598275948"/>
                    </a:ext>
                  </a:extLst>
                </a:gridCol>
                <a:gridCol w="1014557">
                  <a:extLst>
                    <a:ext uri="{9D8B030D-6E8A-4147-A177-3AD203B41FA5}">
                      <a16:colId xmlns:a16="http://schemas.microsoft.com/office/drawing/2014/main" val="1127799101"/>
                    </a:ext>
                  </a:extLst>
                </a:gridCol>
                <a:gridCol w="1014557">
                  <a:extLst>
                    <a:ext uri="{9D8B030D-6E8A-4147-A177-3AD203B41FA5}">
                      <a16:colId xmlns:a16="http://schemas.microsoft.com/office/drawing/2014/main" val="1179136123"/>
                    </a:ext>
                  </a:extLst>
                </a:gridCol>
                <a:gridCol w="1014557">
                  <a:extLst>
                    <a:ext uri="{9D8B030D-6E8A-4147-A177-3AD203B41FA5}">
                      <a16:colId xmlns:a16="http://schemas.microsoft.com/office/drawing/2014/main" val="2151561382"/>
                    </a:ext>
                  </a:extLst>
                </a:gridCol>
                <a:gridCol w="1014557">
                  <a:extLst>
                    <a:ext uri="{9D8B030D-6E8A-4147-A177-3AD203B41FA5}">
                      <a16:colId xmlns:a16="http://schemas.microsoft.com/office/drawing/2014/main" val="928745347"/>
                    </a:ext>
                  </a:extLst>
                </a:gridCol>
                <a:gridCol w="1014557">
                  <a:extLst>
                    <a:ext uri="{9D8B030D-6E8A-4147-A177-3AD203B41FA5}">
                      <a16:colId xmlns:a16="http://schemas.microsoft.com/office/drawing/2014/main" val="557625273"/>
                    </a:ext>
                  </a:extLst>
                </a:gridCol>
              </a:tblGrid>
              <a:tr h="489098">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1000" b="0" spc="-50" baseline="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Arial" panose="020B0604020202020204" pitchFamily="34" charset="0"/>
                        </a:rPr>
                        <a:t>Foreword</a:t>
                      </a:r>
                    </a:p>
                  </a:txBody>
                  <a:tcPr marL="72000" marR="72000" marT="108000"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B0F0"/>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b="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Executive Summary</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현황</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지속가능한</a:t>
                      </a: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공급망</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첨단 로봇 및 </a:t>
                      </a:r>
                      <a:endPar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endParaRP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자동화</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미래의 노동력</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분산원장 기술 및   디지털 화폐</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산업 부문별 </a:t>
                      </a: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혁신</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메타버스</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Conclusion</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Business Contacts</a:t>
                      </a:r>
                    </a:p>
                  </a:txBody>
                  <a:tcPr marL="72000" marR="72000" marT="108000"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extLst>
                  <a:ext uri="{0D108BD9-81ED-4DB2-BD59-A6C34878D82A}">
                    <a16:rowId xmlns:a16="http://schemas.microsoft.com/office/drawing/2014/main" val="3401742412"/>
                  </a:ext>
                </a:extLst>
              </a:tr>
            </a:tbl>
          </a:graphicData>
        </a:graphic>
      </p:graphicFrame>
      <p:sp>
        <p:nvSpPr>
          <p:cNvPr id="15" name="Holder 2">
            <a:extLst>
              <a:ext uri="{FF2B5EF4-FFF2-40B4-BE49-F238E27FC236}">
                <a16:creationId xmlns:a16="http://schemas.microsoft.com/office/drawing/2014/main" id="{8C22440A-97C4-5679-B4AC-AD6D5BA7B676}"/>
              </a:ext>
            </a:extLst>
          </p:cNvPr>
          <p:cNvSpPr>
            <a:spLocks noGrp="1"/>
          </p:cNvSpPr>
          <p:nvPr>
            <p:ph type="ftr" sz="quarter" idx="3"/>
          </p:nvPr>
        </p:nvSpPr>
        <p:spPr>
          <a:xfrm>
            <a:off x="1401579" y="6493647"/>
            <a:ext cx="7406005" cy="123111"/>
          </a:xfrm>
          <a:prstGeom prst="rect">
            <a:avLst/>
          </a:prstGeom>
        </p:spPr>
        <p:txBody>
          <a:bodyPr lIns="0" tIns="0" rIns="0" bIns="0"/>
          <a:lstStyle>
            <a:lvl1pPr>
              <a:defRPr sz="700" b="0" i="0" spc="-20" baseline="0">
                <a:solidFill>
                  <a:schemeClr val="tx1">
                    <a:lumMod val="50000"/>
                    <a:lumOff val="50000"/>
                  </a:schemeClr>
                </a:solidFill>
                <a:latin typeface="Arial" panose="020B0604020202020204" pitchFamily="34" charset="0"/>
                <a:cs typeface="Arial" panose="020B0604020202020204" pitchFamily="34" charset="0"/>
              </a:defRPr>
            </a:lvl1p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16" name="Holder 3">
            <a:extLst>
              <a:ext uri="{FF2B5EF4-FFF2-40B4-BE49-F238E27FC236}">
                <a16:creationId xmlns:a16="http://schemas.microsoft.com/office/drawing/2014/main" id="{604A786D-E5BC-E616-2DFC-E7A48907B3B4}"/>
              </a:ext>
            </a:extLst>
          </p:cNvPr>
          <p:cNvSpPr>
            <a:spLocks noGrp="1"/>
          </p:cNvSpPr>
          <p:nvPr>
            <p:ph type="dt" sz="half" idx="2"/>
          </p:nvPr>
        </p:nvSpPr>
        <p:spPr>
          <a:xfrm>
            <a:off x="9942232" y="6519157"/>
            <a:ext cx="1279525" cy="123111"/>
          </a:xfrm>
          <a:prstGeom prst="rect">
            <a:avLst/>
          </a:prstGeom>
        </p:spPr>
        <p:txBody>
          <a:bodyPr lIns="0" tIns="0" rIns="0" bIns="0"/>
          <a:lstStyle>
            <a:lvl1pPr algn="r">
              <a:defRPr sz="700" b="0" i="0" spc="-20" baseline="0">
                <a:solidFill>
                  <a:schemeClr val="tx1">
                    <a:lumMod val="50000"/>
                    <a:lumOff val="50000"/>
                  </a:schemeClr>
                </a:solidFill>
                <a:latin typeface="Arial" panose="020B0604020202020204" pitchFamily="34" charset="0"/>
                <a:cs typeface="Arial" panose="020B0604020202020204" pitchFamily="34" charset="0"/>
              </a:defRPr>
            </a:lvl1pPr>
          </a:lstStyle>
          <a:p>
            <a:pPr marL="12700">
              <a:spcBef>
                <a:spcPts val="55"/>
              </a:spcBef>
            </a:pPr>
            <a:r>
              <a:rPr lang="en-US" altLang="ko-KR"/>
              <a:t>The future of supply chain</a:t>
            </a:r>
            <a:endParaRPr lang="en-US" dirty="0"/>
          </a:p>
        </p:txBody>
      </p:sp>
      <p:sp>
        <p:nvSpPr>
          <p:cNvPr id="17" name="Holder 4">
            <a:extLst>
              <a:ext uri="{FF2B5EF4-FFF2-40B4-BE49-F238E27FC236}">
                <a16:creationId xmlns:a16="http://schemas.microsoft.com/office/drawing/2014/main" id="{9DEC7E55-B2AD-D93A-8838-C883848C4715}"/>
              </a:ext>
            </a:extLst>
          </p:cNvPr>
          <p:cNvSpPr>
            <a:spLocks noGrp="1"/>
          </p:cNvSpPr>
          <p:nvPr>
            <p:ph type="sldNum" sz="quarter" idx="4"/>
          </p:nvPr>
        </p:nvSpPr>
        <p:spPr>
          <a:xfrm>
            <a:off x="11276977" y="6492312"/>
            <a:ext cx="370585" cy="146684"/>
          </a:xfrm>
          <a:prstGeom prst="rect">
            <a:avLst/>
          </a:prstGeom>
        </p:spPr>
        <p:txBody>
          <a:bodyPr lIns="0" tIns="0" rIns="0" bIns="0"/>
          <a:lstStyle>
            <a:lvl1pPr>
              <a:defRPr sz="1000" b="0" i="0">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KoPub돋움체 Medium" panose="00000600000000000000" pitchFamily="2" charset="-127"/>
              </a:defRPr>
            </a:lvl1pPr>
          </a:lstStyle>
          <a:p>
            <a:pPr marL="38100" algn="r">
              <a:spcBef>
                <a:spcPts val="50"/>
              </a:spcBef>
            </a:pPr>
            <a:r>
              <a:rPr lang="en-US" altLang="ko-KR"/>
              <a:t>l   </a:t>
            </a:r>
            <a:fld id="{81D60167-4931-47E6-BA6A-407CBD079E47}" type="slidenum">
              <a:rPr lang="en-US" altLang="ko-KR" smtClean="0"/>
              <a:pPr marL="38100" algn="r">
                <a:spcBef>
                  <a:spcPts val="50"/>
                </a:spcBef>
              </a:pPr>
              <a:t>‹#›</a:t>
            </a:fld>
            <a:r>
              <a:rPr lang="en-US" altLang="ko-KR"/>
              <a:t> </a:t>
            </a:r>
            <a:endParaRPr lang="en-US" dirty="0"/>
          </a:p>
        </p:txBody>
      </p:sp>
    </p:spTree>
    <p:extLst>
      <p:ext uri="{BB962C8B-B14F-4D97-AF65-F5344CB8AC3E}">
        <p14:creationId xmlns:p14="http://schemas.microsoft.com/office/powerpoint/2010/main" val="3764457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13" name="object 12">
            <a:extLst>
              <a:ext uri="{FF2B5EF4-FFF2-40B4-BE49-F238E27FC236}">
                <a16:creationId xmlns:a16="http://schemas.microsoft.com/office/drawing/2014/main" id="{7C7BBE25-56B2-FA49-9BDA-7E24665F6777}"/>
              </a:ext>
            </a:extLst>
          </p:cNvPr>
          <p:cNvSpPr/>
          <p:nvPr userDrawn="1"/>
        </p:nvSpPr>
        <p:spPr>
          <a:xfrm>
            <a:off x="0" y="1"/>
            <a:ext cx="12192000" cy="800100"/>
          </a:xfrm>
          <a:custGeom>
            <a:avLst/>
            <a:gdLst/>
            <a:ahLst/>
            <a:cxnLst/>
            <a:rect l="l" t="t" r="r" b="b"/>
            <a:pathLst>
              <a:path w="18288000" h="1440180">
                <a:moveTo>
                  <a:pt x="0" y="1440002"/>
                </a:moveTo>
                <a:lnTo>
                  <a:pt x="18288000" y="1440002"/>
                </a:lnTo>
                <a:lnTo>
                  <a:pt x="18288000" y="0"/>
                </a:lnTo>
                <a:lnTo>
                  <a:pt x="0" y="0"/>
                </a:lnTo>
                <a:lnTo>
                  <a:pt x="0" y="1440002"/>
                </a:lnTo>
                <a:close/>
              </a:path>
            </a:pathLst>
          </a:custGeom>
          <a:solidFill>
            <a:srgbClr val="1E49E2"/>
          </a:solidFill>
        </p:spPr>
        <p:txBody>
          <a:bodyPr wrap="square" lIns="0" tIns="0" rIns="0" bIns="0" rtlCol="0"/>
          <a:lstStyle/>
          <a:p>
            <a:endParaRPr dirty="0"/>
          </a:p>
        </p:txBody>
      </p:sp>
      <p:graphicFrame>
        <p:nvGraphicFramePr>
          <p:cNvPr id="14" name="표 18">
            <a:extLst>
              <a:ext uri="{FF2B5EF4-FFF2-40B4-BE49-F238E27FC236}">
                <a16:creationId xmlns:a16="http://schemas.microsoft.com/office/drawing/2014/main" id="{D8BF1334-8C90-E08F-C872-FE9B74FEFE60}"/>
              </a:ext>
            </a:extLst>
          </p:cNvPr>
          <p:cNvGraphicFramePr>
            <a:graphicFrameLocks noGrp="1"/>
          </p:cNvGraphicFramePr>
          <p:nvPr userDrawn="1">
            <p:extLst>
              <p:ext uri="{D42A27DB-BD31-4B8C-83A1-F6EECF244321}">
                <p14:modId xmlns:p14="http://schemas.microsoft.com/office/powerpoint/2010/main" val="3805274880"/>
              </p:ext>
            </p:extLst>
          </p:nvPr>
        </p:nvGraphicFramePr>
        <p:xfrm>
          <a:off x="515938" y="0"/>
          <a:ext cx="11160127" cy="489098"/>
        </p:xfrm>
        <a:graphic>
          <a:graphicData uri="http://schemas.openxmlformats.org/drawingml/2006/table">
            <a:tbl>
              <a:tblPr firstRow="1" bandRow="1">
                <a:tableStyleId>{5C22544A-7EE6-4342-B048-85BDC9FD1C3A}</a:tableStyleId>
              </a:tblPr>
              <a:tblGrid>
                <a:gridCol w="1014557">
                  <a:extLst>
                    <a:ext uri="{9D8B030D-6E8A-4147-A177-3AD203B41FA5}">
                      <a16:colId xmlns:a16="http://schemas.microsoft.com/office/drawing/2014/main" val="3218294104"/>
                    </a:ext>
                  </a:extLst>
                </a:gridCol>
                <a:gridCol w="1014557">
                  <a:extLst>
                    <a:ext uri="{9D8B030D-6E8A-4147-A177-3AD203B41FA5}">
                      <a16:colId xmlns:a16="http://schemas.microsoft.com/office/drawing/2014/main" val="284661046"/>
                    </a:ext>
                  </a:extLst>
                </a:gridCol>
                <a:gridCol w="1014557">
                  <a:extLst>
                    <a:ext uri="{9D8B030D-6E8A-4147-A177-3AD203B41FA5}">
                      <a16:colId xmlns:a16="http://schemas.microsoft.com/office/drawing/2014/main" val="2244489315"/>
                    </a:ext>
                  </a:extLst>
                </a:gridCol>
                <a:gridCol w="1014557">
                  <a:extLst>
                    <a:ext uri="{9D8B030D-6E8A-4147-A177-3AD203B41FA5}">
                      <a16:colId xmlns:a16="http://schemas.microsoft.com/office/drawing/2014/main" val="1235836371"/>
                    </a:ext>
                  </a:extLst>
                </a:gridCol>
                <a:gridCol w="1014557">
                  <a:extLst>
                    <a:ext uri="{9D8B030D-6E8A-4147-A177-3AD203B41FA5}">
                      <a16:colId xmlns:a16="http://schemas.microsoft.com/office/drawing/2014/main" val="4125915856"/>
                    </a:ext>
                  </a:extLst>
                </a:gridCol>
                <a:gridCol w="1014557">
                  <a:extLst>
                    <a:ext uri="{9D8B030D-6E8A-4147-A177-3AD203B41FA5}">
                      <a16:colId xmlns:a16="http://schemas.microsoft.com/office/drawing/2014/main" val="3598275948"/>
                    </a:ext>
                  </a:extLst>
                </a:gridCol>
                <a:gridCol w="1014557">
                  <a:extLst>
                    <a:ext uri="{9D8B030D-6E8A-4147-A177-3AD203B41FA5}">
                      <a16:colId xmlns:a16="http://schemas.microsoft.com/office/drawing/2014/main" val="1127799101"/>
                    </a:ext>
                  </a:extLst>
                </a:gridCol>
                <a:gridCol w="1014557">
                  <a:extLst>
                    <a:ext uri="{9D8B030D-6E8A-4147-A177-3AD203B41FA5}">
                      <a16:colId xmlns:a16="http://schemas.microsoft.com/office/drawing/2014/main" val="1179136123"/>
                    </a:ext>
                  </a:extLst>
                </a:gridCol>
                <a:gridCol w="1014557">
                  <a:extLst>
                    <a:ext uri="{9D8B030D-6E8A-4147-A177-3AD203B41FA5}">
                      <a16:colId xmlns:a16="http://schemas.microsoft.com/office/drawing/2014/main" val="2151561382"/>
                    </a:ext>
                  </a:extLst>
                </a:gridCol>
                <a:gridCol w="1014557">
                  <a:extLst>
                    <a:ext uri="{9D8B030D-6E8A-4147-A177-3AD203B41FA5}">
                      <a16:colId xmlns:a16="http://schemas.microsoft.com/office/drawing/2014/main" val="928745347"/>
                    </a:ext>
                  </a:extLst>
                </a:gridCol>
                <a:gridCol w="1014557">
                  <a:extLst>
                    <a:ext uri="{9D8B030D-6E8A-4147-A177-3AD203B41FA5}">
                      <a16:colId xmlns:a16="http://schemas.microsoft.com/office/drawing/2014/main" val="557625273"/>
                    </a:ext>
                  </a:extLst>
                </a:gridCol>
              </a:tblGrid>
              <a:tr h="489098">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Foreword</a:t>
                      </a:r>
                    </a:p>
                  </a:txBody>
                  <a:tcPr marL="72000" marR="72000" marT="108000"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1000" b="1" spc="-50" baseline="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Arial" panose="020B0604020202020204" pitchFamily="34" charset="0"/>
                        </a:rPr>
                        <a:t>Executive Summary</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B0F0"/>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현황</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지속가능한</a:t>
                      </a: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공급망</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첨단 로봇 및 </a:t>
                      </a:r>
                      <a:endPar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endParaRP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자동화</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미래의 노동력</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분산원장 기술 및   디지털 화폐</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산업 부문별 </a:t>
                      </a: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혁신</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메타버스</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Conclusion</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Business Contacts</a:t>
                      </a:r>
                    </a:p>
                  </a:txBody>
                  <a:tcPr marL="72000" marR="72000" marT="108000"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extLst>
                  <a:ext uri="{0D108BD9-81ED-4DB2-BD59-A6C34878D82A}">
                    <a16:rowId xmlns:a16="http://schemas.microsoft.com/office/drawing/2014/main" val="3401742412"/>
                  </a:ext>
                </a:extLst>
              </a:tr>
            </a:tbl>
          </a:graphicData>
        </a:graphic>
      </p:graphicFrame>
      <p:sp>
        <p:nvSpPr>
          <p:cNvPr id="2" name="Holder 2">
            <a:extLst>
              <a:ext uri="{FF2B5EF4-FFF2-40B4-BE49-F238E27FC236}">
                <a16:creationId xmlns:a16="http://schemas.microsoft.com/office/drawing/2014/main" id="{D360D043-3D32-F686-BB19-7D851336DBEC}"/>
              </a:ext>
            </a:extLst>
          </p:cNvPr>
          <p:cNvSpPr>
            <a:spLocks noGrp="1"/>
          </p:cNvSpPr>
          <p:nvPr>
            <p:ph type="ftr" sz="quarter" idx="3"/>
          </p:nvPr>
        </p:nvSpPr>
        <p:spPr>
          <a:xfrm>
            <a:off x="1401579" y="6493647"/>
            <a:ext cx="7406005" cy="123111"/>
          </a:xfrm>
          <a:prstGeom prst="rect">
            <a:avLst/>
          </a:prstGeom>
        </p:spPr>
        <p:txBody>
          <a:bodyPr lIns="0" tIns="0" rIns="0" bIns="0"/>
          <a:lstStyle>
            <a:lvl1pPr>
              <a:defRPr sz="700" b="0" i="0" spc="-20" baseline="0">
                <a:solidFill>
                  <a:schemeClr val="tx1">
                    <a:lumMod val="50000"/>
                    <a:lumOff val="50000"/>
                  </a:schemeClr>
                </a:solidFill>
                <a:latin typeface="Arial" panose="020B0604020202020204" pitchFamily="34" charset="0"/>
                <a:cs typeface="Arial" panose="020B0604020202020204" pitchFamily="34" charset="0"/>
              </a:defRPr>
            </a:lvl1p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Holder 3">
            <a:extLst>
              <a:ext uri="{FF2B5EF4-FFF2-40B4-BE49-F238E27FC236}">
                <a16:creationId xmlns:a16="http://schemas.microsoft.com/office/drawing/2014/main" id="{5BF7574C-2E99-6081-63A0-5CF1A6E4E449}"/>
              </a:ext>
            </a:extLst>
          </p:cNvPr>
          <p:cNvSpPr>
            <a:spLocks noGrp="1"/>
          </p:cNvSpPr>
          <p:nvPr>
            <p:ph type="dt" sz="half" idx="2"/>
          </p:nvPr>
        </p:nvSpPr>
        <p:spPr>
          <a:xfrm>
            <a:off x="9942232" y="6519157"/>
            <a:ext cx="1279525" cy="123111"/>
          </a:xfrm>
          <a:prstGeom prst="rect">
            <a:avLst/>
          </a:prstGeom>
        </p:spPr>
        <p:txBody>
          <a:bodyPr lIns="0" tIns="0" rIns="0" bIns="0"/>
          <a:lstStyle>
            <a:lvl1pPr algn="r">
              <a:defRPr sz="700" b="0" i="0" spc="-20" baseline="0">
                <a:solidFill>
                  <a:schemeClr val="tx1">
                    <a:lumMod val="50000"/>
                    <a:lumOff val="50000"/>
                  </a:schemeClr>
                </a:solidFill>
                <a:latin typeface="Arial" panose="020B0604020202020204" pitchFamily="34" charset="0"/>
                <a:cs typeface="Arial" panose="020B0604020202020204" pitchFamily="34" charset="0"/>
              </a:defRPr>
            </a:lvl1pPr>
          </a:lstStyle>
          <a:p>
            <a:pPr marL="12700">
              <a:spcBef>
                <a:spcPts val="55"/>
              </a:spcBef>
            </a:pPr>
            <a:r>
              <a:rPr lang="en-US" altLang="ko-KR"/>
              <a:t>The future of supply chain</a:t>
            </a:r>
            <a:endParaRPr lang="en-US" dirty="0"/>
          </a:p>
        </p:txBody>
      </p:sp>
      <p:sp>
        <p:nvSpPr>
          <p:cNvPr id="4" name="Holder 4">
            <a:extLst>
              <a:ext uri="{FF2B5EF4-FFF2-40B4-BE49-F238E27FC236}">
                <a16:creationId xmlns:a16="http://schemas.microsoft.com/office/drawing/2014/main" id="{E7BCB9CA-9F85-570B-CA76-6C4B3F1E1B7E}"/>
              </a:ext>
            </a:extLst>
          </p:cNvPr>
          <p:cNvSpPr>
            <a:spLocks noGrp="1"/>
          </p:cNvSpPr>
          <p:nvPr>
            <p:ph type="sldNum" sz="quarter" idx="4"/>
          </p:nvPr>
        </p:nvSpPr>
        <p:spPr>
          <a:xfrm>
            <a:off x="11276977" y="6492312"/>
            <a:ext cx="370585" cy="146684"/>
          </a:xfrm>
          <a:prstGeom prst="rect">
            <a:avLst/>
          </a:prstGeom>
        </p:spPr>
        <p:txBody>
          <a:bodyPr lIns="0" tIns="0" rIns="0" bIns="0"/>
          <a:lstStyle>
            <a:lvl1pPr>
              <a:defRPr sz="1000" b="0" i="0">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KoPub돋움체 Medium" panose="00000600000000000000" pitchFamily="2" charset="-127"/>
              </a:defRPr>
            </a:lvl1pPr>
          </a:lstStyle>
          <a:p>
            <a:pPr marL="38100" algn="r">
              <a:spcBef>
                <a:spcPts val="50"/>
              </a:spcBef>
            </a:pPr>
            <a:r>
              <a:rPr lang="en-US" altLang="ko-KR"/>
              <a:t>l   </a:t>
            </a:r>
            <a:fld id="{81D60167-4931-47E6-BA6A-407CBD079E47}" type="slidenum">
              <a:rPr lang="en-US" altLang="ko-KR" smtClean="0"/>
              <a:pPr marL="38100" algn="r">
                <a:spcBef>
                  <a:spcPts val="50"/>
                </a:spcBef>
              </a:pPr>
              <a:t>‹#›</a:t>
            </a:fld>
            <a:r>
              <a:rPr lang="en-US" altLang="ko-KR"/>
              <a:t> </a:t>
            </a:r>
            <a:endParaRPr lang="en-US" dirty="0"/>
          </a:p>
        </p:txBody>
      </p:sp>
    </p:spTree>
    <p:extLst>
      <p:ext uri="{BB962C8B-B14F-4D97-AF65-F5344CB8AC3E}">
        <p14:creationId xmlns:p14="http://schemas.microsoft.com/office/powerpoint/2010/main" val="3664525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14" name="object 12">
            <a:extLst>
              <a:ext uri="{FF2B5EF4-FFF2-40B4-BE49-F238E27FC236}">
                <a16:creationId xmlns:a16="http://schemas.microsoft.com/office/drawing/2014/main" id="{784D3CAD-28DB-466A-4DEE-6F8890FE08E0}"/>
              </a:ext>
            </a:extLst>
          </p:cNvPr>
          <p:cNvSpPr/>
          <p:nvPr userDrawn="1"/>
        </p:nvSpPr>
        <p:spPr>
          <a:xfrm>
            <a:off x="0" y="1"/>
            <a:ext cx="12192000" cy="800100"/>
          </a:xfrm>
          <a:custGeom>
            <a:avLst/>
            <a:gdLst/>
            <a:ahLst/>
            <a:cxnLst/>
            <a:rect l="l" t="t" r="r" b="b"/>
            <a:pathLst>
              <a:path w="18288000" h="1440180">
                <a:moveTo>
                  <a:pt x="0" y="1440002"/>
                </a:moveTo>
                <a:lnTo>
                  <a:pt x="18288000" y="1440002"/>
                </a:lnTo>
                <a:lnTo>
                  <a:pt x="18288000" y="0"/>
                </a:lnTo>
                <a:lnTo>
                  <a:pt x="0" y="0"/>
                </a:lnTo>
                <a:lnTo>
                  <a:pt x="0" y="1440002"/>
                </a:lnTo>
                <a:close/>
              </a:path>
            </a:pathLst>
          </a:custGeom>
          <a:solidFill>
            <a:srgbClr val="1E49E2"/>
          </a:solidFill>
        </p:spPr>
        <p:txBody>
          <a:bodyPr wrap="square" lIns="0" tIns="0" rIns="0" bIns="0" rtlCol="0"/>
          <a:lstStyle/>
          <a:p>
            <a:endParaRPr dirty="0"/>
          </a:p>
        </p:txBody>
      </p:sp>
      <p:graphicFrame>
        <p:nvGraphicFramePr>
          <p:cNvPr id="15" name="표 18">
            <a:extLst>
              <a:ext uri="{FF2B5EF4-FFF2-40B4-BE49-F238E27FC236}">
                <a16:creationId xmlns:a16="http://schemas.microsoft.com/office/drawing/2014/main" id="{A4083609-28F7-7C27-4B18-C79674F7802C}"/>
              </a:ext>
            </a:extLst>
          </p:cNvPr>
          <p:cNvGraphicFramePr>
            <a:graphicFrameLocks noGrp="1"/>
          </p:cNvGraphicFramePr>
          <p:nvPr userDrawn="1">
            <p:extLst>
              <p:ext uri="{D42A27DB-BD31-4B8C-83A1-F6EECF244321}">
                <p14:modId xmlns:p14="http://schemas.microsoft.com/office/powerpoint/2010/main" val="2298584549"/>
              </p:ext>
            </p:extLst>
          </p:nvPr>
        </p:nvGraphicFramePr>
        <p:xfrm>
          <a:off x="515938" y="0"/>
          <a:ext cx="11160127" cy="489098"/>
        </p:xfrm>
        <a:graphic>
          <a:graphicData uri="http://schemas.openxmlformats.org/drawingml/2006/table">
            <a:tbl>
              <a:tblPr firstRow="1" bandRow="1">
                <a:tableStyleId>{5C22544A-7EE6-4342-B048-85BDC9FD1C3A}</a:tableStyleId>
              </a:tblPr>
              <a:tblGrid>
                <a:gridCol w="1014557">
                  <a:extLst>
                    <a:ext uri="{9D8B030D-6E8A-4147-A177-3AD203B41FA5}">
                      <a16:colId xmlns:a16="http://schemas.microsoft.com/office/drawing/2014/main" val="3218294104"/>
                    </a:ext>
                  </a:extLst>
                </a:gridCol>
                <a:gridCol w="1014557">
                  <a:extLst>
                    <a:ext uri="{9D8B030D-6E8A-4147-A177-3AD203B41FA5}">
                      <a16:colId xmlns:a16="http://schemas.microsoft.com/office/drawing/2014/main" val="284661046"/>
                    </a:ext>
                  </a:extLst>
                </a:gridCol>
                <a:gridCol w="1014557">
                  <a:extLst>
                    <a:ext uri="{9D8B030D-6E8A-4147-A177-3AD203B41FA5}">
                      <a16:colId xmlns:a16="http://schemas.microsoft.com/office/drawing/2014/main" val="2244489315"/>
                    </a:ext>
                  </a:extLst>
                </a:gridCol>
                <a:gridCol w="1014557">
                  <a:extLst>
                    <a:ext uri="{9D8B030D-6E8A-4147-A177-3AD203B41FA5}">
                      <a16:colId xmlns:a16="http://schemas.microsoft.com/office/drawing/2014/main" val="1235836371"/>
                    </a:ext>
                  </a:extLst>
                </a:gridCol>
                <a:gridCol w="1014557">
                  <a:extLst>
                    <a:ext uri="{9D8B030D-6E8A-4147-A177-3AD203B41FA5}">
                      <a16:colId xmlns:a16="http://schemas.microsoft.com/office/drawing/2014/main" val="4125915856"/>
                    </a:ext>
                  </a:extLst>
                </a:gridCol>
                <a:gridCol w="1014557">
                  <a:extLst>
                    <a:ext uri="{9D8B030D-6E8A-4147-A177-3AD203B41FA5}">
                      <a16:colId xmlns:a16="http://schemas.microsoft.com/office/drawing/2014/main" val="3598275948"/>
                    </a:ext>
                  </a:extLst>
                </a:gridCol>
                <a:gridCol w="1014557">
                  <a:extLst>
                    <a:ext uri="{9D8B030D-6E8A-4147-A177-3AD203B41FA5}">
                      <a16:colId xmlns:a16="http://schemas.microsoft.com/office/drawing/2014/main" val="1127799101"/>
                    </a:ext>
                  </a:extLst>
                </a:gridCol>
                <a:gridCol w="1014557">
                  <a:extLst>
                    <a:ext uri="{9D8B030D-6E8A-4147-A177-3AD203B41FA5}">
                      <a16:colId xmlns:a16="http://schemas.microsoft.com/office/drawing/2014/main" val="1179136123"/>
                    </a:ext>
                  </a:extLst>
                </a:gridCol>
                <a:gridCol w="1014557">
                  <a:extLst>
                    <a:ext uri="{9D8B030D-6E8A-4147-A177-3AD203B41FA5}">
                      <a16:colId xmlns:a16="http://schemas.microsoft.com/office/drawing/2014/main" val="2151561382"/>
                    </a:ext>
                  </a:extLst>
                </a:gridCol>
                <a:gridCol w="1014557">
                  <a:extLst>
                    <a:ext uri="{9D8B030D-6E8A-4147-A177-3AD203B41FA5}">
                      <a16:colId xmlns:a16="http://schemas.microsoft.com/office/drawing/2014/main" val="928745347"/>
                    </a:ext>
                  </a:extLst>
                </a:gridCol>
                <a:gridCol w="1014557">
                  <a:extLst>
                    <a:ext uri="{9D8B030D-6E8A-4147-A177-3AD203B41FA5}">
                      <a16:colId xmlns:a16="http://schemas.microsoft.com/office/drawing/2014/main" val="557625273"/>
                    </a:ext>
                  </a:extLst>
                </a:gridCol>
              </a:tblGrid>
              <a:tr h="489098">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Foreword</a:t>
                      </a:r>
                    </a:p>
                  </a:txBody>
                  <a:tcPr marL="72000" marR="72000" marT="108000"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Executive Summary</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1000" spc="-50" baseline="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Arial" panose="020B0604020202020204" pitchFamily="34" charset="0"/>
                        </a:rPr>
                        <a:t>현황</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B0F0"/>
                    </a:solid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지속가능한</a:t>
                      </a: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공급망</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첨단 로봇 및 </a:t>
                      </a:r>
                      <a:endPar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endParaRP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자동화</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미래의 노동력</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분산원장 기술 및   디지털 화폐</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산업 부문별 </a:t>
                      </a: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혁신</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메타버스</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Conclusion</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Business Contacts</a:t>
                      </a:r>
                    </a:p>
                  </a:txBody>
                  <a:tcPr marL="72000" marR="72000" marT="108000"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extLst>
                  <a:ext uri="{0D108BD9-81ED-4DB2-BD59-A6C34878D82A}">
                    <a16:rowId xmlns:a16="http://schemas.microsoft.com/office/drawing/2014/main" val="3401742412"/>
                  </a:ext>
                </a:extLst>
              </a:tr>
            </a:tbl>
          </a:graphicData>
        </a:graphic>
      </p:graphicFrame>
      <p:sp>
        <p:nvSpPr>
          <p:cNvPr id="2" name="Holder 2">
            <a:extLst>
              <a:ext uri="{FF2B5EF4-FFF2-40B4-BE49-F238E27FC236}">
                <a16:creationId xmlns:a16="http://schemas.microsoft.com/office/drawing/2014/main" id="{299F18AB-300E-2C5D-86D3-89684DFF9133}"/>
              </a:ext>
            </a:extLst>
          </p:cNvPr>
          <p:cNvSpPr>
            <a:spLocks noGrp="1"/>
          </p:cNvSpPr>
          <p:nvPr>
            <p:ph type="ftr" sz="quarter" idx="3"/>
          </p:nvPr>
        </p:nvSpPr>
        <p:spPr>
          <a:xfrm>
            <a:off x="1401579" y="6493647"/>
            <a:ext cx="7406005" cy="123111"/>
          </a:xfrm>
          <a:prstGeom prst="rect">
            <a:avLst/>
          </a:prstGeom>
        </p:spPr>
        <p:txBody>
          <a:bodyPr lIns="0" tIns="0" rIns="0" bIns="0"/>
          <a:lstStyle>
            <a:lvl1pPr>
              <a:defRPr sz="700" b="0" i="0" spc="-20" baseline="0">
                <a:solidFill>
                  <a:schemeClr val="tx1">
                    <a:lumMod val="50000"/>
                    <a:lumOff val="50000"/>
                  </a:schemeClr>
                </a:solidFill>
                <a:latin typeface="Arial" panose="020B0604020202020204" pitchFamily="34" charset="0"/>
                <a:cs typeface="Arial" panose="020B0604020202020204" pitchFamily="34" charset="0"/>
              </a:defRPr>
            </a:lvl1p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Holder 3">
            <a:extLst>
              <a:ext uri="{FF2B5EF4-FFF2-40B4-BE49-F238E27FC236}">
                <a16:creationId xmlns:a16="http://schemas.microsoft.com/office/drawing/2014/main" id="{5240839B-6963-3C9E-3A30-2DABFA7D896D}"/>
              </a:ext>
            </a:extLst>
          </p:cNvPr>
          <p:cNvSpPr>
            <a:spLocks noGrp="1"/>
          </p:cNvSpPr>
          <p:nvPr>
            <p:ph type="dt" sz="half" idx="2"/>
          </p:nvPr>
        </p:nvSpPr>
        <p:spPr>
          <a:xfrm>
            <a:off x="9942232" y="6519157"/>
            <a:ext cx="1279525" cy="123111"/>
          </a:xfrm>
          <a:prstGeom prst="rect">
            <a:avLst/>
          </a:prstGeom>
        </p:spPr>
        <p:txBody>
          <a:bodyPr lIns="0" tIns="0" rIns="0" bIns="0"/>
          <a:lstStyle>
            <a:lvl1pPr algn="r">
              <a:defRPr sz="700" b="0" i="0" spc="-20" baseline="0">
                <a:solidFill>
                  <a:schemeClr val="tx1">
                    <a:lumMod val="50000"/>
                    <a:lumOff val="50000"/>
                  </a:schemeClr>
                </a:solidFill>
                <a:latin typeface="Arial" panose="020B0604020202020204" pitchFamily="34" charset="0"/>
                <a:cs typeface="Arial" panose="020B0604020202020204" pitchFamily="34" charset="0"/>
              </a:defRPr>
            </a:lvl1pPr>
          </a:lstStyle>
          <a:p>
            <a:pPr marL="12700">
              <a:spcBef>
                <a:spcPts val="55"/>
              </a:spcBef>
            </a:pPr>
            <a:r>
              <a:rPr lang="en-US" altLang="ko-KR"/>
              <a:t>The future of supply chain</a:t>
            </a:r>
            <a:endParaRPr lang="en-US" dirty="0"/>
          </a:p>
        </p:txBody>
      </p:sp>
      <p:sp>
        <p:nvSpPr>
          <p:cNvPr id="4" name="Holder 4">
            <a:extLst>
              <a:ext uri="{FF2B5EF4-FFF2-40B4-BE49-F238E27FC236}">
                <a16:creationId xmlns:a16="http://schemas.microsoft.com/office/drawing/2014/main" id="{DFF4D0E8-D127-3ED5-6336-1F8B96D3AB74}"/>
              </a:ext>
            </a:extLst>
          </p:cNvPr>
          <p:cNvSpPr>
            <a:spLocks noGrp="1"/>
          </p:cNvSpPr>
          <p:nvPr>
            <p:ph type="sldNum" sz="quarter" idx="4"/>
          </p:nvPr>
        </p:nvSpPr>
        <p:spPr>
          <a:xfrm>
            <a:off x="11276977" y="6492312"/>
            <a:ext cx="370585" cy="146684"/>
          </a:xfrm>
          <a:prstGeom prst="rect">
            <a:avLst/>
          </a:prstGeom>
        </p:spPr>
        <p:txBody>
          <a:bodyPr lIns="0" tIns="0" rIns="0" bIns="0"/>
          <a:lstStyle>
            <a:lvl1pPr>
              <a:defRPr sz="1000" b="0" i="0">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KoPub돋움체 Medium" panose="00000600000000000000" pitchFamily="2" charset="-127"/>
              </a:defRPr>
            </a:lvl1pPr>
          </a:lstStyle>
          <a:p>
            <a:pPr marL="38100" algn="r">
              <a:spcBef>
                <a:spcPts val="50"/>
              </a:spcBef>
            </a:pPr>
            <a:r>
              <a:rPr lang="en-US" altLang="ko-KR"/>
              <a:t>l   </a:t>
            </a:r>
            <a:fld id="{81D60167-4931-47E6-BA6A-407CBD079E47}" type="slidenum">
              <a:rPr lang="en-US" altLang="ko-KR" smtClean="0"/>
              <a:pPr marL="38100" algn="r">
                <a:spcBef>
                  <a:spcPts val="50"/>
                </a:spcBef>
              </a:pPr>
              <a:t>‹#›</a:t>
            </a:fld>
            <a:r>
              <a:rPr lang="en-US" altLang="ko-KR"/>
              <a:t> </a:t>
            </a:r>
            <a:endParaRPr lang="en-US" dirty="0"/>
          </a:p>
        </p:txBody>
      </p:sp>
    </p:spTree>
    <p:extLst>
      <p:ext uri="{BB962C8B-B14F-4D97-AF65-F5344CB8AC3E}">
        <p14:creationId xmlns:p14="http://schemas.microsoft.com/office/powerpoint/2010/main" val="1056169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16" name="object 12">
            <a:extLst>
              <a:ext uri="{FF2B5EF4-FFF2-40B4-BE49-F238E27FC236}">
                <a16:creationId xmlns:a16="http://schemas.microsoft.com/office/drawing/2014/main" id="{2C32F665-FE16-BE6D-40F6-18F1C0523EBF}"/>
              </a:ext>
            </a:extLst>
          </p:cNvPr>
          <p:cNvSpPr/>
          <p:nvPr userDrawn="1"/>
        </p:nvSpPr>
        <p:spPr>
          <a:xfrm>
            <a:off x="0" y="1"/>
            <a:ext cx="12192000" cy="800100"/>
          </a:xfrm>
          <a:custGeom>
            <a:avLst/>
            <a:gdLst/>
            <a:ahLst/>
            <a:cxnLst/>
            <a:rect l="l" t="t" r="r" b="b"/>
            <a:pathLst>
              <a:path w="18288000" h="1440180">
                <a:moveTo>
                  <a:pt x="0" y="1440002"/>
                </a:moveTo>
                <a:lnTo>
                  <a:pt x="18288000" y="1440002"/>
                </a:lnTo>
                <a:lnTo>
                  <a:pt x="18288000" y="0"/>
                </a:lnTo>
                <a:lnTo>
                  <a:pt x="0" y="0"/>
                </a:lnTo>
                <a:lnTo>
                  <a:pt x="0" y="1440002"/>
                </a:lnTo>
                <a:close/>
              </a:path>
            </a:pathLst>
          </a:custGeom>
          <a:solidFill>
            <a:srgbClr val="1E49E2"/>
          </a:solidFill>
        </p:spPr>
        <p:txBody>
          <a:bodyPr wrap="square" lIns="0" tIns="0" rIns="0" bIns="0" rtlCol="0"/>
          <a:lstStyle/>
          <a:p>
            <a:endParaRPr dirty="0"/>
          </a:p>
        </p:txBody>
      </p:sp>
      <p:graphicFrame>
        <p:nvGraphicFramePr>
          <p:cNvPr id="17" name="표 18">
            <a:extLst>
              <a:ext uri="{FF2B5EF4-FFF2-40B4-BE49-F238E27FC236}">
                <a16:creationId xmlns:a16="http://schemas.microsoft.com/office/drawing/2014/main" id="{185EB1B4-224E-6765-604B-C577F1385EFB}"/>
              </a:ext>
            </a:extLst>
          </p:cNvPr>
          <p:cNvGraphicFramePr>
            <a:graphicFrameLocks noGrp="1"/>
          </p:cNvGraphicFramePr>
          <p:nvPr userDrawn="1">
            <p:extLst>
              <p:ext uri="{D42A27DB-BD31-4B8C-83A1-F6EECF244321}">
                <p14:modId xmlns:p14="http://schemas.microsoft.com/office/powerpoint/2010/main" val="263752451"/>
              </p:ext>
            </p:extLst>
          </p:nvPr>
        </p:nvGraphicFramePr>
        <p:xfrm>
          <a:off x="515938" y="0"/>
          <a:ext cx="11160127" cy="489098"/>
        </p:xfrm>
        <a:graphic>
          <a:graphicData uri="http://schemas.openxmlformats.org/drawingml/2006/table">
            <a:tbl>
              <a:tblPr firstRow="1" bandRow="1">
                <a:tableStyleId>{5C22544A-7EE6-4342-B048-85BDC9FD1C3A}</a:tableStyleId>
              </a:tblPr>
              <a:tblGrid>
                <a:gridCol w="1014557">
                  <a:extLst>
                    <a:ext uri="{9D8B030D-6E8A-4147-A177-3AD203B41FA5}">
                      <a16:colId xmlns:a16="http://schemas.microsoft.com/office/drawing/2014/main" val="3218294104"/>
                    </a:ext>
                  </a:extLst>
                </a:gridCol>
                <a:gridCol w="1014557">
                  <a:extLst>
                    <a:ext uri="{9D8B030D-6E8A-4147-A177-3AD203B41FA5}">
                      <a16:colId xmlns:a16="http://schemas.microsoft.com/office/drawing/2014/main" val="284661046"/>
                    </a:ext>
                  </a:extLst>
                </a:gridCol>
                <a:gridCol w="1014557">
                  <a:extLst>
                    <a:ext uri="{9D8B030D-6E8A-4147-A177-3AD203B41FA5}">
                      <a16:colId xmlns:a16="http://schemas.microsoft.com/office/drawing/2014/main" val="2244489315"/>
                    </a:ext>
                  </a:extLst>
                </a:gridCol>
                <a:gridCol w="1014557">
                  <a:extLst>
                    <a:ext uri="{9D8B030D-6E8A-4147-A177-3AD203B41FA5}">
                      <a16:colId xmlns:a16="http://schemas.microsoft.com/office/drawing/2014/main" val="1235836371"/>
                    </a:ext>
                  </a:extLst>
                </a:gridCol>
                <a:gridCol w="1014557">
                  <a:extLst>
                    <a:ext uri="{9D8B030D-6E8A-4147-A177-3AD203B41FA5}">
                      <a16:colId xmlns:a16="http://schemas.microsoft.com/office/drawing/2014/main" val="4125915856"/>
                    </a:ext>
                  </a:extLst>
                </a:gridCol>
                <a:gridCol w="1014557">
                  <a:extLst>
                    <a:ext uri="{9D8B030D-6E8A-4147-A177-3AD203B41FA5}">
                      <a16:colId xmlns:a16="http://schemas.microsoft.com/office/drawing/2014/main" val="3598275948"/>
                    </a:ext>
                  </a:extLst>
                </a:gridCol>
                <a:gridCol w="1014557">
                  <a:extLst>
                    <a:ext uri="{9D8B030D-6E8A-4147-A177-3AD203B41FA5}">
                      <a16:colId xmlns:a16="http://schemas.microsoft.com/office/drawing/2014/main" val="1127799101"/>
                    </a:ext>
                  </a:extLst>
                </a:gridCol>
                <a:gridCol w="1014557">
                  <a:extLst>
                    <a:ext uri="{9D8B030D-6E8A-4147-A177-3AD203B41FA5}">
                      <a16:colId xmlns:a16="http://schemas.microsoft.com/office/drawing/2014/main" val="1179136123"/>
                    </a:ext>
                  </a:extLst>
                </a:gridCol>
                <a:gridCol w="1014557">
                  <a:extLst>
                    <a:ext uri="{9D8B030D-6E8A-4147-A177-3AD203B41FA5}">
                      <a16:colId xmlns:a16="http://schemas.microsoft.com/office/drawing/2014/main" val="2151561382"/>
                    </a:ext>
                  </a:extLst>
                </a:gridCol>
                <a:gridCol w="1014557">
                  <a:extLst>
                    <a:ext uri="{9D8B030D-6E8A-4147-A177-3AD203B41FA5}">
                      <a16:colId xmlns:a16="http://schemas.microsoft.com/office/drawing/2014/main" val="928745347"/>
                    </a:ext>
                  </a:extLst>
                </a:gridCol>
                <a:gridCol w="1014557">
                  <a:extLst>
                    <a:ext uri="{9D8B030D-6E8A-4147-A177-3AD203B41FA5}">
                      <a16:colId xmlns:a16="http://schemas.microsoft.com/office/drawing/2014/main" val="557625273"/>
                    </a:ext>
                  </a:extLst>
                </a:gridCol>
              </a:tblGrid>
              <a:tr h="489098">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Foreword</a:t>
                      </a:r>
                    </a:p>
                  </a:txBody>
                  <a:tcPr marL="72000" marR="72000" marT="108000"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Executive Summary</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현황</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2700" algn="ctr">
                        <a:spcBef>
                          <a:spcPts val="100"/>
                        </a:spcBef>
                      </a:pPr>
                      <a:r>
                        <a:rPr lang="ko-KR" altLang="en-US" sz="1000" spc="-50" baseline="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Arial" panose="020B0604020202020204" pitchFamily="34" charset="0"/>
                        </a:rPr>
                        <a:t>지속가능한</a:t>
                      </a:r>
                    </a:p>
                    <a:p>
                      <a:pPr marL="12700" algn="ctr">
                        <a:spcBef>
                          <a:spcPts val="100"/>
                        </a:spcBef>
                      </a:pPr>
                      <a:r>
                        <a:rPr lang="ko-KR" altLang="en-US" sz="1000" spc="-50" baseline="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Arial" panose="020B0604020202020204" pitchFamily="34" charset="0"/>
                        </a:rPr>
                        <a:t>공급망</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B0F0"/>
                    </a:solid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첨단 로봇 및 </a:t>
                      </a:r>
                      <a:endPar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endParaRP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자동화</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미래의 노동력</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분산원장 기술 및   디지털 화폐</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산업 부문별 </a:t>
                      </a: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혁신</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메타버스</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Conclusion</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Business Contacts</a:t>
                      </a:r>
                    </a:p>
                  </a:txBody>
                  <a:tcPr marL="72000" marR="72000" marT="108000"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extLst>
                  <a:ext uri="{0D108BD9-81ED-4DB2-BD59-A6C34878D82A}">
                    <a16:rowId xmlns:a16="http://schemas.microsoft.com/office/drawing/2014/main" val="3401742412"/>
                  </a:ext>
                </a:extLst>
              </a:tr>
            </a:tbl>
          </a:graphicData>
        </a:graphic>
      </p:graphicFrame>
      <p:sp>
        <p:nvSpPr>
          <p:cNvPr id="2" name="Holder 2">
            <a:extLst>
              <a:ext uri="{FF2B5EF4-FFF2-40B4-BE49-F238E27FC236}">
                <a16:creationId xmlns:a16="http://schemas.microsoft.com/office/drawing/2014/main" id="{BC5A8AA5-1146-989C-22DB-1A95DDB74C03}"/>
              </a:ext>
            </a:extLst>
          </p:cNvPr>
          <p:cNvSpPr>
            <a:spLocks noGrp="1"/>
          </p:cNvSpPr>
          <p:nvPr>
            <p:ph type="ftr" sz="quarter" idx="3"/>
          </p:nvPr>
        </p:nvSpPr>
        <p:spPr>
          <a:xfrm>
            <a:off x="1401579" y="6493647"/>
            <a:ext cx="7406005" cy="123111"/>
          </a:xfrm>
          <a:prstGeom prst="rect">
            <a:avLst/>
          </a:prstGeom>
        </p:spPr>
        <p:txBody>
          <a:bodyPr lIns="0" tIns="0" rIns="0" bIns="0"/>
          <a:lstStyle>
            <a:lvl1pPr>
              <a:defRPr sz="700" b="0" i="0" spc="-20" baseline="0">
                <a:solidFill>
                  <a:schemeClr val="tx1">
                    <a:lumMod val="50000"/>
                    <a:lumOff val="50000"/>
                  </a:schemeClr>
                </a:solidFill>
                <a:latin typeface="Arial" panose="020B0604020202020204" pitchFamily="34" charset="0"/>
                <a:cs typeface="Arial" panose="020B0604020202020204" pitchFamily="34" charset="0"/>
              </a:defRPr>
            </a:lvl1p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Holder 3">
            <a:extLst>
              <a:ext uri="{FF2B5EF4-FFF2-40B4-BE49-F238E27FC236}">
                <a16:creationId xmlns:a16="http://schemas.microsoft.com/office/drawing/2014/main" id="{34807B36-A209-4EE7-08FE-0F59EE329D3E}"/>
              </a:ext>
            </a:extLst>
          </p:cNvPr>
          <p:cNvSpPr>
            <a:spLocks noGrp="1"/>
          </p:cNvSpPr>
          <p:nvPr>
            <p:ph type="dt" sz="half" idx="2"/>
          </p:nvPr>
        </p:nvSpPr>
        <p:spPr>
          <a:xfrm>
            <a:off x="9942232" y="6519157"/>
            <a:ext cx="1279525" cy="123111"/>
          </a:xfrm>
          <a:prstGeom prst="rect">
            <a:avLst/>
          </a:prstGeom>
        </p:spPr>
        <p:txBody>
          <a:bodyPr lIns="0" tIns="0" rIns="0" bIns="0"/>
          <a:lstStyle>
            <a:lvl1pPr algn="r">
              <a:defRPr sz="700" b="0" i="0" spc="-20" baseline="0">
                <a:solidFill>
                  <a:schemeClr val="tx1">
                    <a:lumMod val="50000"/>
                    <a:lumOff val="50000"/>
                  </a:schemeClr>
                </a:solidFill>
                <a:latin typeface="Arial" panose="020B0604020202020204" pitchFamily="34" charset="0"/>
                <a:cs typeface="Arial" panose="020B0604020202020204" pitchFamily="34" charset="0"/>
              </a:defRPr>
            </a:lvl1pPr>
          </a:lstStyle>
          <a:p>
            <a:pPr marL="12700">
              <a:spcBef>
                <a:spcPts val="55"/>
              </a:spcBef>
            </a:pPr>
            <a:r>
              <a:rPr lang="en-US" altLang="ko-KR"/>
              <a:t>The future of supply chain</a:t>
            </a:r>
            <a:endParaRPr lang="en-US" dirty="0"/>
          </a:p>
        </p:txBody>
      </p:sp>
      <p:sp>
        <p:nvSpPr>
          <p:cNvPr id="4" name="Holder 4">
            <a:extLst>
              <a:ext uri="{FF2B5EF4-FFF2-40B4-BE49-F238E27FC236}">
                <a16:creationId xmlns:a16="http://schemas.microsoft.com/office/drawing/2014/main" id="{0B73F228-0EB1-3AAB-9DD3-B4C6EF7DFD76}"/>
              </a:ext>
            </a:extLst>
          </p:cNvPr>
          <p:cNvSpPr>
            <a:spLocks noGrp="1"/>
          </p:cNvSpPr>
          <p:nvPr>
            <p:ph type="sldNum" sz="quarter" idx="4"/>
          </p:nvPr>
        </p:nvSpPr>
        <p:spPr>
          <a:xfrm>
            <a:off x="11276977" y="6492312"/>
            <a:ext cx="370585" cy="146684"/>
          </a:xfrm>
          <a:prstGeom prst="rect">
            <a:avLst/>
          </a:prstGeom>
        </p:spPr>
        <p:txBody>
          <a:bodyPr lIns="0" tIns="0" rIns="0" bIns="0"/>
          <a:lstStyle>
            <a:lvl1pPr>
              <a:defRPr sz="1000" b="0" i="0">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KoPub돋움체 Medium" panose="00000600000000000000" pitchFamily="2" charset="-127"/>
              </a:defRPr>
            </a:lvl1pPr>
          </a:lstStyle>
          <a:p>
            <a:pPr marL="38100" algn="r">
              <a:spcBef>
                <a:spcPts val="50"/>
              </a:spcBef>
            </a:pPr>
            <a:r>
              <a:rPr lang="en-US" altLang="ko-KR"/>
              <a:t>l   </a:t>
            </a:r>
            <a:fld id="{81D60167-4931-47E6-BA6A-407CBD079E47}" type="slidenum">
              <a:rPr lang="en-US" altLang="ko-KR" smtClean="0"/>
              <a:pPr marL="38100" algn="r">
                <a:spcBef>
                  <a:spcPts val="50"/>
                </a:spcBef>
              </a:pPr>
              <a:t>‹#›</a:t>
            </a:fld>
            <a:r>
              <a:rPr lang="en-US" altLang="ko-KR"/>
              <a:t> </a:t>
            </a:r>
            <a:endParaRPr lang="en-US" dirty="0"/>
          </a:p>
        </p:txBody>
      </p:sp>
    </p:spTree>
    <p:extLst>
      <p:ext uri="{BB962C8B-B14F-4D97-AF65-F5344CB8AC3E}">
        <p14:creationId xmlns:p14="http://schemas.microsoft.com/office/powerpoint/2010/main" val="21573037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비교">
    <p:spTree>
      <p:nvGrpSpPr>
        <p:cNvPr id="1" name=""/>
        <p:cNvGrpSpPr/>
        <p:nvPr/>
      </p:nvGrpSpPr>
      <p:grpSpPr>
        <a:xfrm>
          <a:off x="0" y="0"/>
          <a:ext cx="0" cy="0"/>
          <a:chOff x="0" y="0"/>
          <a:chExt cx="0" cy="0"/>
        </a:xfrm>
      </p:grpSpPr>
      <p:sp>
        <p:nvSpPr>
          <p:cNvPr id="16" name="object 12">
            <a:extLst>
              <a:ext uri="{FF2B5EF4-FFF2-40B4-BE49-F238E27FC236}">
                <a16:creationId xmlns:a16="http://schemas.microsoft.com/office/drawing/2014/main" id="{2C32F665-FE16-BE6D-40F6-18F1C0523EBF}"/>
              </a:ext>
            </a:extLst>
          </p:cNvPr>
          <p:cNvSpPr/>
          <p:nvPr userDrawn="1"/>
        </p:nvSpPr>
        <p:spPr>
          <a:xfrm>
            <a:off x="0" y="1"/>
            <a:ext cx="12192000" cy="800100"/>
          </a:xfrm>
          <a:custGeom>
            <a:avLst/>
            <a:gdLst/>
            <a:ahLst/>
            <a:cxnLst/>
            <a:rect l="l" t="t" r="r" b="b"/>
            <a:pathLst>
              <a:path w="18288000" h="1440180">
                <a:moveTo>
                  <a:pt x="0" y="1440002"/>
                </a:moveTo>
                <a:lnTo>
                  <a:pt x="18288000" y="1440002"/>
                </a:lnTo>
                <a:lnTo>
                  <a:pt x="18288000" y="0"/>
                </a:lnTo>
                <a:lnTo>
                  <a:pt x="0" y="0"/>
                </a:lnTo>
                <a:lnTo>
                  <a:pt x="0" y="1440002"/>
                </a:lnTo>
                <a:close/>
              </a:path>
            </a:pathLst>
          </a:custGeom>
          <a:solidFill>
            <a:srgbClr val="1E49E2"/>
          </a:solidFill>
        </p:spPr>
        <p:txBody>
          <a:bodyPr wrap="square" lIns="0" tIns="0" rIns="0" bIns="0" rtlCol="0"/>
          <a:lstStyle/>
          <a:p>
            <a:endParaRPr dirty="0"/>
          </a:p>
        </p:txBody>
      </p:sp>
      <p:graphicFrame>
        <p:nvGraphicFramePr>
          <p:cNvPr id="17" name="표 18">
            <a:extLst>
              <a:ext uri="{FF2B5EF4-FFF2-40B4-BE49-F238E27FC236}">
                <a16:creationId xmlns:a16="http://schemas.microsoft.com/office/drawing/2014/main" id="{185EB1B4-224E-6765-604B-C577F1385EFB}"/>
              </a:ext>
            </a:extLst>
          </p:cNvPr>
          <p:cNvGraphicFramePr>
            <a:graphicFrameLocks noGrp="1"/>
          </p:cNvGraphicFramePr>
          <p:nvPr userDrawn="1">
            <p:extLst>
              <p:ext uri="{D42A27DB-BD31-4B8C-83A1-F6EECF244321}">
                <p14:modId xmlns:p14="http://schemas.microsoft.com/office/powerpoint/2010/main" val="2227878380"/>
              </p:ext>
            </p:extLst>
          </p:nvPr>
        </p:nvGraphicFramePr>
        <p:xfrm>
          <a:off x="515938" y="0"/>
          <a:ext cx="11160127" cy="489098"/>
        </p:xfrm>
        <a:graphic>
          <a:graphicData uri="http://schemas.openxmlformats.org/drawingml/2006/table">
            <a:tbl>
              <a:tblPr firstRow="1" bandRow="1">
                <a:tableStyleId>{5C22544A-7EE6-4342-B048-85BDC9FD1C3A}</a:tableStyleId>
              </a:tblPr>
              <a:tblGrid>
                <a:gridCol w="1014557">
                  <a:extLst>
                    <a:ext uri="{9D8B030D-6E8A-4147-A177-3AD203B41FA5}">
                      <a16:colId xmlns:a16="http://schemas.microsoft.com/office/drawing/2014/main" val="3218294104"/>
                    </a:ext>
                  </a:extLst>
                </a:gridCol>
                <a:gridCol w="1014557">
                  <a:extLst>
                    <a:ext uri="{9D8B030D-6E8A-4147-A177-3AD203B41FA5}">
                      <a16:colId xmlns:a16="http://schemas.microsoft.com/office/drawing/2014/main" val="284661046"/>
                    </a:ext>
                  </a:extLst>
                </a:gridCol>
                <a:gridCol w="1014557">
                  <a:extLst>
                    <a:ext uri="{9D8B030D-6E8A-4147-A177-3AD203B41FA5}">
                      <a16:colId xmlns:a16="http://schemas.microsoft.com/office/drawing/2014/main" val="2244489315"/>
                    </a:ext>
                  </a:extLst>
                </a:gridCol>
                <a:gridCol w="1014557">
                  <a:extLst>
                    <a:ext uri="{9D8B030D-6E8A-4147-A177-3AD203B41FA5}">
                      <a16:colId xmlns:a16="http://schemas.microsoft.com/office/drawing/2014/main" val="1235836371"/>
                    </a:ext>
                  </a:extLst>
                </a:gridCol>
                <a:gridCol w="1014557">
                  <a:extLst>
                    <a:ext uri="{9D8B030D-6E8A-4147-A177-3AD203B41FA5}">
                      <a16:colId xmlns:a16="http://schemas.microsoft.com/office/drawing/2014/main" val="4125915856"/>
                    </a:ext>
                  </a:extLst>
                </a:gridCol>
                <a:gridCol w="1014557">
                  <a:extLst>
                    <a:ext uri="{9D8B030D-6E8A-4147-A177-3AD203B41FA5}">
                      <a16:colId xmlns:a16="http://schemas.microsoft.com/office/drawing/2014/main" val="3598275948"/>
                    </a:ext>
                  </a:extLst>
                </a:gridCol>
                <a:gridCol w="1014557">
                  <a:extLst>
                    <a:ext uri="{9D8B030D-6E8A-4147-A177-3AD203B41FA5}">
                      <a16:colId xmlns:a16="http://schemas.microsoft.com/office/drawing/2014/main" val="1127799101"/>
                    </a:ext>
                  </a:extLst>
                </a:gridCol>
                <a:gridCol w="1014557">
                  <a:extLst>
                    <a:ext uri="{9D8B030D-6E8A-4147-A177-3AD203B41FA5}">
                      <a16:colId xmlns:a16="http://schemas.microsoft.com/office/drawing/2014/main" val="1179136123"/>
                    </a:ext>
                  </a:extLst>
                </a:gridCol>
                <a:gridCol w="1014557">
                  <a:extLst>
                    <a:ext uri="{9D8B030D-6E8A-4147-A177-3AD203B41FA5}">
                      <a16:colId xmlns:a16="http://schemas.microsoft.com/office/drawing/2014/main" val="2151561382"/>
                    </a:ext>
                  </a:extLst>
                </a:gridCol>
                <a:gridCol w="1014557">
                  <a:extLst>
                    <a:ext uri="{9D8B030D-6E8A-4147-A177-3AD203B41FA5}">
                      <a16:colId xmlns:a16="http://schemas.microsoft.com/office/drawing/2014/main" val="928745347"/>
                    </a:ext>
                  </a:extLst>
                </a:gridCol>
                <a:gridCol w="1014557">
                  <a:extLst>
                    <a:ext uri="{9D8B030D-6E8A-4147-A177-3AD203B41FA5}">
                      <a16:colId xmlns:a16="http://schemas.microsoft.com/office/drawing/2014/main" val="557625273"/>
                    </a:ext>
                  </a:extLst>
                </a:gridCol>
              </a:tblGrid>
              <a:tr h="489098">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Foreword</a:t>
                      </a:r>
                    </a:p>
                  </a:txBody>
                  <a:tcPr marL="72000" marR="72000" marT="108000"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Executive Summary</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현황</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2700" algn="ctr">
                        <a:spcBef>
                          <a:spcPts val="100"/>
                        </a:spcBef>
                      </a:pPr>
                      <a:r>
                        <a:rPr lang="ko-KR" altLang="en-US" sz="900" b="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지속가능한</a:t>
                      </a:r>
                    </a:p>
                    <a:p>
                      <a:pPr marL="12700" algn="ctr">
                        <a:spcBef>
                          <a:spcPts val="100"/>
                        </a:spcBef>
                      </a:pPr>
                      <a:r>
                        <a:rPr lang="ko-KR" altLang="en-US" sz="900" b="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공급망</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12700" algn="ctr">
                        <a:spcBef>
                          <a:spcPts val="100"/>
                        </a:spcBef>
                      </a:pPr>
                      <a:r>
                        <a:rPr lang="ko-KR" altLang="en-US" sz="1000" spc="-50" baseline="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Arial" panose="020B0604020202020204" pitchFamily="34" charset="0"/>
                        </a:rPr>
                        <a:t>첨단 로봇 및 </a:t>
                      </a:r>
                      <a:endParaRPr lang="en-US" altLang="ko-KR" sz="1000" spc="-50" baseline="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Arial" panose="020B0604020202020204" pitchFamily="34" charset="0"/>
                      </a:endParaRPr>
                    </a:p>
                    <a:p>
                      <a:pPr marL="12700" algn="ctr">
                        <a:spcBef>
                          <a:spcPts val="100"/>
                        </a:spcBef>
                      </a:pPr>
                      <a:r>
                        <a:rPr lang="ko-KR" altLang="en-US" sz="1000" spc="-50" baseline="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Arial" panose="020B0604020202020204" pitchFamily="34" charset="0"/>
                        </a:rPr>
                        <a:t>자동화</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B0F0"/>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미래의 노동력</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분산원장 기술 및   디지털 화폐</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산업 부문별 </a:t>
                      </a: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혁신</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메타버스</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Conclusion</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Business Contacts</a:t>
                      </a:r>
                    </a:p>
                  </a:txBody>
                  <a:tcPr marL="72000" marR="72000" marT="108000"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extLst>
                  <a:ext uri="{0D108BD9-81ED-4DB2-BD59-A6C34878D82A}">
                    <a16:rowId xmlns:a16="http://schemas.microsoft.com/office/drawing/2014/main" val="3401742412"/>
                  </a:ext>
                </a:extLst>
              </a:tr>
            </a:tbl>
          </a:graphicData>
        </a:graphic>
      </p:graphicFrame>
      <p:sp>
        <p:nvSpPr>
          <p:cNvPr id="2" name="Holder 2">
            <a:extLst>
              <a:ext uri="{FF2B5EF4-FFF2-40B4-BE49-F238E27FC236}">
                <a16:creationId xmlns:a16="http://schemas.microsoft.com/office/drawing/2014/main" id="{A6A1A6A1-A618-F6EF-00D4-31AD1C5152BD}"/>
              </a:ext>
            </a:extLst>
          </p:cNvPr>
          <p:cNvSpPr>
            <a:spLocks noGrp="1"/>
          </p:cNvSpPr>
          <p:nvPr>
            <p:ph type="ftr" sz="quarter" idx="3"/>
          </p:nvPr>
        </p:nvSpPr>
        <p:spPr>
          <a:xfrm>
            <a:off x="1401579" y="6493647"/>
            <a:ext cx="7406005" cy="123111"/>
          </a:xfrm>
          <a:prstGeom prst="rect">
            <a:avLst/>
          </a:prstGeom>
        </p:spPr>
        <p:txBody>
          <a:bodyPr lIns="0" tIns="0" rIns="0" bIns="0"/>
          <a:lstStyle>
            <a:lvl1pPr>
              <a:defRPr sz="700" b="0" i="0" spc="-20" baseline="0">
                <a:solidFill>
                  <a:schemeClr val="tx1">
                    <a:lumMod val="50000"/>
                    <a:lumOff val="50000"/>
                  </a:schemeClr>
                </a:solidFill>
                <a:latin typeface="Arial" panose="020B0604020202020204" pitchFamily="34" charset="0"/>
                <a:cs typeface="Arial" panose="020B0604020202020204" pitchFamily="34" charset="0"/>
              </a:defRPr>
            </a:lvl1p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Holder 3">
            <a:extLst>
              <a:ext uri="{FF2B5EF4-FFF2-40B4-BE49-F238E27FC236}">
                <a16:creationId xmlns:a16="http://schemas.microsoft.com/office/drawing/2014/main" id="{F65FBCCE-4197-3EB7-1228-7EBF23EBC3D8}"/>
              </a:ext>
            </a:extLst>
          </p:cNvPr>
          <p:cNvSpPr>
            <a:spLocks noGrp="1"/>
          </p:cNvSpPr>
          <p:nvPr>
            <p:ph type="dt" sz="half" idx="2"/>
          </p:nvPr>
        </p:nvSpPr>
        <p:spPr>
          <a:xfrm>
            <a:off x="9942232" y="6519157"/>
            <a:ext cx="1279525" cy="123111"/>
          </a:xfrm>
          <a:prstGeom prst="rect">
            <a:avLst/>
          </a:prstGeom>
        </p:spPr>
        <p:txBody>
          <a:bodyPr lIns="0" tIns="0" rIns="0" bIns="0"/>
          <a:lstStyle>
            <a:lvl1pPr algn="r">
              <a:defRPr sz="700" b="0" i="0" spc="-20" baseline="0">
                <a:solidFill>
                  <a:schemeClr val="tx1">
                    <a:lumMod val="50000"/>
                    <a:lumOff val="50000"/>
                  </a:schemeClr>
                </a:solidFill>
                <a:latin typeface="Arial" panose="020B0604020202020204" pitchFamily="34" charset="0"/>
                <a:cs typeface="Arial" panose="020B0604020202020204" pitchFamily="34" charset="0"/>
              </a:defRPr>
            </a:lvl1pPr>
          </a:lstStyle>
          <a:p>
            <a:pPr marL="12700">
              <a:spcBef>
                <a:spcPts val="55"/>
              </a:spcBef>
            </a:pPr>
            <a:r>
              <a:rPr lang="en-US" altLang="ko-KR"/>
              <a:t>The future of supply chain</a:t>
            </a:r>
            <a:endParaRPr lang="en-US" dirty="0"/>
          </a:p>
        </p:txBody>
      </p:sp>
      <p:sp>
        <p:nvSpPr>
          <p:cNvPr id="4" name="Holder 4">
            <a:extLst>
              <a:ext uri="{FF2B5EF4-FFF2-40B4-BE49-F238E27FC236}">
                <a16:creationId xmlns:a16="http://schemas.microsoft.com/office/drawing/2014/main" id="{F72C9C15-0E74-D576-4CD2-49563EE17C12}"/>
              </a:ext>
            </a:extLst>
          </p:cNvPr>
          <p:cNvSpPr>
            <a:spLocks noGrp="1"/>
          </p:cNvSpPr>
          <p:nvPr>
            <p:ph type="sldNum" sz="quarter" idx="4"/>
          </p:nvPr>
        </p:nvSpPr>
        <p:spPr>
          <a:xfrm>
            <a:off x="11276977" y="6492312"/>
            <a:ext cx="370585" cy="146684"/>
          </a:xfrm>
          <a:prstGeom prst="rect">
            <a:avLst/>
          </a:prstGeom>
        </p:spPr>
        <p:txBody>
          <a:bodyPr lIns="0" tIns="0" rIns="0" bIns="0"/>
          <a:lstStyle>
            <a:lvl1pPr>
              <a:defRPr sz="1000" b="0" i="0">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KoPub돋움체 Medium" panose="00000600000000000000" pitchFamily="2" charset="-127"/>
              </a:defRPr>
            </a:lvl1pPr>
          </a:lstStyle>
          <a:p>
            <a:pPr marL="38100" algn="r">
              <a:spcBef>
                <a:spcPts val="50"/>
              </a:spcBef>
            </a:pPr>
            <a:r>
              <a:rPr lang="en-US" altLang="ko-KR"/>
              <a:t>l   </a:t>
            </a:r>
            <a:fld id="{81D60167-4931-47E6-BA6A-407CBD079E47}" type="slidenum">
              <a:rPr lang="en-US" altLang="ko-KR" smtClean="0"/>
              <a:pPr marL="38100" algn="r">
                <a:spcBef>
                  <a:spcPts val="50"/>
                </a:spcBef>
              </a:pPr>
              <a:t>‹#›</a:t>
            </a:fld>
            <a:r>
              <a:rPr lang="en-US" altLang="ko-KR"/>
              <a:t> </a:t>
            </a:r>
            <a:endParaRPr lang="en-US" dirty="0"/>
          </a:p>
        </p:txBody>
      </p:sp>
    </p:spTree>
    <p:extLst>
      <p:ext uri="{BB962C8B-B14F-4D97-AF65-F5344CB8AC3E}">
        <p14:creationId xmlns:p14="http://schemas.microsoft.com/office/powerpoint/2010/main" val="6940462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비교">
    <p:spTree>
      <p:nvGrpSpPr>
        <p:cNvPr id="1" name=""/>
        <p:cNvGrpSpPr/>
        <p:nvPr/>
      </p:nvGrpSpPr>
      <p:grpSpPr>
        <a:xfrm>
          <a:off x="0" y="0"/>
          <a:ext cx="0" cy="0"/>
          <a:chOff x="0" y="0"/>
          <a:chExt cx="0" cy="0"/>
        </a:xfrm>
      </p:grpSpPr>
      <p:sp>
        <p:nvSpPr>
          <p:cNvPr id="16" name="object 12">
            <a:extLst>
              <a:ext uri="{FF2B5EF4-FFF2-40B4-BE49-F238E27FC236}">
                <a16:creationId xmlns:a16="http://schemas.microsoft.com/office/drawing/2014/main" id="{2C32F665-FE16-BE6D-40F6-18F1C0523EBF}"/>
              </a:ext>
            </a:extLst>
          </p:cNvPr>
          <p:cNvSpPr/>
          <p:nvPr userDrawn="1"/>
        </p:nvSpPr>
        <p:spPr>
          <a:xfrm>
            <a:off x="0" y="1"/>
            <a:ext cx="12192000" cy="800100"/>
          </a:xfrm>
          <a:custGeom>
            <a:avLst/>
            <a:gdLst/>
            <a:ahLst/>
            <a:cxnLst/>
            <a:rect l="l" t="t" r="r" b="b"/>
            <a:pathLst>
              <a:path w="18288000" h="1440180">
                <a:moveTo>
                  <a:pt x="0" y="1440002"/>
                </a:moveTo>
                <a:lnTo>
                  <a:pt x="18288000" y="1440002"/>
                </a:lnTo>
                <a:lnTo>
                  <a:pt x="18288000" y="0"/>
                </a:lnTo>
                <a:lnTo>
                  <a:pt x="0" y="0"/>
                </a:lnTo>
                <a:lnTo>
                  <a:pt x="0" y="1440002"/>
                </a:lnTo>
                <a:close/>
              </a:path>
            </a:pathLst>
          </a:custGeom>
          <a:solidFill>
            <a:srgbClr val="1E49E2"/>
          </a:solidFill>
        </p:spPr>
        <p:txBody>
          <a:bodyPr wrap="square" lIns="0" tIns="0" rIns="0" bIns="0" rtlCol="0"/>
          <a:lstStyle/>
          <a:p>
            <a:endParaRPr dirty="0"/>
          </a:p>
        </p:txBody>
      </p:sp>
      <p:graphicFrame>
        <p:nvGraphicFramePr>
          <p:cNvPr id="17" name="표 18">
            <a:extLst>
              <a:ext uri="{FF2B5EF4-FFF2-40B4-BE49-F238E27FC236}">
                <a16:creationId xmlns:a16="http://schemas.microsoft.com/office/drawing/2014/main" id="{185EB1B4-224E-6765-604B-C577F1385EFB}"/>
              </a:ext>
            </a:extLst>
          </p:cNvPr>
          <p:cNvGraphicFramePr>
            <a:graphicFrameLocks noGrp="1"/>
          </p:cNvGraphicFramePr>
          <p:nvPr userDrawn="1">
            <p:extLst>
              <p:ext uri="{D42A27DB-BD31-4B8C-83A1-F6EECF244321}">
                <p14:modId xmlns:p14="http://schemas.microsoft.com/office/powerpoint/2010/main" val="809342195"/>
              </p:ext>
            </p:extLst>
          </p:nvPr>
        </p:nvGraphicFramePr>
        <p:xfrm>
          <a:off x="515938" y="0"/>
          <a:ext cx="11160127" cy="489098"/>
        </p:xfrm>
        <a:graphic>
          <a:graphicData uri="http://schemas.openxmlformats.org/drawingml/2006/table">
            <a:tbl>
              <a:tblPr firstRow="1" bandRow="1">
                <a:tableStyleId>{5C22544A-7EE6-4342-B048-85BDC9FD1C3A}</a:tableStyleId>
              </a:tblPr>
              <a:tblGrid>
                <a:gridCol w="1014557">
                  <a:extLst>
                    <a:ext uri="{9D8B030D-6E8A-4147-A177-3AD203B41FA5}">
                      <a16:colId xmlns:a16="http://schemas.microsoft.com/office/drawing/2014/main" val="3218294104"/>
                    </a:ext>
                  </a:extLst>
                </a:gridCol>
                <a:gridCol w="1014557">
                  <a:extLst>
                    <a:ext uri="{9D8B030D-6E8A-4147-A177-3AD203B41FA5}">
                      <a16:colId xmlns:a16="http://schemas.microsoft.com/office/drawing/2014/main" val="284661046"/>
                    </a:ext>
                  </a:extLst>
                </a:gridCol>
                <a:gridCol w="1014557">
                  <a:extLst>
                    <a:ext uri="{9D8B030D-6E8A-4147-A177-3AD203B41FA5}">
                      <a16:colId xmlns:a16="http://schemas.microsoft.com/office/drawing/2014/main" val="2244489315"/>
                    </a:ext>
                  </a:extLst>
                </a:gridCol>
                <a:gridCol w="1014557">
                  <a:extLst>
                    <a:ext uri="{9D8B030D-6E8A-4147-A177-3AD203B41FA5}">
                      <a16:colId xmlns:a16="http://schemas.microsoft.com/office/drawing/2014/main" val="1235836371"/>
                    </a:ext>
                  </a:extLst>
                </a:gridCol>
                <a:gridCol w="1014557">
                  <a:extLst>
                    <a:ext uri="{9D8B030D-6E8A-4147-A177-3AD203B41FA5}">
                      <a16:colId xmlns:a16="http://schemas.microsoft.com/office/drawing/2014/main" val="4125915856"/>
                    </a:ext>
                  </a:extLst>
                </a:gridCol>
                <a:gridCol w="1014557">
                  <a:extLst>
                    <a:ext uri="{9D8B030D-6E8A-4147-A177-3AD203B41FA5}">
                      <a16:colId xmlns:a16="http://schemas.microsoft.com/office/drawing/2014/main" val="3598275948"/>
                    </a:ext>
                  </a:extLst>
                </a:gridCol>
                <a:gridCol w="1014557">
                  <a:extLst>
                    <a:ext uri="{9D8B030D-6E8A-4147-A177-3AD203B41FA5}">
                      <a16:colId xmlns:a16="http://schemas.microsoft.com/office/drawing/2014/main" val="1127799101"/>
                    </a:ext>
                  </a:extLst>
                </a:gridCol>
                <a:gridCol w="1014557">
                  <a:extLst>
                    <a:ext uri="{9D8B030D-6E8A-4147-A177-3AD203B41FA5}">
                      <a16:colId xmlns:a16="http://schemas.microsoft.com/office/drawing/2014/main" val="1179136123"/>
                    </a:ext>
                  </a:extLst>
                </a:gridCol>
                <a:gridCol w="1014557">
                  <a:extLst>
                    <a:ext uri="{9D8B030D-6E8A-4147-A177-3AD203B41FA5}">
                      <a16:colId xmlns:a16="http://schemas.microsoft.com/office/drawing/2014/main" val="2151561382"/>
                    </a:ext>
                  </a:extLst>
                </a:gridCol>
                <a:gridCol w="1014557">
                  <a:extLst>
                    <a:ext uri="{9D8B030D-6E8A-4147-A177-3AD203B41FA5}">
                      <a16:colId xmlns:a16="http://schemas.microsoft.com/office/drawing/2014/main" val="928745347"/>
                    </a:ext>
                  </a:extLst>
                </a:gridCol>
                <a:gridCol w="1014557">
                  <a:extLst>
                    <a:ext uri="{9D8B030D-6E8A-4147-A177-3AD203B41FA5}">
                      <a16:colId xmlns:a16="http://schemas.microsoft.com/office/drawing/2014/main" val="557625273"/>
                    </a:ext>
                  </a:extLst>
                </a:gridCol>
              </a:tblGrid>
              <a:tr h="489098">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Foreword</a:t>
                      </a:r>
                    </a:p>
                  </a:txBody>
                  <a:tcPr marL="72000" marR="72000" marT="108000"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Executive Summary</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현황</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2700" algn="ctr">
                        <a:spcBef>
                          <a:spcPts val="100"/>
                        </a:spcBef>
                      </a:pPr>
                      <a:r>
                        <a:rPr lang="ko-KR" altLang="en-US" sz="900" b="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지속가능한</a:t>
                      </a:r>
                    </a:p>
                    <a:p>
                      <a:pPr marL="12700" algn="ctr">
                        <a:spcBef>
                          <a:spcPts val="100"/>
                        </a:spcBef>
                      </a:pPr>
                      <a:r>
                        <a:rPr lang="ko-KR" altLang="en-US" sz="900" b="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공급망</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첨단 로봇 및 </a:t>
                      </a:r>
                      <a:endPar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endParaRP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자동화</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1000" b="0" spc="-50" baseline="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Arial" panose="020B0604020202020204" pitchFamily="34" charset="0"/>
                        </a:rPr>
                        <a:t>미래의 노동력</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B0F0"/>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분산원장 기술 및   디지털 화폐</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산업 부문별 </a:t>
                      </a: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혁신</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메타버스</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Conclusion</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Business Contacts</a:t>
                      </a:r>
                    </a:p>
                  </a:txBody>
                  <a:tcPr marL="72000" marR="72000" marT="108000"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extLst>
                  <a:ext uri="{0D108BD9-81ED-4DB2-BD59-A6C34878D82A}">
                    <a16:rowId xmlns:a16="http://schemas.microsoft.com/office/drawing/2014/main" val="3401742412"/>
                  </a:ext>
                </a:extLst>
              </a:tr>
            </a:tbl>
          </a:graphicData>
        </a:graphic>
      </p:graphicFrame>
      <p:sp>
        <p:nvSpPr>
          <p:cNvPr id="2" name="Holder 2">
            <a:extLst>
              <a:ext uri="{FF2B5EF4-FFF2-40B4-BE49-F238E27FC236}">
                <a16:creationId xmlns:a16="http://schemas.microsoft.com/office/drawing/2014/main" id="{A6A1A6A1-A618-F6EF-00D4-31AD1C5152BD}"/>
              </a:ext>
            </a:extLst>
          </p:cNvPr>
          <p:cNvSpPr>
            <a:spLocks noGrp="1"/>
          </p:cNvSpPr>
          <p:nvPr>
            <p:ph type="ftr" sz="quarter" idx="3"/>
          </p:nvPr>
        </p:nvSpPr>
        <p:spPr>
          <a:xfrm>
            <a:off x="1401579" y="6493647"/>
            <a:ext cx="7406005" cy="123111"/>
          </a:xfrm>
          <a:prstGeom prst="rect">
            <a:avLst/>
          </a:prstGeom>
        </p:spPr>
        <p:txBody>
          <a:bodyPr lIns="0" tIns="0" rIns="0" bIns="0"/>
          <a:lstStyle>
            <a:lvl1pPr>
              <a:defRPr sz="700" b="0" i="0" spc="-20" baseline="0">
                <a:solidFill>
                  <a:schemeClr val="tx1">
                    <a:lumMod val="50000"/>
                    <a:lumOff val="50000"/>
                  </a:schemeClr>
                </a:solidFill>
                <a:latin typeface="Arial" panose="020B0604020202020204" pitchFamily="34" charset="0"/>
                <a:cs typeface="Arial" panose="020B0604020202020204" pitchFamily="34" charset="0"/>
              </a:defRPr>
            </a:lvl1p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Holder 3">
            <a:extLst>
              <a:ext uri="{FF2B5EF4-FFF2-40B4-BE49-F238E27FC236}">
                <a16:creationId xmlns:a16="http://schemas.microsoft.com/office/drawing/2014/main" id="{F65FBCCE-4197-3EB7-1228-7EBF23EBC3D8}"/>
              </a:ext>
            </a:extLst>
          </p:cNvPr>
          <p:cNvSpPr>
            <a:spLocks noGrp="1"/>
          </p:cNvSpPr>
          <p:nvPr>
            <p:ph type="dt" sz="half" idx="2"/>
          </p:nvPr>
        </p:nvSpPr>
        <p:spPr>
          <a:xfrm>
            <a:off x="9942232" y="6519157"/>
            <a:ext cx="1279525" cy="123111"/>
          </a:xfrm>
          <a:prstGeom prst="rect">
            <a:avLst/>
          </a:prstGeom>
        </p:spPr>
        <p:txBody>
          <a:bodyPr lIns="0" tIns="0" rIns="0" bIns="0"/>
          <a:lstStyle>
            <a:lvl1pPr algn="r">
              <a:defRPr sz="700" b="0" i="0" spc="-20" baseline="0">
                <a:solidFill>
                  <a:schemeClr val="tx1">
                    <a:lumMod val="50000"/>
                    <a:lumOff val="50000"/>
                  </a:schemeClr>
                </a:solidFill>
                <a:latin typeface="Arial" panose="020B0604020202020204" pitchFamily="34" charset="0"/>
                <a:cs typeface="Arial" panose="020B0604020202020204" pitchFamily="34" charset="0"/>
              </a:defRPr>
            </a:lvl1pPr>
          </a:lstStyle>
          <a:p>
            <a:pPr marL="12700">
              <a:spcBef>
                <a:spcPts val="55"/>
              </a:spcBef>
            </a:pPr>
            <a:r>
              <a:rPr lang="en-US" altLang="ko-KR"/>
              <a:t>The future of supply chain</a:t>
            </a:r>
            <a:endParaRPr lang="en-US" dirty="0"/>
          </a:p>
        </p:txBody>
      </p:sp>
      <p:sp>
        <p:nvSpPr>
          <p:cNvPr id="4" name="Holder 4">
            <a:extLst>
              <a:ext uri="{FF2B5EF4-FFF2-40B4-BE49-F238E27FC236}">
                <a16:creationId xmlns:a16="http://schemas.microsoft.com/office/drawing/2014/main" id="{F72C9C15-0E74-D576-4CD2-49563EE17C12}"/>
              </a:ext>
            </a:extLst>
          </p:cNvPr>
          <p:cNvSpPr>
            <a:spLocks noGrp="1"/>
          </p:cNvSpPr>
          <p:nvPr>
            <p:ph type="sldNum" sz="quarter" idx="4"/>
          </p:nvPr>
        </p:nvSpPr>
        <p:spPr>
          <a:xfrm>
            <a:off x="11276977" y="6492312"/>
            <a:ext cx="370585" cy="146684"/>
          </a:xfrm>
          <a:prstGeom prst="rect">
            <a:avLst/>
          </a:prstGeom>
        </p:spPr>
        <p:txBody>
          <a:bodyPr lIns="0" tIns="0" rIns="0" bIns="0"/>
          <a:lstStyle>
            <a:lvl1pPr>
              <a:defRPr sz="1000" b="0" i="0">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KoPub돋움체 Medium" panose="00000600000000000000" pitchFamily="2" charset="-127"/>
              </a:defRPr>
            </a:lvl1pPr>
          </a:lstStyle>
          <a:p>
            <a:pPr marL="38100" algn="r">
              <a:spcBef>
                <a:spcPts val="50"/>
              </a:spcBef>
            </a:pPr>
            <a:r>
              <a:rPr lang="en-US" altLang="ko-KR"/>
              <a:t>l   </a:t>
            </a:r>
            <a:fld id="{81D60167-4931-47E6-BA6A-407CBD079E47}" type="slidenum">
              <a:rPr lang="en-US" altLang="ko-KR" smtClean="0"/>
              <a:pPr marL="38100" algn="r">
                <a:spcBef>
                  <a:spcPts val="50"/>
                </a:spcBef>
              </a:pPr>
              <a:t>‹#›</a:t>
            </a:fld>
            <a:r>
              <a:rPr lang="en-US" altLang="ko-KR"/>
              <a:t> </a:t>
            </a:r>
            <a:endParaRPr lang="en-US" dirty="0"/>
          </a:p>
        </p:txBody>
      </p:sp>
    </p:spTree>
    <p:extLst>
      <p:ext uri="{BB962C8B-B14F-4D97-AF65-F5344CB8AC3E}">
        <p14:creationId xmlns:p14="http://schemas.microsoft.com/office/powerpoint/2010/main" val="6442259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비교">
    <p:spTree>
      <p:nvGrpSpPr>
        <p:cNvPr id="1" name=""/>
        <p:cNvGrpSpPr/>
        <p:nvPr/>
      </p:nvGrpSpPr>
      <p:grpSpPr>
        <a:xfrm>
          <a:off x="0" y="0"/>
          <a:ext cx="0" cy="0"/>
          <a:chOff x="0" y="0"/>
          <a:chExt cx="0" cy="0"/>
        </a:xfrm>
      </p:grpSpPr>
      <p:sp>
        <p:nvSpPr>
          <p:cNvPr id="16" name="object 12">
            <a:extLst>
              <a:ext uri="{FF2B5EF4-FFF2-40B4-BE49-F238E27FC236}">
                <a16:creationId xmlns:a16="http://schemas.microsoft.com/office/drawing/2014/main" id="{2C32F665-FE16-BE6D-40F6-18F1C0523EBF}"/>
              </a:ext>
            </a:extLst>
          </p:cNvPr>
          <p:cNvSpPr/>
          <p:nvPr userDrawn="1"/>
        </p:nvSpPr>
        <p:spPr>
          <a:xfrm>
            <a:off x="0" y="1"/>
            <a:ext cx="12192000" cy="800100"/>
          </a:xfrm>
          <a:custGeom>
            <a:avLst/>
            <a:gdLst/>
            <a:ahLst/>
            <a:cxnLst/>
            <a:rect l="l" t="t" r="r" b="b"/>
            <a:pathLst>
              <a:path w="18288000" h="1440180">
                <a:moveTo>
                  <a:pt x="0" y="1440002"/>
                </a:moveTo>
                <a:lnTo>
                  <a:pt x="18288000" y="1440002"/>
                </a:lnTo>
                <a:lnTo>
                  <a:pt x="18288000" y="0"/>
                </a:lnTo>
                <a:lnTo>
                  <a:pt x="0" y="0"/>
                </a:lnTo>
                <a:lnTo>
                  <a:pt x="0" y="1440002"/>
                </a:lnTo>
                <a:close/>
              </a:path>
            </a:pathLst>
          </a:custGeom>
          <a:solidFill>
            <a:srgbClr val="1E49E2"/>
          </a:solidFill>
        </p:spPr>
        <p:txBody>
          <a:bodyPr wrap="square" lIns="0" tIns="0" rIns="0" bIns="0" rtlCol="0"/>
          <a:lstStyle/>
          <a:p>
            <a:endParaRPr dirty="0"/>
          </a:p>
        </p:txBody>
      </p:sp>
      <p:graphicFrame>
        <p:nvGraphicFramePr>
          <p:cNvPr id="17" name="표 18">
            <a:extLst>
              <a:ext uri="{FF2B5EF4-FFF2-40B4-BE49-F238E27FC236}">
                <a16:creationId xmlns:a16="http://schemas.microsoft.com/office/drawing/2014/main" id="{185EB1B4-224E-6765-604B-C577F1385EFB}"/>
              </a:ext>
            </a:extLst>
          </p:cNvPr>
          <p:cNvGraphicFramePr>
            <a:graphicFrameLocks noGrp="1"/>
          </p:cNvGraphicFramePr>
          <p:nvPr userDrawn="1">
            <p:extLst>
              <p:ext uri="{D42A27DB-BD31-4B8C-83A1-F6EECF244321}">
                <p14:modId xmlns:p14="http://schemas.microsoft.com/office/powerpoint/2010/main" val="2581138133"/>
              </p:ext>
            </p:extLst>
          </p:nvPr>
        </p:nvGraphicFramePr>
        <p:xfrm>
          <a:off x="515938" y="0"/>
          <a:ext cx="11160127" cy="489098"/>
        </p:xfrm>
        <a:graphic>
          <a:graphicData uri="http://schemas.openxmlformats.org/drawingml/2006/table">
            <a:tbl>
              <a:tblPr firstRow="1" bandRow="1">
                <a:tableStyleId>{5C22544A-7EE6-4342-B048-85BDC9FD1C3A}</a:tableStyleId>
              </a:tblPr>
              <a:tblGrid>
                <a:gridCol w="1014557">
                  <a:extLst>
                    <a:ext uri="{9D8B030D-6E8A-4147-A177-3AD203B41FA5}">
                      <a16:colId xmlns:a16="http://schemas.microsoft.com/office/drawing/2014/main" val="3218294104"/>
                    </a:ext>
                  </a:extLst>
                </a:gridCol>
                <a:gridCol w="1014557">
                  <a:extLst>
                    <a:ext uri="{9D8B030D-6E8A-4147-A177-3AD203B41FA5}">
                      <a16:colId xmlns:a16="http://schemas.microsoft.com/office/drawing/2014/main" val="284661046"/>
                    </a:ext>
                  </a:extLst>
                </a:gridCol>
                <a:gridCol w="1014557">
                  <a:extLst>
                    <a:ext uri="{9D8B030D-6E8A-4147-A177-3AD203B41FA5}">
                      <a16:colId xmlns:a16="http://schemas.microsoft.com/office/drawing/2014/main" val="2244489315"/>
                    </a:ext>
                  </a:extLst>
                </a:gridCol>
                <a:gridCol w="1014557">
                  <a:extLst>
                    <a:ext uri="{9D8B030D-6E8A-4147-A177-3AD203B41FA5}">
                      <a16:colId xmlns:a16="http://schemas.microsoft.com/office/drawing/2014/main" val="1235836371"/>
                    </a:ext>
                  </a:extLst>
                </a:gridCol>
                <a:gridCol w="1014557">
                  <a:extLst>
                    <a:ext uri="{9D8B030D-6E8A-4147-A177-3AD203B41FA5}">
                      <a16:colId xmlns:a16="http://schemas.microsoft.com/office/drawing/2014/main" val="4125915856"/>
                    </a:ext>
                  </a:extLst>
                </a:gridCol>
                <a:gridCol w="1014557">
                  <a:extLst>
                    <a:ext uri="{9D8B030D-6E8A-4147-A177-3AD203B41FA5}">
                      <a16:colId xmlns:a16="http://schemas.microsoft.com/office/drawing/2014/main" val="3598275948"/>
                    </a:ext>
                  </a:extLst>
                </a:gridCol>
                <a:gridCol w="1014557">
                  <a:extLst>
                    <a:ext uri="{9D8B030D-6E8A-4147-A177-3AD203B41FA5}">
                      <a16:colId xmlns:a16="http://schemas.microsoft.com/office/drawing/2014/main" val="1127799101"/>
                    </a:ext>
                  </a:extLst>
                </a:gridCol>
                <a:gridCol w="1014557">
                  <a:extLst>
                    <a:ext uri="{9D8B030D-6E8A-4147-A177-3AD203B41FA5}">
                      <a16:colId xmlns:a16="http://schemas.microsoft.com/office/drawing/2014/main" val="1179136123"/>
                    </a:ext>
                  </a:extLst>
                </a:gridCol>
                <a:gridCol w="1014557">
                  <a:extLst>
                    <a:ext uri="{9D8B030D-6E8A-4147-A177-3AD203B41FA5}">
                      <a16:colId xmlns:a16="http://schemas.microsoft.com/office/drawing/2014/main" val="2151561382"/>
                    </a:ext>
                  </a:extLst>
                </a:gridCol>
                <a:gridCol w="1014557">
                  <a:extLst>
                    <a:ext uri="{9D8B030D-6E8A-4147-A177-3AD203B41FA5}">
                      <a16:colId xmlns:a16="http://schemas.microsoft.com/office/drawing/2014/main" val="928745347"/>
                    </a:ext>
                  </a:extLst>
                </a:gridCol>
                <a:gridCol w="1014557">
                  <a:extLst>
                    <a:ext uri="{9D8B030D-6E8A-4147-A177-3AD203B41FA5}">
                      <a16:colId xmlns:a16="http://schemas.microsoft.com/office/drawing/2014/main" val="557625273"/>
                    </a:ext>
                  </a:extLst>
                </a:gridCol>
              </a:tblGrid>
              <a:tr h="489098">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Foreword</a:t>
                      </a:r>
                    </a:p>
                  </a:txBody>
                  <a:tcPr marL="72000" marR="72000" marT="108000"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Executive Summary</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현황</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2700" algn="ctr">
                        <a:spcBef>
                          <a:spcPts val="100"/>
                        </a:spcBef>
                      </a:pPr>
                      <a:r>
                        <a:rPr lang="ko-KR" altLang="en-US" sz="900" b="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지속가능한</a:t>
                      </a:r>
                    </a:p>
                    <a:p>
                      <a:pPr marL="12700" algn="ctr">
                        <a:spcBef>
                          <a:spcPts val="100"/>
                        </a:spcBef>
                      </a:pPr>
                      <a:r>
                        <a:rPr lang="ko-KR" altLang="en-US" sz="900" b="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공급망</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첨단 로봇 및 </a:t>
                      </a:r>
                      <a:endPar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endParaRP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자동화</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b="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미래의 노동력</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1000" b="0" spc="-50" baseline="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Arial" panose="020B0604020202020204" pitchFamily="34" charset="0"/>
                        </a:rPr>
                        <a:t>분산원장 기술 및   디지털 화폐</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B0F0"/>
                    </a:solid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산업 부문별 </a:t>
                      </a: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혁신</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메타버스</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Conclusion</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Business Contacts</a:t>
                      </a:r>
                    </a:p>
                  </a:txBody>
                  <a:tcPr marL="72000" marR="72000" marT="108000"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extLst>
                  <a:ext uri="{0D108BD9-81ED-4DB2-BD59-A6C34878D82A}">
                    <a16:rowId xmlns:a16="http://schemas.microsoft.com/office/drawing/2014/main" val="3401742412"/>
                  </a:ext>
                </a:extLst>
              </a:tr>
            </a:tbl>
          </a:graphicData>
        </a:graphic>
      </p:graphicFrame>
      <p:sp>
        <p:nvSpPr>
          <p:cNvPr id="2" name="Holder 2">
            <a:extLst>
              <a:ext uri="{FF2B5EF4-FFF2-40B4-BE49-F238E27FC236}">
                <a16:creationId xmlns:a16="http://schemas.microsoft.com/office/drawing/2014/main" id="{A6A1A6A1-A618-F6EF-00D4-31AD1C5152BD}"/>
              </a:ext>
            </a:extLst>
          </p:cNvPr>
          <p:cNvSpPr>
            <a:spLocks noGrp="1"/>
          </p:cNvSpPr>
          <p:nvPr>
            <p:ph type="ftr" sz="quarter" idx="3"/>
          </p:nvPr>
        </p:nvSpPr>
        <p:spPr>
          <a:xfrm>
            <a:off x="1401579" y="6493647"/>
            <a:ext cx="7406005" cy="123111"/>
          </a:xfrm>
          <a:prstGeom prst="rect">
            <a:avLst/>
          </a:prstGeom>
        </p:spPr>
        <p:txBody>
          <a:bodyPr lIns="0" tIns="0" rIns="0" bIns="0"/>
          <a:lstStyle>
            <a:lvl1pPr>
              <a:defRPr sz="700" b="0" i="0" spc="-20" baseline="0">
                <a:solidFill>
                  <a:schemeClr val="tx1">
                    <a:lumMod val="50000"/>
                    <a:lumOff val="50000"/>
                  </a:schemeClr>
                </a:solidFill>
                <a:latin typeface="Arial" panose="020B0604020202020204" pitchFamily="34" charset="0"/>
                <a:cs typeface="Arial" panose="020B0604020202020204" pitchFamily="34" charset="0"/>
              </a:defRPr>
            </a:lvl1p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Holder 3">
            <a:extLst>
              <a:ext uri="{FF2B5EF4-FFF2-40B4-BE49-F238E27FC236}">
                <a16:creationId xmlns:a16="http://schemas.microsoft.com/office/drawing/2014/main" id="{F65FBCCE-4197-3EB7-1228-7EBF23EBC3D8}"/>
              </a:ext>
            </a:extLst>
          </p:cNvPr>
          <p:cNvSpPr>
            <a:spLocks noGrp="1"/>
          </p:cNvSpPr>
          <p:nvPr>
            <p:ph type="dt" sz="half" idx="2"/>
          </p:nvPr>
        </p:nvSpPr>
        <p:spPr>
          <a:xfrm>
            <a:off x="9942232" y="6519157"/>
            <a:ext cx="1279525" cy="123111"/>
          </a:xfrm>
          <a:prstGeom prst="rect">
            <a:avLst/>
          </a:prstGeom>
        </p:spPr>
        <p:txBody>
          <a:bodyPr lIns="0" tIns="0" rIns="0" bIns="0"/>
          <a:lstStyle>
            <a:lvl1pPr algn="r">
              <a:defRPr sz="700" b="0" i="0" spc="-20" baseline="0">
                <a:solidFill>
                  <a:schemeClr val="tx1">
                    <a:lumMod val="50000"/>
                    <a:lumOff val="50000"/>
                  </a:schemeClr>
                </a:solidFill>
                <a:latin typeface="Arial" panose="020B0604020202020204" pitchFamily="34" charset="0"/>
                <a:cs typeface="Arial" panose="020B0604020202020204" pitchFamily="34" charset="0"/>
              </a:defRPr>
            </a:lvl1pPr>
          </a:lstStyle>
          <a:p>
            <a:pPr marL="12700">
              <a:spcBef>
                <a:spcPts val="55"/>
              </a:spcBef>
            </a:pPr>
            <a:r>
              <a:rPr lang="en-US" altLang="ko-KR"/>
              <a:t>The future of supply chain</a:t>
            </a:r>
            <a:endParaRPr lang="en-US" dirty="0"/>
          </a:p>
        </p:txBody>
      </p:sp>
      <p:sp>
        <p:nvSpPr>
          <p:cNvPr id="4" name="Holder 4">
            <a:extLst>
              <a:ext uri="{FF2B5EF4-FFF2-40B4-BE49-F238E27FC236}">
                <a16:creationId xmlns:a16="http://schemas.microsoft.com/office/drawing/2014/main" id="{F72C9C15-0E74-D576-4CD2-49563EE17C12}"/>
              </a:ext>
            </a:extLst>
          </p:cNvPr>
          <p:cNvSpPr>
            <a:spLocks noGrp="1"/>
          </p:cNvSpPr>
          <p:nvPr>
            <p:ph type="sldNum" sz="quarter" idx="4"/>
          </p:nvPr>
        </p:nvSpPr>
        <p:spPr>
          <a:xfrm>
            <a:off x="11276977" y="6492312"/>
            <a:ext cx="370585" cy="146684"/>
          </a:xfrm>
          <a:prstGeom prst="rect">
            <a:avLst/>
          </a:prstGeom>
        </p:spPr>
        <p:txBody>
          <a:bodyPr lIns="0" tIns="0" rIns="0" bIns="0"/>
          <a:lstStyle>
            <a:lvl1pPr>
              <a:defRPr sz="1000" b="0" i="0">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KoPub돋움체 Medium" panose="00000600000000000000" pitchFamily="2" charset="-127"/>
              </a:defRPr>
            </a:lvl1pPr>
          </a:lstStyle>
          <a:p>
            <a:pPr marL="38100" algn="r">
              <a:spcBef>
                <a:spcPts val="50"/>
              </a:spcBef>
            </a:pPr>
            <a:r>
              <a:rPr lang="en-US" altLang="ko-KR"/>
              <a:t>l   </a:t>
            </a:r>
            <a:fld id="{81D60167-4931-47E6-BA6A-407CBD079E47}" type="slidenum">
              <a:rPr lang="en-US" altLang="ko-KR" smtClean="0"/>
              <a:pPr marL="38100" algn="r">
                <a:spcBef>
                  <a:spcPts val="50"/>
                </a:spcBef>
              </a:pPr>
              <a:t>‹#›</a:t>
            </a:fld>
            <a:r>
              <a:rPr lang="en-US" altLang="ko-KR"/>
              <a:t> </a:t>
            </a:r>
            <a:endParaRPr lang="en-US" dirty="0"/>
          </a:p>
        </p:txBody>
      </p:sp>
    </p:spTree>
    <p:extLst>
      <p:ext uri="{BB962C8B-B14F-4D97-AF65-F5344CB8AC3E}">
        <p14:creationId xmlns:p14="http://schemas.microsoft.com/office/powerpoint/2010/main" val="18483331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비교">
    <p:spTree>
      <p:nvGrpSpPr>
        <p:cNvPr id="1" name=""/>
        <p:cNvGrpSpPr/>
        <p:nvPr/>
      </p:nvGrpSpPr>
      <p:grpSpPr>
        <a:xfrm>
          <a:off x="0" y="0"/>
          <a:ext cx="0" cy="0"/>
          <a:chOff x="0" y="0"/>
          <a:chExt cx="0" cy="0"/>
        </a:xfrm>
      </p:grpSpPr>
      <p:sp>
        <p:nvSpPr>
          <p:cNvPr id="16" name="object 12">
            <a:extLst>
              <a:ext uri="{FF2B5EF4-FFF2-40B4-BE49-F238E27FC236}">
                <a16:creationId xmlns:a16="http://schemas.microsoft.com/office/drawing/2014/main" id="{2C32F665-FE16-BE6D-40F6-18F1C0523EBF}"/>
              </a:ext>
            </a:extLst>
          </p:cNvPr>
          <p:cNvSpPr/>
          <p:nvPr userDrawn="1"/>
        </p:nvSpPr>
        <p:spPr>
          <a:xfrm>
            <a:off x="0" y="1"/>
            <a:ext cx="12192000" cy="800100"/>
          </a:xfrm>
          <a:custGeom>
            <a:avLst/>
            <a:gdLst/>
            <a:ahLst/>
            <a:cxnLst/>
            <a:rect l="l" t="t" r="r" b="b"/>
            <a:pathLst>
              <a:path w="18288000" h="1440180">
                <a:moveTo>
                  <a:pt x="0" y="1440002"/>
                </a:moveTo>
                <a:lnTo>
                  <a:pt x="18288000" y="1440002"/>
                </a:lnTo>
                <a:lnTo>
                  <a:pt x="18288000" y="0"/>
                </a:lnTo>
                <a:lnTo>
                  <a:pt x="0" y="0"/>
                </a:lnTo>
                <a:lnTo>
                  <a:pt x="0" y="1440002"/>
                </a:lnTo>
                <a:close/>
              </a:path>
            </a:pathLst>
          </a:custGeom>
          <a:solidFill>
            <a:srgbClr val="1E49E2"/>
          </a:solidFill>
        </p:spPr>
        <p:txBody>
          <a:bodyPr wrap="square" lIns="0" tIns="0" rIns="0" bIns="0" rtlCol="0"/>
          <a:lstStyle/>
          <a:p>
            <a:endParaRPr dirty="0"/>
          </a:p>
        </p:txBody>
      </p:sp>
      <p:graphicFrame>
        <p:nvGraphicFramePr>
          <p:cNvPr id="17" name="표 18">
            <a:extLst>
              <a:ext uri="{FF2B5EF4-FFF2-40B4-BE49-F238E27FC236}">
                <a16:creationId xmlns:a16="http://schemas.microsoft.com/office/drawing/2014/main" id="{185EB1B4-224E-6765-604B-C577F1385EFB}"/>
              </a:ext>
            </a:extLst>
          </p:cNvPr>
          <p:cNvGraphicFramePr>
            <a:graphicFrameLocks noGrp="1"/>
          </p:cNvGraphicFramePr>
          <p:nvPr userDrawn="1">
            <p:extLst>
              <p:ext uri="{D42A27DB-BD31-4B8C-83A1-F6EECF244321}">
                <p14:modId xmlns:p14="http://schemas.microsoft.com/office/powerpoint/2010/main" val="1750003626"/>
              </p:ext>
            </p:extLst>
          </p:nvPr>
        </p:nvGraphicFramePr>
        <p:xfrm>
          <a:off x="515938" y="0"/>
          <a:ext cx="11160127" cy="489098"/>
        </p:xfrm>
        <a:graphic>
          <a:graphicData uri="http://schemas.openxmlformats.org/drawingml/2006/table">
            <a:tbl>
              <a:tblPr firstRow="1" bandRow="1">
                <a:tableStyleId>{5C22544A-7EE6-4342-B048-85BDC9FD1C3A}</a:tableStyleId>
              </a:tblPr>
              <a:tblGrid>
                <a:gridCol w="1014557">
                  <a:extLst>
                    <a:ext uri="{9D8B030D-6E8A-4147-A177-3AD203B41FA5}">
                      <a16:colId xmlns:a16="http://schemas.microsoft.com/office/drawing/2014/main" val="3218294104"/>
                    </a:ext>
                  </a:extLst>
                </a:gridCol>
                <a:gridCol w="1014557">
                  <a:extLst>
                    <a:ext uri="{9D8B030D-6E8A-4147-A177-3AD203B41FA5}">
                      <a16:colId xmlns:a16="http://schemas.microsoft.com/office/drawing/2014/main" val="284661046"/>
                    </a:ext>
                  </a:extLst>
                </a:gridCol>
                <a:gridCol w="1014557">
                  <a:extLst>
                    <a:ext uri="{9D8B030D-6E8A-4147-A177-3AD203B41FA5}">
                      <a16:colId xmlns:a16="http://schemas.microsoft.com/office/drawing/2014/main" val="2244489315"/>
                    </a:ext>
                  </a:extLst>
                </a:gridCol>
                <a:gridCol w="1014557">
                  <a:extLst>
                    <a:ext uri="{9D8B030D-6E8A-4147-A177-3AD203B41FA5}">
                      <a16:colId xmlns:a16="http://schemas.microsoft.com/office/drawing/2014/main" val="1235836371"/>
                    </a:ext>
                  </a:extLst>
                </a:gridCol>
                <a:gridCol w="1014557">
                  <a:extLst>
                    <a:ext uri="{9D8B030D-6E8A-4147-A177-3AD203B41FA5}">
                      <a16:colId xmlns:a16="http://schemas.microsoft.com/office/drawing/2014/main" val="4125915856"/>
                    </a:ext>
                  </a:extLst>
                </a:gridCol>
                <a:gridCol w="1014557">
                  <a:extLst>
                    <a:ext uri="{9D8B030D-6E8A-4147-A177-3AD203B41FA5}">
                      <a16:colId xmlns:a16="http://schemas.microsoft.com/office/drawing/2014/main" val="3598275948"/>
                    </a:ext>
                  </a:extLst>
                </a:gridCol>
                <a:gridCol w="1014557">
                  <a:extLst>
                    <a:ext uri="{9D8B030D-6E8A-4147-A177-3AD203B41FA5}">
                      <a16:colId xmlns:a16="http://schemas.microsoft.com/office/drawing/2014/main" val="1127799101"/>
                    </a:ext>
                  </a:extLst>
                </a:gridCol>
                <a:gridCol w="1014557">
                  <a:extLst>
                    <a:ext uri="{9D8B030D-6E8A-4147-A177-3AD203B41FA5}">
                      <a16:colId xmlns:a16="http://schemas.microsoft.com/office/drawing/2014/main" val="1179136123"/>
                    </a:ext>
                  </a:extLst>
                </a:gridCol>
                <a:gridCol w="1014557">
                  <a:extLst>
                    <a:ext uri="{9D8B030D-6E8A-4147-A177-3AD203B41FA5}">
                      <a16:colId xmlns:a16="http://schemas.microsoft.com/office/drawing/2014/main" val="2151561382"/>
                    </a:ext>
                  </a:extLst>
                </a:gridCol>
                <a:gridCol w="1014557">
                  <a:extLst>
                    <a:ext uri="{9D8B030D-6E8A-4147-A177-3AD203B41FA5}">
                      <a16:colId xmlns:a16="http://schemas.microsoft.com/office/drawing/2014/main" val="928745347"/>
                    </a:ext>
                  </a:extLst>
                </a:gridCol>
                <a:gridCol w="1014557">
                  <a:extLst>
                    <a:ext uri="{9D8B030D-6E8A-4147-A177-3AD203B41FA5}">
                      <a16:colId xmlns:a16="http://schemas.microsoft.com/office/drawing/2014/main" val="557625273"/>
                    </a:ext>
                  </a:extLst>
                </a:gridCol>
              </a:tblGrid>
              <a:tr h="489098">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Foreword</a:t>
                      </a:r>
                    </a:p>
                  </a:txBody>
                  <a:tcPr marL="72000" marR="72000" marT="108000"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Executive Summary</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현황</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2700" algn="ctr">
                        <a:spcBef>
                          <a:spcPts val="100"/>
                        </a:spcBef>
                      </a:pPr>
                      <a:r>
                        <a:rPr lang="ko-KR" altLang="en-US" sz="900" b="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지속가능한</a:t>
                      </a:r>
                    </a:p>
                    <a:p>
                      <a:pPr marL="12700" algn="ctr">
                        <a:spcBef>
                          <a:spcPts val="100"/>
                        </a:spcBef>
                      </a:pPr>
                      <a:r>
                        <a:rPr lang="ko-KR" altLang="en-US" sz="900" b="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공급망</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첨단 로봇 및 </a:t>
                      </a:r>
                      <a:endPar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endParaRPr>
                    </a:p>
                    <a:p>
                      <a:pPr marL="12700" algn="ctr">
                        <a:spcBef>
                          <a:spcPts val="100"/>
                        </a:spcBef>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자동화</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b="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미래의 노동력</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b="1"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분산원장 기술 및   디지털 화폐</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2700" algn="ctr">
                        <a:spcBef>
                          <a:spcPts val="100"/>
                        </a:spcBef>
                      </a:pPr>
                      <a:r>
                        <a:rPr lang="ko-KR" altLang="en-US" sz="1000" spc="-50" baseline="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Arial" panose="020B0604020202020204" pitchFamily="34" charset="0"/>
                        </a:rPr>
                        <a:t>산업 부문별 </a:t>
                      </a:r>
                    </a:p>
                    <a:p>
                      <a:pPr marL="12700" algn="ctr">
                        <a:spcBef>
                          <a:spcPts val="100"/>
                        </a:spcBef>
                      </a:pPr>
                      <a:r>
                        <a:rPr lang="ko-KR" altLang="en-US" sz="1000" spc="-50" baseline="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Arial" panose="020B0604020202020204" pitchFamily="34" charset="0"/>
                        </a:rPr>
                        <a:t>혁신</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B0F0"/>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메타버스</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Conclusion</a:t>
                      </a:r>
                    </a:p>
                  </a:txBody>
                  <a:tcPr marL="72000" marR="7200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900" spc="-50" baseline="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Business Contacts</a:t>
                      </a:r>
                    </a:p>
                  </a:txBody>
                  <a:tcPr marL="72000" marR="72000" marT="108000"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E49E2"/>
                    </a:solidFill>
                  </a:tcPr>
                </a:tc>
                <a:extLst>
                  <a:ext uri="{0D108BD9-81ED-4DB2-BD59-A6C34878D82A}">
                    <a16:rowId xmlns:a16="http://schemas.microsoft.com/office/drawing/2014/main" val="3401742412"/>
                  </a:ext>
                </a:extLst>
              </a:tr>
            </a:tbl>
          </a:graphicData>
        </a:graphic>
      </p:graphicFrame>
      <p:sp>
        <p:nvSpPr>
          <p:cNvPr id="2" name="Holder 2">
            <a:extLst>
              <a:ext uri="{FF2B5EF4-FFF2-40B4-BE49-F238E27FC236}">
                <a16:creationId xmlns:a16="http://schemas.microsoft.com/office/drawing/2014/main" id="{A6A1A6A1-A618-F6EF-00D4-31AD1C5152BD}"/>
              </a:ext>
            </a:extLst>
          </p:cNvPr>
          <p:cNvSpPr>
            <a:spLocks noGrp="1"/>
          </p:cNvSpPr>
          <p:nvPr>
            <p:ph type="ftr" sz="quarter" idx="3"/>
          </p:nvPr>
        </p:nvSpPr>
        <p:spPr>
          <a:xfrm>
            <a:off x="1401579" y="6493647"/>
            <a:ext cx="7406005" cy="123111"/>
          </a:xfrm>
          <a:prstGeom prst="rect">
            <a:avLst/>
          </a:prstGeom>
        </p:spPr>
        <p:txBody>
          <a:bodyPr lIns="0" tIns="0" rIns="0" bIns="0"/>
          <a:lstStyle>
            <a:lvl1pPr>
              <a:defRPr sz="700" b="0" i="0" spc="-20" baseline="0">
                <a:solidFill>
                  <a:schemeClr val="tx1">
                    <a:lumMod val="50000"/>
                    <a:lumOff val="50000"/>
                  </a:schemeClr>
                </a:solidFill>
                <a:latin typeface="Arial" panose="020B0604020202020204" pitchFamily="34" charset="0"/>
                <a:cs typeface="Arial" panose="020B0604020202020204" pitchFamily="34" charset="0"/>
              </a:defRPr>
            </a:lvl1p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Holder 3">
            <a:extLst>
              <a:ext uri="{FF2B5EF4-FFF2-40B4-BE49-F238E27FC236}">
                <a16:creationId xmlns:a16="http://schemas.microsoft.com/office/drawing/2014/main" id="{F65FBCCE-4197-3EB7-1228-7EBF23EBC3D8}"/>
              </a:ext>
            </a:extLst>
          </p:cNvPr>
          <p:cNvSpPr>
            <a:spLocks noGrp="1"/>
          </p:cNvSpPr>
          <p:nvPr>
            <p:ph type="dt" sz="half" idx="2"/>
          </p:nvPr>
        </p:nvSpPr>
        <p:spPr>
          <a:xfrm>
            <a:off x="9942232" y="6519157"/>
            <a:ext cx="1279525" cy="123111"/>
          </a:xfrm>
          <a:prstGeom prst="rect">
            <a:avLst/>
          </a:prstGeom>
        </p:spPr>
        <p:txBody>
          <a:bodyPr lIns="0" tIns="0" rIns="0" bIns="0"/>
          <a:lstStyle>
            <a:lvl1pPr algn="r">
              <a:defRPr sz="700" b="0" i="0" spc="-20" baseline="0">
                <a:solidFill>
                  <a:schemeClr val="tx1">
                    <a:lumMod val="50000"/>
                    <a:lumOff val="50000"/>
                  </a:schemeClr>
                </a:solidFill>
                <a:latin typeface="Arial" panose="020B0604020202020204" pitchFamily="34" charset="0"/>
                <a:cs typeface="Arial" panose="020B0604020202020204" pitchFamily="34" charset="0"/>
              </a:defRPr>
            </a:lvl1pPr>
          </a:lstStyle>
          <a:p>
            <a:pPr marL="12700">
              <a:spcBef>
                <a:spcPts val="55"/>
              </a:spcBef>
            </a:pPr>
            <a:r>
              <a:rPr lang="en-US" altLang="ko-KR"/>
              <a:t>The future of supply chain</a:t>
            </a:r>
            <a:endParaRPr lang="en-US" dirty="0"/>
          </a:p>
        </p:txBody>
      </p:sp>
      <p:sp>
        <p:nvSpPr>
          <p:cNvPr id="4" name="Holder 4">
            <a:extLst>
              <a:ext uri="{FF2B5EF4-FFF2-40B4-BE49-F238E27FC236}">
                <a16:creationId xmlns:a16="http://schemas.microsoft.com/office/drawing/2014/main" id="{F72C9C15-0E74-D576-4CD2-49563EE17C12}"/>
              </a:ext>
            </a:extLst>
          </p:cNvPr>
          <p:cNvSpPr>
            <a:spLocks noGrp="1"/>
          </p:cNvSpPr>
          <p:nvPr>
            <p:ph type="sldNum" sz="quarter" idx="4"/>
          </p:nvPr>
        </p:nvSpPr>
        <p:spPr>
          <a:xfrm>
            <a:off x="11276977" y="6492312"/>
            <a:ext cx="370585" cy="146684"/>
          </a:xfrm>
          <a:prstGeom prst="rect">
            <a:avLst/>
          </a:prstGeom>
        </p:spPr>
        <p:txBody>
          <a:bodyPr lIns="0" tIns="0" rIns="0" bIns="0"/>
          <a:lstStyle>
            <a:lvl1pPr>
              <a:defRPr sz="1000" b="0" i="0">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KoPub돋움체 Medium" panose="00000600000000000000" pitchFamily="2" charset="-127"/>
              </a:defRPr>
            </a:lvl1pPr>
          </a:lstStyle>
          <a:p>
            <a:pPr marL="38100" algn="r">
              <a:spcBef>
                <a:spcPts val="50"/>
              </a:spcBef>
            </a:pPr>
            <a:r>
              <a:rPr lang="en-US" altLang="ko-KR"/>
              <a:t>l   </a:t>
            </a:r>
            <a:fld id="{81D60167-4931-47E6-BA6A-407CBD079E47}" type="slidenum">
              <a:rPr lang="en-US" altLang="ko-KR" smtClean="0"/>
              <a:pPr marL="38100" algn="r">
                <a:spcBef>
                  <a:spcPts val="50"/>
                </a:spcBef>
              </a:pPr>
              <a:t>‹#›</a:t>
            </a:fld>
            <a:r>
              <a:rPr lang="en-US" altLang="ko-KR"/>
              <a:t> </a:t>
            </a:r>
            <a:endParaRPr lang="en-US" dirty="0"/>
          </a:p>
        </p:txBody>
      </p:sp>
    </p:spTree>
    <p:extLst>
      <p:ext uri="{BB962C8B-B14F-4D97-AF65-F5344CB8AC3E}">
        <p14:creationId xmlns:p14="http://schemas.microsoft.com/office/powerpoint/2010/main" val="22949469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5" name="그림 24" descr="폰트, 그래픽, 그래픽 디자인, 타이포그래피이(가) 표시된 사진&#10;&#10;자동 생성된 설명">
            <a:extLst>
              <a:ext uri="{FF2B5EF4-FFF2-40B4-BE49-F238E27FC236}">
                <a16:creationId xmlns:a16="http://schemas.microsoft.com/office/drawing/2014/main" id="{55060765-EF03-828B-7BE0-B4FC0B68E091}"/>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506446" y="6480212"/>
            <a:ext cx="726932" cy="177834"/>
          </a:xfrm>
          <a:prstGeom prst="rect">
            <a:avLst/>
          </a:prstGeom>
        </p:spPr>
      </p:pic>
    </p:spTree>
    <p:extLst>
      <p:ext uri="{BB962C8B-B14F-4D97-AF65-F5344CB8AC3E}">
        <p14:creationId xmlns:p14="http://schemas.microsoft.com/office/powerpoint/2010/main" val="3241637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04" userDrawn="1">
          <p15:clr>
            <a:srgbClr val="F26B43"/>
          </p15:clr>
        </p15:guide>
        <p15:guide id="4" orient="horz" pos="3861" userDrawn="1">
          <p15:clr>
            <a:srgbClr val="F26B43"/>
          </p15:clr>
        </p15:guide>
        <p15:guide id="5" orient="horz" pos="4085" userDrawn="1">
          <p15:clr>
            <a:srgbClr val="F26B43"/>
          </p15:clr>
        </p15:guide>
        <p15:guide id="6" pos="325" userDrawn="1">
          <p15:clr>
            <a:srgbClr val="F26B43"/>
          </p15:clr>
        </p15:guide>
        <p15:guide id="7" pos="7355" userDrawn="1">
          <p15:clr>
            <a:srgbClr val="F26B43"/>
          </p15:clr>
        </p15:guide>
        <p15:guide id="8" orient="horz" pos="754" userDrawn="1">
          <p15:clr>
            <a:srgbClr val="F26B43"/>
          </p15:clr>
        </p15:guide>
        <p15:guide id="9" pos="438" userDrawn="1">
          <p15:clr>
            <a:srgbClr val="F26B43"/>
          </p15:clr>
        </p15:guide>
        <p15:guide id="10" pos="72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r.tsmc.com/english/news/2977" TargetMode="External"/><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bmas.de/EN/Europe-and-the-World/International/Supply-Chain-Act/supply-chain-act.html" TargetMode="External"/><Relationship Id="rId2" Type="http://schemas.openxmlformats.org/officeDocument/2006/relationships/image" Target="../media/image18.jpg"/><Relationship Id="rId1" Type="http://schemas.openxmlformats.org/officeDocument/2006/relationships/slideLayout" Target="../slideLayouts/slideLayout4.xml"/><Relationship Id="rId4" Type="http://schemas.openxmlformats.org/officeDocument/2006/relationships/hyperlink" Target="https://www.cbp.gov/trade/forced-labor/UFLP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gartner.com/en/newsroom/press-releases/2023-05-10-gartner-reveals-the-top-supply-chain-technology-trends-for-2023" TargetMode="External"/><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ungpreporting.org/" TargetMode="External"/><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3" Type="http://schemas.openxmlformats.org/officeDocument/2006/relationships/hyperlink" Target="https://finance.ec.europa.eu/capital-markets-union-and-financial-markets/company-reporting-and-auditing/company-reporting/corporate-sustainability-reporting_en" TargetMode="External"/><Relationship Id="rId21" Type="http://schemas.openxmlformats.org/officeDocument/2006/relationships/image" Target="../media/image43.sv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notesSlide" Target="../notesSlides/notesSlide1.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3.svg"/><Relationship Id="rId24" Type="http://schemas.openxmlformats.org/officeDocument/2006/relationships/image" Target="../media/image46.svg"/><Relationship Id="rId5" Type="http://schemas.openxmlformats.org/officeDocument/2006/relationships/image" Target="../media/image27.sv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hyperlink" Target="https://www.supplychain.nhs.uk/news-article/2022-2023-business-plan-update/" TargetMode="External"/><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www.europarl.europa.eu/RegData/etudes/BRIE/2020/659426/EPRS_BRI(2020)659426_EN.pdf" TargetMode="External"/><Relationship Id="rId2" Type="http://schemas.openxmlformats.org/officeDocument/2006/relationships/image" Target="../media/image48.jpg"/><Relationship Id="rId1" Type="http://schemas.openxmlformats.org/officeDocument/2006/relationships/slideLayout" Target="../slideLayouts/slideLayout5.xml"/><Relationship Id="rId6" Type="http://schemas.openxmlformats.org/officeDocument/2006/relationships/hyperlink" Target="https://assets.website-files.com/5d26d80e8836af2d12ed1269/61961787655bee0bb68e280f_20211117%20-%20BCG%20Metrics%20-%20White%20Papers%20-%20Circular%20Transition%20Indicators%20-%20210x297mm_converted.pdf" TargetMode="External"/><Relationship Id="rId5" Type="http://schemas.openxmlformats.org/officeDocument/2006/relationships/hyperlink" Target="https://apco.org.au/national-packaging-targets" TargetMode="External"/><Relationship Id="rId4" Type="http://schemas.openxmlformats.org/officeDocument/2006/relationships/hyperlink" Target="https://managemententhusiast.com/sustainable-packaging-and-its-importance-in-supply-chai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assets.kpmg.com/content/dam/kpmg/xx/pdf/2023/09/kpmg-future-of-supply-chain-report.pdf"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hyperlink" Target="https://d.docs.live.net/1d6d2df1ce7dac26/Documents/2022_Social_Transformation_Baseline_Assessment.pdf%20(worldbenchmarkingalliance.org)" TargetMode="External"/><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hyperlink" Target="https://www.coindesk.com/markets/2019/01/16/ford-lg-to-pilot-ibm-blockchain-in-fight-against-child-labor/" TargetMode="External"/><Relationship Id="rId10" Type="http://schemas.openxmlformats.org/officeDocument/2006/relationships/image" Target="../media/image53.png"/><Relationship Id="rId4" Type="http://schemas.openxmlformats.org/officeDocument/2006/relationships/hyperlink" Target="https://humanrights.gov.au/sites/default/files/document/publication/ahrc_kpmg_modernslavery_property_construction_2020.pdf" TargetMode="External"/><Relationship Id="rId9" Type="http://schemas.openxmlformats.org/officeDocument/2006/relationships/image" Target="../media/image52.png"/><Relationship Id="rId1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jpg"/><Relationship Id="rId7"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www.ahrq.gov/"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universal-robots.com/case-stories/loreal-india-private-limited/" TargetMode="External"/><Relationship Id="rId2" Type="http://schemas.openxmlformats.org/officeDocument/2006/relationships/image" Target="../media/image72.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jpeg"/><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jpg"/><Relationship Id="rId7"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3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69.jp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05.jp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3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106.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hyperlink" Target="https://samsungbiologics.com/media/company-news-view?boardSeq=1642"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09.jpe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18.jpg"/><Relationship Id="rId7" Type="http://schemas.openxmlformats.org/officeDocument/2006/relationships/hyperlink" Target="https://kpmg.com/au/en/home/insights/2021/07/sunrice-pilots-blockchain-to-connect-farm-to-plate-client-story.html"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www.pbc.gov.cn/en/3688110/3688172/4157443/4293696/2021071614584691871.pdf" TargetMode="External"/><Relationship Id="rId5" Type="http://schemas.openxmlformats.org/officeDocument/2006/relationships/hyperlink" Target="https://www.ibm.com/support/pages/ibm-blockchain-world-wire-revolutionize-cross-border-payments" TargetMode="External"/><Relationship Id="rId4" Type="http://schemas.openxmlformats.org/officeDocument/2006/relationships/image" Target="../media/image69.jpg"/></Relationships>
</file>

<file path=ppt/slides/_rels/slide47.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21.png"/><Relationship Id="rId4" Type="http://schemas.openxmlformats.org/officeDocument/2006/relationships/image" Target="../media/image120.png"/></Relationships>
</file>

<file path=ppt/slides/_rels/slide4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www.nipponexpress-holdings.com/en/press/2019/25-Feb-19.html" TargetMode="External"/><Relationship Id="rId2" Type="http://schemas.openxmlformats.org/officeDocument/2006/relationships/image" Target="../media/image124.jp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125.jpg"/><Relationship Id="rId1" Type="http://schemas.openxmlformats.org/officeDocument/2006/relationships/slideLayout" Target="../slideLayouts/slideLayout9.xml"/><Relationship Id="rId4" Type="http://schemas.openxmlformats.org/officeDocument/2006/relationships/hyperlink" Target="https://kpmg.com/au/en/home/insights/2023/02/australian-retail-outlook-2023.html"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126.jpg"/><Relationship Id="rId1" Type="http://schemas.openxmlformats.org/officeDocument/2006/relationships/slideLayout" Target="../slideLayouts/slideLayout9.xml"/><Relationship Id="rId4" Type="http://schemas.openxmlformats.org/officeDocument/2006/relationships/hyperlink" Target="https://www.aviationtoday.com/2018/09/14/boeing-ceo-talks-digital-twin-era-aviation/"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jpeg"/><Relationship Id="rId1" Type="http://schemas.openxmlformats.org/officeDocument/2006/relationships/slideLayout" Target="../slideLayouts/slideLayout9.xml"/><Relationship Id="rId5" Type="http://schemas.openxmlformats.org/officeDocument/2006/relationships/hyperlink" Target="https://www.businessinsider.com/nikes-first-running-shoes-were-made-in-a-waffle-iron-2015-7" TargetMode="External"/><Relationship Id="rId4" Type="http://schemas.openxmlformats.org/officeDocument/2006/relationships/hyperlink" Target="https://www.bbc.com/future/article/20130312-failure-is-the-best-medicine#%3A~%3Atext%3DThe%20design%20for%20his%20bagless%20vacuum%20cleaner%20took%2Cdifferent%20tweaks%20and%20modifications%20between%201979%20and%201984"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9.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130.jp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hyperlink" Target="https://www.csiro.au/en/work-with-us/industries/mining-resources/resourceful-magazine/issue-20/digital-twins" TargetMode="External"/><Relationship Id="rId2" Type="http://schemas.openxmlformats.org/officeDocument/2006/relationships/image" Target="../media/image131.jpg"/><Relationship Id="rId1" Type="http://schemas.openxmlformats.org/officeDocument/2006/relationships/slideLayout" Target="../slideLayouts/slideLayout10.xml"/><Relationship Id="rId4" Type="http://schemas.openxmlformats.org/officeDocument/2006/relationships/hyperlink" Target="https://www.gigxr.com/2022/12/gigxr-holoscenarios-named-to-times-list-of-the-best-inventions-of-2022/"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emperiavr.com/project/bloomingdales/" TargetMode="External"/><Relationship Id="rId2" Type="http://schemas.openxmlformats.org/officeDocument/2006/relationships/image" Target="../media/image132.jp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g"/><Relationship Id="rId1" Type="http://schemas.openxmlformats.org/officeDocument/2006/relationships/slideLayout" Target="../slideLayouts/slideLayout10.xml"/><Relationship Id="rId5" Type="http://schemas.openxmlformats.org/officeDocument/2006/relationships/hyperlink" Target="https://www.kpmg.us/growth-strategy/metaverse-investor-perspectives.html" TargetMode="External"/><Relationship Id="rId4" Type="http://schemas.openxmlformats.org/officeDocument/2006/relationships/image" Target="../media/image137.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8.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image" Target="../media/image69.jp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0.jp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hyperlink" Target="https://kpmg.com/kr/ko/home.html" TargetMode="External"/><Relationship Id="rId7" Type="http://schemas.openxmlformats.org/officeDocument/2006/relationships/hyperlink" Target="https://kpmgacademy.hunet.co.kr/Home" TargetMode="External"/><Relationship Id="rId12" Type="http://schemas.openxmlformats.org/officeDocument/2006/relationships/image" Target="../media/image3.png"/><Relationship Id="rId2" Type="http://schemas.openxmlformats.org/officeDocument/2006/relationships/image" Target="../media/image140.jpg"/><Relationship Id="rId1" Type="http://schemas.openxmlformats.org/officeDocument/2006/relationships/slideLayout" Target="../slideLayouts/slideLayout12.xml"/><Relationship Id="rId6" Type="http://schemas.openxmlformats.org/officeDocument/2006/relationships/image" Target="../media/image142.png"/><Relationship Id="rId11" Type="http://schemas.openxmlformats.org/officeDocument/2006/relationships/hyperlink" Target="https://home.kpmg/kr/ko/home.html" TargetMode="External"/><Relationship Id="rId5" Type="http://schemas.openxmlformats.org/officeDocument/2006/relationships/hyperlink" Target="https://www.linkedin.com/authwall?trk=bf&amp;trkInfo=AQFzyHlWQPfPaAAAAYlMt5zoufESzavMSp5teGOGJ2Kspx9Njbj8I0bj2IOnYfRu_lDN6H-qsV1QVy8QXfqIDLXTG59uW3prV0gdxhvwv35utlR98rUMP5S5oUGrnyLOk_fjKIA=&amp;original_referer=&amp;sessionRedirect=https%3A%2F%2Fwww.linkedin.com%2Fcompany%2Fsamjong-kpmg%2F" TargetMode="External"/><Relationship Id="rId10" Type="http://schemas.openxmlformats.org/officeDocument/2006/relationships/image" Target="../media/image144.png"/><Relationship Id="rId4" Type="http://schemas.openxmlformats.org/officeDocument/2006/relationships/image" Target="../media/image141.png"/><Relationship Id="rId9" Type="http://schemas.openxmlformats.org/officeDocument/2006/relationships/hyperlink" Target="https://www.youtube.com/c/kpmgkorea"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838B7F0F-952F-E922-04AE-169BC780E940}"/>
              </a:ext>
            </a:extLst>
          </p:cNvPr>
          <p:cNvSpPr txBox="1">
            <a:spLocks/>
          </p:cNvSpPr>
          <p:nvPr/>
        </p:nvSpPr>
        <p:spPr>
          <a:xfrm>
            <a:off x="860567" y="1372019"/>
            <a:ext cx="7670800" cy="1587400"/>
          </a:xfrm>
          <a:prstGeom prst="rect">
            <a:avLst/>
          </a:prstGeom>
        </p:spPr>
        <p:txBody>
          <a:bodyPr vert="horz" wrap="square" lIns="0" tIns="383963" rIns="0" bIns="0" rtlCol="0">
            <a:sp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8467" marR="3387">
              <a:lnSpc>
                <a:spcPct val="110000"/>
              </a:lnSpc>
              <a:spcBef>
                <a:spcPts val="3023"/>
              </a:spcBef>
              <a:tabLst>
                <a:tab pos="1198940" algn="l"/>
                <a:tab pos="2093488" algn="l"/>
                <a:tab pos="3161611" algn="l"/>
              </a:tabLst>
            </a:pPr>
            <a:r>
              <a:rPr lang="ko-KR" altLang="en-US" sz="4600" spc="-100" dirty="0">
                <a:solidFill>
                  <a:schemeClr val="bg1"/>
                </a:solidFill>
                <a:latin typeface="KoPub돋움체 Bold" panose="00000800000000000000" pitchFamily="2" charset="-127"/>
                <a:ea typeface="KoPub돋움체 Bold" panose="00000800000000000000" pitchFamily="2" charset="-127"/>
              </a:rPr>
              <a:t>공급망의 미래 </a:t>
            </a:r>
            <a:br>
              <a:rPr lang="ko-KR" altLang="en-US" spc="-100" dirty="0">
                <a:solidFill>
                  <a:schemeClr val="bg1"/>
                </a:solidFill>
                <a:latin typeface="KoPub돋움체 Medium" panose="00000600000000000000" pitchFamily="2" charset="-127"/>
                <a:ea typeface="KoPub돋움체 Medium" panose="00000600000000000000" pitchFamily="2" charset="-127"/>
              </a:rPr>
            </a:br>
            <a:r>
              <a:rPr lang="en-US" altLang="ko-KR" sz="2600" spc="-100" dirty="0">
                <a:solidFill>
                  <a:schemeClr val="bg1"/>
                </a:solidFill>
                <a:latin typeface="KoPub돋움체 Medium" panose="00000600000000000000" pitchFamily="2" charset="-127"/>
                <a:ea typeface="KoPub돋움체 Medium" panose="00000600000000000000" pitchFamily="2" charset="-127"/>
              </a:rPr>
              <a:t>Future of Supply Chain</a:t>
            </a:r>
            <a:endParaRPr lang="en-US" sz="2600" spc="-100" dirty="0">
              <a:solidFill>
                <a:schemeClr val="bg1"/>
              </a:solidFill>
              <a:latin typeface="KoPub돋움체 Medium" panose="00000600000000000000" pitchFamily="2" charset="-127"/>
              <a:ea typeface="KoPub돋움체 Medium" panose="00000600000000000000" pitchFamily="2" charset="-127"/>
            </a:endParaRPr>
          </a:p>
        </p:txBody>
      </p:sp>
      <p:sp>
        <p:nvSpPr>
          <p:cNvPr id="4" name="TextBox 3">
            <a:extLst>
              <a:ext uri="{FF2B5EF4-FFF2-40B4-BE49-F238E27FC236}">
                <a16:creationId xmlns:a16="http://schemas.microsoft.com/office/drawing/2014/main" id="{2FF6A298-0ECF-75B9-D366-F7DB7E726D0B}"/>
              </a:ext>
            </a:extLst>
          </p:cNvPr>
          <p:cNvSpPr txBox="1"/>
          <p:nvPr/>
        </p:nvSpPr>
        <p:spPr>
          <a:xfrm>
            <a:off x="888735" y="5155641"/>
            <a:ext cx="2893201" cy="78996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altLang="ko-KR" sz="1400" kern="0" spc="-50" dirty="0">
                <a:ln>
                  <a:solidFill>
                    <a:srgbClr val="FFFFFF">
                      <a:alpha val="0"/>
                    </a:srgbClr>
                  </a:solidFill>
                </a:ln>
                <a:solidFill>
                  <a:srgbClr val="FFFFFF"/>
                </a:solidFill>
                <a:latin typeface="KoPub돋움체 Medium"/>
                <a:ea typeface="KoPub돋움체 Medium"/>
              </a:rPr>
              <a:t>December </a:t>
            </a:r>
            <a:r>
              <a:rPr kumimoji="0" lang="en-US" altLang="ko-KR" sz="1400" b="0" i="0" u="none" strike="noStrike" kern="0" cap="none" spc="-50" normalizeH="0" baseline="0" noProof="0" dirty="0">
                <a:ln>
                  <a:solidFill>
                    <a:srgbClr val="FFFFFF">
                      <a:alpha val="0"/>
                    </a:srgbClr>
                  </a:solidFill>
                </a:ln>
                <a:solidFill>
                  <a:srgbClr val="FFFFFF"/>
                </a:solidFill>
                <a:effectLst/>
                <a:uLnTx/>
                <a:uFillTx/>
                <a:latin typeface="KoPub돋움체 Medium"/>
                <a:ea typeface="KoPub돋움체 Medium"/>
                <a:cs typeface="+mn-cs"/>
              </a:rPr>
              <a:t>2023</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altLang="ko-KR" sz="1400" b="1" i="0" u="none" strike="noStrike" kern="0" cap="none" spc="-50" normalizeH="0" baseline="0" noProof="0" dirty="0">
                <a:ln>
                  <a:solidFill>
                    <a:srgbClr val="FFFFFF">
                      <a:alpha val="0"/>
                    </a:srgbClr>
                  </a:solidFill>
                </a:ln>
                <a:solidFill>
                  <a:srgbClr val="FFFFFF"/>
                </a:solidFill>
                <a:effectLst/>
                <a:uLnTx/>
                <a:uFillTx/>
                <a:latin typeface="KoPub돋움체 Medium"/>
                <a:ea typeface="KoPub돋움체 Medium"/>
                <a:cs typeface="+mn-cs"/>
              </a:rPr>
              <a:t>—</a:t>
            </a:r>
            <a:br>
              <a:rPr kumimoji="0" lang="en-US" altLang="ko-KR" sz="1400" b="1" i="0" u="none" strike="noStrike" kern="0" cap="none" spc="-50" normalizeH="0" baseline="0" noProof="0" dirty="0">
                <a:ln>
                  <a:solidFill>
                    <a:srgbClr val="FFFFFF">
                      <a:alpha val="0"/>
                    </a:srgbClr>
                  </a:solidFill>
                </a:ln>
                <a:solidFill>
                  <a:srgbClr val="FFFFFF"/>
                </a:solidFill>
                <a:effectLst/>
                <a:uLnTx/>
                <a:uFillTx/>
                <a:latin typeface="KoPub돋움체 Medium"/>
                <a:ea typeface="KoPub돋움체 Medium"/>
                <a:cs typeface="+mn-cs"/>
              </a:rPr>
            </a:br>
            <a:r>
              <a:rPr kumimoji="0" lang="ko-KR" altLang="en-US" sz="1400" b="0" i="0" u="none" strike="noStrike" kern="0" cap="none" spc="-50" normalizeH="0" baseline="0" noProof="0" dirty="0">
                <a:ln>
                  <a:solidFill>
                    <a:srgbClr val="FFFFFF">
                      <a:alpha val="0"/>
                    </a:srgbClr>
                  </a:solidFill>
                </a:ln>
                <a:solidFill>
                  <a:srgbClr val="FFFFFF"/>
                </a:solidFill>
                <a:effectLst/>
                <a:uLnTx/>
                <a:uFillTx/>
                <a:latin typeface="KoPub돋움체 Medium"/>
                <a:ea typeface="KoPub돋움체 Medium"/>
                <a:cs typeface="+mn-cs"/>
              </a:rPr>
              <a:t>삼정</a:t>
            </a:r>
            <a:r>
              <a:rPr kumimoji="0" lang="en-US" altLang="ko-KR" sz="1400" b="0" i="0" u="none" strike="noStrike" kern="0" cap="none" spc="-50" normalizeH="0" baseline="0" noProof="0" dirty="0">
                <a:ln>
                  <a:solidFill>
                    <a:srgbClr val="FFFFFF">
                      <a:alpha val="0"/>
                    </a:srgbClr>
                  </a:solidFill>
                </a:ln>
                <a:solidFill>
                  <a:srgbClr val="FFFFFF"/>
                </a:solidFill>
                <a:effectLst/>
                <a:uLnTx/>
                <a:uFillTx/>
                <a:latin typeface="KoPub돋움체 Medium"/>
                <a:ea typeface="KoPub돋움체 Medium"/>
                <a:cs typeface="+mn-cs"/>
              </a:rPr>
              <a:t>KPMG </a:t>
            </a:r>
            <a:r>
              <a:rPr kumimoji="0" lang="ko-KR" altLang="en-US" sz="1400" b="0" i="0" u="none" strike="noStrike" kern="0" cap="none" spc="-50" normalizeH="0" baseline="0" noProof="0" dirty="0">
                <a:ln>
                  <a:solidFill>
                    <a:srgbClr val="FFFFFF">
                      <a:alpha val="0"/>
                    </a:srgbClr>
                  </a:solidFill>
                </a:ln>
                <a:solidFill>
                  <a:srgbClr val="FFFFFF"/>
                </a:solidFill>
                <a:effectLst/>
                <a:uLnTx/>
                <a:uFillTx/>
                <a:latin typeface="KoPub돋움체 Medium"/>
                <a:ea typeface="KoPub돋움체 Medium"/>
                <a:cs typeface="+mn-cs"/>
              </a:rPr>
              <a:t>경제연구원</a:t>
            </a:r>
          </a:p>
        </p:txBody>
      </p:sp>
      <p:pic>
        <p:nvPicPr>
          <p:cNvPr id="6" name="그림 5" descr="폰트, 텍스트, 그래픽, 로고이(가) 표시된 사진&#10;&#10;자동 생성된 설명">
            <a:extLst>
              <a:ext uri="{FF2B5EF4-FFF2-40B4-BE49-F238E27FC236}">
                <a16:creationId xmlns:a16="http://schemas.microsoft.com/office/drawing/2014/main" id="{8F0981FB-6591-2439-48D9-3ABD483C5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833" y="825392"/>
            <a:ext cx="1424151" cy="321020"/>
          </a:xfrm>
          <a:prstGeom prst="rect">
            <a:avLst/>
          </a:prstGeom>
        </p:spPr>
      </p:pic>
    </p:spTree>
    <p:extLst>
      <p:ext uri="{BB962C8B-B14F-4D97-AF65-F5344CB8AC3E}">
        <p14:creationId xmlns:p14="http://schemas.microsoft.com/office/powerpoint/2010/main" val="1406649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그림 23" descr="의류, 사람, 인간의 얼굴, 안전모이(가) 표시된 사진&#10;&#10;자동 생성된 설명">
            <a:extLst>
              <a:ext uri="{FF2B5EF4-FFF2-40B4-BE49-F238E27FC236}">
                <a16:creationId xmlns:a16="http://schemas.microsoft.com/office/drawing/2014/main" id="{30F82652-311D-1B27-9AE3-D8C7437DAF8C}"/>
              </a:ext>
            </a:extLst>
          </p:cNvPr>
          <p:cNvPicPr>
            <a:picLocks noChangeAspect="1"/>
          </p:cNvPicPr>
          <p:nvPr/>
        </p:nvPicPr>
        <p:blipFill rotWithShape="1">
          <a:blip r:embed="rId2">
            <a:extLst>
              <a:ext uri="{28A0092B-C50C-407E-A947-70E740481C1C}">
                <a14:useLocalDpi xmlns:a14="http://schemas.microsoft.com/office/drawing/2010/main" val="0"/>
              </a:ext>
            </a:extLst>
          </a:blip>
          <a:srcRect r="2656"/>
          <a:stretch/>
        </p:blipFill>
        <p:spPr>
          <a:xfrm>
            <a:off x="6319526" y="1196975"/>
            <a:ext cx="5872473" cy="4024146"/>
          </a:xfrm>
          <a:prstGeom prst="rect">
            <a:avLst/>
          </a:prstGeom>
        </p:spPr>
      </p:pic>
      <p:sp>
        <p:nvSpPr>
          <p:cNvPr id="2" name="바닥글 개체 틀 1">
            <a:extLst>
              <a:ext uri="{FF2B5EF4-FFF2-40B4-BE49-F238E27FC236}">
                <a16:creationId xmlns:a16="http://schemas.microsoft.com/office/drawing/2014/main" id="{324C2D61-398C-5E4F-D120-0C4561CDF191}"/>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dirty="0"/>
              <a:t>© </a:t>
            </a:r>
            <a:r>
              <a:rPr lang="en-US" spc="35" dirty="0"/>
              <a:t>2023 </a:t>
            </a:r>
            <a:r>
              <a:rPr lang="en-US" spc="60" dirty="0"/>
              <a:t>Copyright </a:t>
            </a:r>
            <a:r>
              <a:rPr lang="en-US" spc="65" dirty="0"/>
              <a:t>owned </a:t>
            </a:r>
            <a:r>
              <a:rPr lang="en-US" spc="75" dirty="0"/>
              <a:t>by </a:t>
            </a:r>
            <a:r>
              <a:rPr lang="en-US" spc="60" dirty="0"/>
              <a:t>one </a:t>
            </a:r>
            <a:r>
              <a:rPr lang="en-US" spc="45" dirty="0"/>
              <a:t>or </a:t>
            </a:r>
            <a:r>
              <a:rPr lang="en-US" spc="65" dirty="0"/>
              <a:t>more </a:t>
            </a:r>
            <a:r>
              <a:rPr lang="en-US" spc="40" dirty="0"/>
              <a:t>of </a:t>
            </a:r>
            <a:r>
              <a:rPr lang="en-US" spc="35" dirty="0"/>
              <a:t>the </a:t>
            </a:r>
            <a:r>
              <a:rPr lang="en-US" spc="95" dirty="0"/>
              <a:t>KPMG </a:t>
            </a:r>
            <a:r>
              <a:rPr lang="en-US" spc="40" dirty="0"/>
              <a:t>International </a:t>
            </a:r>
            <a:r>
              <a:rPr lang="en-US" spc="35" dirty="0"/>
              <a:t>entities. </a:t>
            </a:r>
            <a:r>
              <a:rPr lang="en-US" spc="95" dirty="0"/>
              <a:t>KPMG </a:t>
            </a:r>
            <a:r>
              <a:rPr lang="en-US" spc="40" dirty="0"/>
              <a:t>International entities </a:t>
            </a:r>
            <a:r>
              <a:rPr lang="en-US" spc="55" dirty="0"/>
              <a:t>provide </a:t>
            </a:r>
            <a:r>
              <a:rPr lang="en-US" spc="65" dirty="0"/>
              <a:t>no </a:t>
            </a:r>
            <a:r>
              <a:rPr lang="en-US" spc="60" dirty="0"/>
              <a:t>services </a:t>
            </a:r>
            <a:r>
              <a:rPr lang="en-US" spc="30" dirty="0"/>
              <a:t>to </a:t>
            </a:r>
            <a:r>
              <a:rPr lang="en-US" spc="45" dirty="0"/>
              <a:t>clients. </a:t>
            </a:r>
            <a:r>
              <a:rPr lang="en-US" spc="60" dirty="0"/>
              <a:t>All </a:t>
            </a:r>
            <a:r>
              <a:rPr lang="en-US" spc="55" dirty="0"/>
              <a:t>rights</a:t>
            </a:r>
            <a:r>
              <a:rPr lang="en-US" spc="-40" dirty="0"/>
              <a:t> </a:t>
            </a:r>
            <a:r>
              <a:rPr lang="en-US" spc="50" dirty="0"/>
              <a:t>reserved.</a:t>
            </a:r>
          </a:p>
        </p:txBody>
      </p:sp>
      <p:sp>
        <p:nvSpPr>
          <p:cNvPr id="3" name="슬라이드 번호 개체 틀 2">
            <a:extLst>
              <a:ext uri="{FF2B5EF4-FFF2-40B4-BE49-F238E27FC236}">
                <a16:creationId xmlns:a16="http://schemas.microsoft.com/office/drawing/2014/main" id="{C5C6645E-59B3-2966-CAB7-EAE206B68D49}"/>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10</a:t>
            </a:fld>
            <a:r>
              <a:rPr lang="en-US" altLang="ko-KR"/>
              <a:t> </a:t>
            </a:r>
            <a:endParaRPr lang="en-US" dirty="0"/>
          </a:p>
        </p:txBody>
      </p:sp>
      <p:sp>
        <p:nvSpPr>
          <p:cNvPr id="4" name="사각형: 둥근 위쪽 모서리 3">
            <a:extLst>
              <a:ext uri="{FF2B5EF4-FFF2-40B4-BE49-F238E27FC236}">
                <a16:creationId xmlns:a16="http://schemas.microsoft.com/office/drawing/2014/main" id="{61205302-0EBC-F415-C340-0968AADBC878}"/>
              </a:ext>
            </a:extLst>
          </p:cNvPr>
          <p:cNvSpPr/>
          <p:nvPr/>
        </p:nvSpPr>
        <p:spPr>
          <a:xfrm>
            <a:off x="51593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오늘날의 공급망</a:t>
            </a:r>
            <a:endPar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5" name="사각형: 둥근 위쪽 모서리 4">
            <a:extLst>
              <a:ext uri="{FF2B5EF4-FFF2-40B4-BE49-F238E27FC236}">
                <a16:creationId xmlns:a16="http://schemas.microsoft.com/office/drawing/2014/main" id="{EB8B39C2-62F4-75D5-12FA-3EEF484394D3}"/>
              </a:ext>
            </a:extLst>
          </p:cNvPr>
          <p:cNvSpPr/>
          <p:nvPr/>
        </p:nvSpPr>
        <p:spPr>
          <a:xfrm>
            <a:off x="1535822"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생존과 회복력</a:t>
            </a:r>
          </a:p>
        </p:txBody>
      </p:sp>
      <p:sp>
        <p:nvSpPr>
          <p:cNvPr id="6" name="사각형: 둥근 위쪽 모서리 5">
            <a:extLst>
              <a:ext uri="{FF2B5EF4-FFF2-40B4-BE49-F238E27FC236}">
                <a16:creationId xmlns:a16="http://schemas.microsoft.com/office/drawing/2014/main" id="{AFD4BBBE-F1C0-5354-390B-44B97A236F40}"/>
              </a:ext>
            </a:extLst>
          </p:cNvPr>
          <p:cNvSpPr/>
          <p:nvPr/>
        </p:nvSpPr>
        <p:spPr>
          <a:xfrm>
            <a:off x="2555707" y="571500"/>
            <a:ext cx="978010"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대외 규제</a:t>
            </a:r>
          </a:p>
        </p:txBody>
      </p:sp>
      <p:sp>
        <p:nvSpPr>
          <p:cNvPr id="7" name="사각형: 둥근 위쪽 모서리 6">
            <a:extLst>
              <a:ext uri="{FF2B5EF4-FFF2-40B4-BE49-F238E27FC236}">
                <a16:creationId xmlns:a16="http://schemas.microsoft.com/office/drawing/2014/main" id="{9B393D62-B561-885D-A90F-FCDCCFF63B64}"/>
              </a:ext>
            </a:extLst>
          </p:cNvPr>
          <p:cNvSpPr/>
          <p:nvPr/>
        </p:nvSpPr>
        <p:spPr>
          <a:xfrm>
            <a:off x="3575592"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내일의 공급망</a:t>
            </a:r>
          </a:p>
        </p:txBody>
      </p:sp>
      <p:sp>
        <p:nvSpPr>
          <p:cNvPr id="8" name="사각형: 둥근 위쪽 모서리 7">
            <a:extLst>
              <a:ext uri="{FF2B5EF4-FFF2-40B4-BE49-F238E27FC236}">
                <a16:creationId xmlns:a16="http://schemas.microsoft.com/office/drawing/2014/main" id="{842C372D-CC19-3745-E546-133F8C537B66}"/>
              </a:ext>
            </a:extLst>
          </p:cNvPr>
          <p:cNvSpPr/>
          <p:nvPr/>
        </p:nvSpPr>
        <p:spPr>
          <a:xfrm>
            <a:off x="4595476"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12" name="object 18">
            <a:extLst>
              <a:ext uri="{FF2B5EF4-FFF2-40B4-BE49-F238E27FC236}">
                <a16:creationId xmlns:a16="http://schemas.microsoft.com/office/drawing/2014/main" id="{2C76993B-4806-2488-3F77-EC7D14A8E612}"/>
              </a:ext>
            </a:extLst>
          </p:cNvPr>
          <p:cNvSpPr txBox="1"/>
          <p:nvPr/>
        </p:nvSpPr>
        <p:spPr>
          <a:xfrm>
            <a:off x="3298346" y="1196975"/>
            <a:ext cx="2797654" cy="2739211"/>
          </a:xfrm>
          <a:prstGeom prst="rect">
            <a:avLst/>
          </a:prstGeom>
          <a:noFill/>
        </p:spPr>
        <p:txBody>
          <a:bodyPr vert="horz" wrap="square" lIns="180000" tIns="0" rIns="180000" bIns="0" rtlCol="0">
            <a:spAutoFit/>
          </a:bodyPr>
          <a:lstStyle/>
          <a:p>
            <a:pPr marL="8467" algn="just" latinLnBrk="0">
              <a:spcBef>
                <a:spcPts val="600"/>
              </a:spcBef>
            </a:pPr>
            <a:r>
              <a:rPr lang="ko-KR" altLang="en-US"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고조되는 긴장과 규제에 대비</a:t>
            </a:r>
          </a:p>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지정학적 긴장감이 고조됨에 따라 정부는 국가전략기술</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제품</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에 대해 제조사에게 사업을 영위할 수 있는 지역을 선별함으로써 기업의 공급망에 영향을 미칠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제품의 이동 경로</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핵심적인 조달처와 생산처의 위치</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제품 및 서비스에 대한 새로운 협력사 선정 등은 지정학적 이슈와 같은 외부적 요소에 의해 부분적으로 영향을 받을 것입니다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공급망은 경제적 이점과 공급처의 근접성</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안정성을 균형 있게 맞추기 위해 재설계되어야 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예를 들어 대만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TSMC</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가 미국에 반도체 공장을 건설하기로 한 결정은 경제적 이점을 위한 것이기도 하지만</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TSMC</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가 중국 시장에 접근하는 것을 제한한 미국의 무역 제재에 대한 대응 방안이기도 합니다</a:t>
            </a:r>
            <a:r>
              <a:rPr lang="en-US" altLang="ko-KR" sz="900" b="0" i="0" baseline="30000" dirty="0">
                <a:solidFill>
                  <a:srgbClr val="000000"/>
                </a:solidFill>
                <a:effectLst/>
                <a:latin typeface="+mn-ea"/>
              </a:rPr>
              <a:t>1</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또한 공급망 관리 경영진은 새로운 세금 규정</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BEPS(Base Erosion and Profit Shift 2.0)</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과 새로운 규제</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특히 귀중한 화물 및 위험물에 대한</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에 대비해야 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13" name="object 3">
            <a:extLst>
              <a:ext uri="{FF2B5EF4-FFF2-40B4-BE49-F238E27FC236}">
                <a16:creationId xmlns:a16="http://schemas.microsoft.com/office/drawing/2014/main" id="{7B997EBD-A522-63B2-E1F3-7E19CDAE6339}"/>
              </a:ext>
            </a:extLst>
          </p:cNvPr>
          <p:cNvSpPr/>
          <p:nvPr/>
        </p:nvSpPr>
        <p:spPr>
          <a:xfrm>
            <a:off x="713505" y="1599888"/>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5" name="object 4">
            <a:extLst>
              <a:ext uri="{FF2B5EF4-FFF2-40B4-BE49-F238E27FC236}">
                <a16:creationId xmlns:a16="http://schemas.microsoft.com/office/drawing/2014/main" id="{710DED16-D9F7-71FF-00F6-83F826CEF848}"/>
              </a:ext>
            </a:extLst>
          </p:cNvPr>
          <p:cNvSpPr txBox="1"/>
          <p:nvPr/>
        </p:nvSpPr>
        <p:spPr>
          <a:xfrm>
            <a:off x="515938" y="1838417"/>
            <a:ext cx="2771775" cy="812296"/>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공급망 관리 경영진은 거시경제 및 환경 변화에 기인해 발생한 지정학적 이슈</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규제 변화 및 </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ESG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의무화와 같은 새로운 현실에 적응해야 합니다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17" name="object 2">
            <a:extLst>
              <a:ext uri="{FF2B5EF4-FFF2-40B4-BE49-F238E27FC236}">
                <a16:creationId xmlns:a16="http://schemas.microsoft.com/office/drawing/2014/main" id="{8483D728-30BB-0B1D-2004-8C2E8C5E5BC0}"/>
              </a:ext>
            </a:extLst>
          </p:cNvPr>
          <p:cNvSpPr txBox="1"/>
          <p:nvPr/>
        </p:nvSpPr>
        <p:spPr>
          <a:xfrm>
            <a:off x="495597" y="1139071"/>
            <a:ext cx="3486856" cy="439437"/>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대외 규제</a:t>
            </a:r>
          </a:p>
        </p:txBody>
      </p:sp>
      <p:sp>
        <p:nvSpPr>
          <p:cNvPr id="18" name="object 18">
            <a:extLst>
              <a:ext uri="{FF2B5EF4-FFF2-40B4-BE49-F238E27FC236}">
                <a16:creationId xmlns:a16="http://schemas.microsoft.com/office/drawing/2014/main" id="{F0140915-693A-A637-66B0-311CBC8439B9}"/>
              </a:ext>
            </a:extLst>
          </p:cNvPr>
          <p:cNvSpPr txBox="1"/>
          <p:nvPr/>
        </p:nvSpPr>
        <p:spPr>
          <a:xfrm>
            <a:off x="500692" y="2868906"/>
            <a:ext cx="2797654" cy="1523494"/>
          </a:xfrm>
          <a:prstGeom prst="rect">
            <a:avLst/>
          </a:prstGeom>
          <a:noFill/>
        </p:spPr>
        <p:txBody>
          <a:bodyPr vert="horz" wrap="square" lIns="180000" tIns="0" rIns="180000" bIns="0" rtlCol="0">
            <a:spAutoFit/>
          </a:bodyPr>
          <a:lstStyle/>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핵심 원자재에 대한 제한된 접근</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에너지 가격 상승</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내 주요 공급 경로에 대한 불확실성이 증가하며 많은 산업 분야의 제조 현장이 변화하고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경영진은 점차 고조되고 있는 지정학적 긴장으로부터 보다 안전한 공급망을 구축하기 위해 가까운 거리에 공급망 네트워크를 만들고자 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네트워크는 향후 몇 년 내 정치적 연대와 이념에 의해 재편될 가능성이 높습니다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한편</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관리 경영진은 야심 차게 설정된 지속가능성 목표</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더욱 엄격해진 규제</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다국적 조세정책 및 점차 분화되는 고객 요구에도 대비해야 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19" name="object 26">
            <a:extLst>
              <a:ext uri="{FF2B5EF4-FFF2-40B4-BE49-F238E27FC236}">
                <a16:creationId xmlns:a16="http://schemas.microsoft.com/office/drawing/2014/main" id="{EA66799E-1B81-EB7B-B028-3066CA93BF60}"/>
              </a:ext>
            </a:extLst>
          </p:cNvPr>
          <p:cNvSpPr/>
          <p:nvPr/>
        </p:nvSpPr>
        <p:spPr>
          <a:xfrm>
            <a:off x="3501817" y="4139409"/>
            <a:ext cx="3951605" cy="2101903"/>
          </a:xfrm>
          <a:custGeom>
            <a:avLst/>
            <a:gdLst/>
            <a:ahLst/>
            <a:cxnLst/>
            <a:rect l="l" t="t" r="r" b="b"/>
            <a:pathLst>
              <a:path w="2435859" h="5600700">
                <a:moveTo>
                  <a:pt x="0" y="5600649"/>
                </a:moveTo>
                <a:lnTo>
                  <a:pt x="2435301" y="5600649"/>
                </a:lnTo>
                <a:lnTo>
                  <a:pt x="2435301" y="0"/>
                </a:lnTo>
                <a:lnTo>
                  <a:pt x="0" y="0"/>
                </a:lnTo>
                <a:lnTo>
                  <a:pt x="0" y="5600649"/>
                </a:lnTo>
                <a:close/>
              </a:path>
            </a:pathLst>
          </a:custGeom>
          <a:solidFill>
            <a:schemeClr val="bg1"/>
          </a:solidFill>
          <a:ln w="12700">
            <a:solidFill>
              <a:srgbClr val="00B8F5"/>
            </a:solidFill>
          </a:ln>
        </p:spPr>
        <p:txBody>
          <a:bodyPr wrap="square" lIns="0" tIns="0" rIns="0" bIns="0" rtlCol="0"/>
          <a:lstStyle/>
          <a:p>
            <a:pPr latinLnBrk="0"/>
            <a:endParaRPr sz="800" dirty="0">
              <a:latin typeface="+mn-ea"/>
            </a:endParaRPr>
          </a:p>
        </p:txBody>
      </p:sp>
      <p:sp>
        <p:nvSpPr>
          <p:cNvPr id="20" name="object 25">
            <a:extLst>
              <a:ext uri="{FF2B5EF4-FFF2-40B4-BE49-F238E27FC236}">
                <a16:creationId xmlns:a16="http://schemas.microsoft.com/office/drawing/2014/main" id="{C6D712D9-792A-106A-E187-6EBBF4B68638}"/>
              </a:ext>
            </a:extLst>
          </p:cNvPr>
          <p:cNvSpPr txBox="1"/>
          <p:nvPr/>
        </p:nvSpPr>
        <p:spPr>
          <a:xfrm>
            <a:off x="3497616" y="4214244"/>
            <a:ext cx="4168458" cy="1939399"/>
          </a:xfrm>
          <a:prstGeom prst="rect">
            <a:avLst/>
          </a:prstGeom>
          <a:noFill/>
        </p:spPr>
        <p:txBody>
          <a:bodyPr vert="horz" wrap="square" lIns="0" tIns="8467" rIns="0" bIns="0" rtlCol="0">
            <a:spAutoFit/>
          </a:bodyPr>
          <a:lstStyle/>
          <a:p>
            <a:pPr marL="143941" marR="350538" algn="just" latinLnBrk="0">
              <a:lnSpc>
                <a:spcPct val="106100"/>
              </a:lnSpc>
              <a:spcBef>
                <a:spcPts val="67"/>
              </a:spcBef>
            </a:pPr>
            <a:endParaRPr lang="en-US" altLang="ko-KR" sz="800" b="1" dirty="0">
              <a:solidFill>
                <a:srgbClr val="00B8F5"/>
              </a:solidFill>
              <a:latin typeface="KoPub돋움체 Medium" panose="00000600000000000000" pitchFamily="2" charset="-127"/>
              <a:ea typeface="KoPub돋움체 Medium" panose="00000600000000000000" pitchFamily="2" charset="-127"/>
              <a:cs typeface="Univers LT Std 45 Light"/>
            </a:endParaRPr>
          </a:p>
          <a:p>
            <a:pPr marL="143941" marR="350538" algn="just" latinLnBrk="0">
              <a:lnSpc>
                <a:spcPct val="106100"/>
              </a:lnSpc>
              <a:spcBef>
                <a:spcPts val="400"/>
              </a:spcBef>
              <a:spcAft>
                <a:spcPts val="1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긴밀하게 협력  </a:t>
            </a:r>
          </a:p>
          <a:p>
            <a:pPr marL="143941" marR="350538" algn="just" latinLnBrk="0">
              <a:lnSpc>
                <a:spcPct val="106100"/>
              </a:lnSpc>
              <a:spcBef>
                <a:spcPts val="400"/>
              </a:spcBef>
              <a:spcAft>
                <a:spcPts val="1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동일한 가치를 추구하는 공급업체 및 업계 연합과 협력해야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143941" marR="350538" algn="just" latinLnBrk="0">
              <a:lnSpc>
                <a:spcPct val="106100"/>
              </a:lnSpc>
              <a:spcBef>
                <a:spcPts val="400"/>
              </a:spcBef>
              <a:spcAft>
                <a:spcPts val="1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공급망 외부의 데이터 수집</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분석 후 활용 </a:t>
            </a:r>
          </a:p>
          <a:p>
            <a:pPr marL="143941" marR="350538" algn="just" latinLnBrk="0">
              <a:lnSpc>
                <a:spcPct val="106100"/>
              </a:lnSpc>
              <a:spcBef>
                <a:spcPts val="400"/>
              </a:spcBef>
              <a:spcAft>
                <a:spcPts val="1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이는 공급망 내 지속적인 변화</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교란을 해결하는 방안이 될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143941" marR="350538" algn="just" latinLnBrk="0">
              <a:lnSpc>
                <a:spcPct val="106100"/>
              </a:lnSpc>
              <a:spcBef>
                <a:spcPts val="400"/>
              </a:spcBef>
              <a:spcAft>
                <a:spcPts val="1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변화를 모니터링 할 수 있는 기술 탐색 </a:t>
            </a:r>
          </a:p>
          <a:p>
            <a:pPr marL="143941" marR="350538" algn="just" latinLnBrk="0">
              <a:lnSpc>
                <a:spcPct val="106100"/>
              </a:lnSpc>
              <a:spcBef>
                <a:spcPts val="400"/>
              </a:spcBef>
              <a:spcAft>
                <a:spcPts val="1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예를 들어 관세</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규제</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운송 경로 등에 대해 적절한 기술을 활용한다면</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기업은 각 분야를 모니터링 하면서 분야별 변화에 적절히 대응할 수 있는 방안을 찾을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143941" marR="350538" algn="just" latinLnBrk="0">
              <a:lnSpc>
                <a:spcPct val="106100"/>
              </a:lnSpc>
              <a:spcBef>
                <a:spcPts val="400"/>
              </a:spcBef>
              <a:spcAft>
                <a:spcPts val="1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다국적 세제</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(Multinational Tax) </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영향을 면밀히 검토 </a:t>
            </a:r>
          </a:p>
          <a:p>
            <a:pPr marL="143941" marR="350538" algn="just" latinLnBrk="0">
              <a:lnSpc>
                <a:spcPct val="106100"/>
              </a:lnSpc>
              <a:spcBef>
                <a:spcPts val="400"/>
              </a:spcBef>
              <a:spcAft>
                <a:spcPts val="1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준최적화</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(Suboptimization)</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를 방지할 뿐만 아니라</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세금 및 이전가격 측면에서 기존에 얻은 이익을 잃지 않기 위해 공급망과 세무 기능을 결합하는 것은 매우 중요합니다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21" name="object 27">
            <a:extLst>
              <a:ext uri="{FF2B5EF4-FFF2-40B4-BE49-F238E27FC236}">
                <a16:creationId xmlns:a16="http://schemas.microsoft.com/office/drawing/2014/main" id="{505810A5-6FA0-485E-78BC-7FA54CC6AD55}"/>
              </a:ext>
            </a:extLst>
          </p:cNvPr>
          <p:cNvSpPr/>
          <p:nvPr/>
        </p:nvSpPr>
        <p:spPr>
          <a:xfrm>
            <a:off x="3501817" y="4007159"/>
            <a:ext cx="3951605" cy="265274"/>
          </a:xfrm>
          <a:custGeom>
            <a:avLst/>
            <a:gdLst/>
            <a:ahLst/>
            <a:cxnLst/>
            <a:rect l="l" t="t" r="r" b="b"/>
            <a:pathLst>
              <a:path w="2435859" h="267335">
                <a:moveTo>
                  <a:pt x="0" y="267042"/>
                </a:moveTo>
                <a:lnTo>
                  <a:pt x="2435301" y="267042"/>
                </a:lnTo>
                <a:lnTo>
                  <a:pt x="2435301" y="0"/>
                </a:lnTo>
                <a:lnTo>
                  <a:pt x="0" y="0"/>
                </a:lnTo>
                <a:lnTo>
                  <a:pt x="0" y="267042"/>
                </a:lnTo>
                <a:close/>
              </a:path>
            </a:pathLst>
          </a:custGeom>
          <a:solidFill>
            <a:srgbClr val="00B8F5"/>
          </a:solidFill>
          <a:ln>
            <a:solidFill>
              <a:srgbClr val="00B0F0"/>
            </a:solidFill>
          </a:ln>
        </p:spPr>
        <p:txBody>
          <a:bodyPr wrap="square" lIns="0" tIns="0" rIns="0" bIns="0" rtlCol="0" anchor="ctr"/>
          <a:lstStyle/>
          <a:p>
            <a:pPr marL="143941" latinLnBrk="0">
              <a:spcBef>
                <a:spcPts val="67"/>
              </a:spcBef>
            </a:pPr>
            <a:r>
              <a:rPr lang="ko-KR" altLang="en-US" sz="10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실행방안</a:t>
            </a:r>
            <a:endParaRPr lang="en-US" altLang="ko-KR" sz="10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p:txBody>
      </p:sp>
      <p:sp>
        <p:nvSpPr>
          <p:cNvPr id="25" name="object 3">
            <a:extLst>
              <a:ext uri="{FF2B5EF4-FFF2-40B4-BE49-F238E27FC236}">
                <a16:creationId xmlns:a16="http://schemas.microsoft.com/office/drawing/2014/main" id="{7A1D8C15-2DCD-E382-2387-CA3D601774D5}"/>
              </a:ext>
            </a:extLst>
          </p:cNvPr>
          <p:cNvSpPr/>
          <p:nvPr/>
        </p:nvSpPr>
        <p:spPr>
          <a:xfrm>
            <a:off x="6308893" y="1349311"/>
            <a:ext cx="1665526" cy="2010578"/>
          </a:xfrm>
          <a:custGeom>
            <a:avLst/>
            <a:gdLst/>
            <a:ahLst/>
            <a:cxnLst/>
            <a:rect l="l" t="t" r="r" b="b"/>
            <a:pathLst>
              <a:path w="2854325" h="3268979">
                <a:moveTo>
                  <a:pt x="0" y="3268903"/>
                </a:moveTo>
                <a:lnTo>
                  <a:pt x="2853944" y="3268903"/>
                </a:lnTo>
                <a:lnTo>
                  <a:pt x="2853944" y="0"/>
                </a:lnTo>
                <a:lnTo>
                  <a:pt x="0" y="0"/>
                </a:lnTo>
                <a:lnTo>
                  <a:pt x="0" y="3268903"/>
                </a:lnTo>
                <a:close/>
              </a:path>
            </a:pathLst>
          </a:custGeom>
          <a:solidFill>
            <a:srgbClr val="FFFFFF"/>
          </a:solidFill>
        </p:spPr>
        <p:txBody>
          <a:bodyPr wrap="square" lIns="0" tIns="0" rIns="0" bIns="0" rtlCol="0"/>
          <a:lstStyle/>
          <a:p>
            <a:pPr latinLnBrk="0"/>
            <a:endParaRPr sz="800" dirty="0">
              <a:latin typeface="+mn-ea"/>
            </a:endParaRPr>
          </a:p>
        </p:txBody>
      </p:sp>
      <p:sp>
        <p:nvSpPr>
          <p:cNvPr id="26" name="object 4">
            <a:extLst>
              <a:ext uri="{FF2B5EF4-FFF2-40B4-BE49-F238E27FC236}">
                <a16:creationId xmlns:a16="http://schemas.microsoft.com/office/drawing/2014/main" id="{378BF9A1-4F96-EEA8-A39E-693D15A3A92E}"/>
              </a:ext>
            </a:extLst>
          </p:cNvPr>
          <p:cNvSpPr txBox="1"/>
          <p:nvPr/>
        </p:nvSpPr>
        <p:spPr>
          <a:xfrm>
            <a:off x="6185674" y="2019543"/>
            <a:ext cx="1962909" cy="1218561"/>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응답자 중 </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38%</a:t>
            </a: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는 장기적 관점에서 공급망에 영향을 미치는 요소 중</a:t>
            </a:r>
            <a:b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b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두 번째로 중요한 것이 고객의 요구 사항에 대응하는 것이라 답변</a:t>
            </a:r>
          </a:p>
        </p:txBody>
      </p:sp>
      <p:sp>
        <p:nvSpPr>
          <p:cNvPr id="27" name="object 18">
            <a:extLst>
              <a:ext uri="{FF2B5EF4-FFF2-40B4-BE49-F238E27FC236}">
                <a16:creationId xmlns:a16="http://schemas.microsoft.com/office/drawing/2014/main" id="{F6780AE2-F606-1AC9-0DE5-0D0B49FE8B19}"/>
              </a:ext>
            </a:extLst>
          </p:cNvPr>
          <p:cNvSpPr txBox="1"/>
          <p:nvPr/>
        </p:nvSpPr>
        <p:spPr>
          <a:xfrm>
            <a:off x="6187502" y="1349806"/>
            <a:ext cx="1297819" cy="492443"/>
          </a:xfrm>
          <a:prstGeom prst="rect">
            <a:avLst/>
          </a:prstGeom>
          <a:noFill/>
        </p:spPr>
        <p:txBody>
          <a:bodyPr vert="horz" wrap="square" lIns="180000" tIns="0" rIns="180000" bIns="0" rtlCol="0">
            <a:spAutoFit/>
          </a:bodyPr>
          <a:lstStyle/>
          <a:p>
            <a:pPr marL="8467" latinLnBrk="0">
              <a:spcBef>
                <a:spcPts val="67"/>
              </a:spcBef>
            </a:pPr>
            <a:r>
              <a:rPr lang="en-US" altLang="ko-KR"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rPr>
              <a:t>38%</a:t>
            </a:r>
            <a:endParaRPr lang="ko-KR" altLang="en-US"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endParaRPr>
          </a:p>
        </p:txBody>
      </p:sp>
      <p:sp>
        <p:nvSpPr>
          <p:cNvPr id="28" name="object 3">
            <a:extLst>
              <a:ext uri="{FF2B5EF4-FFF2-40B4-BE49-F238E27FC236}">
                <a16:creationId xmlns:a16="http://schemas.microsoft.com/office/drawing/2014/main" id="{C96E6D19-406A-BC7B-6CE3-70701AF21D6A}"/>
              </a:ext>
            </a:extLst>
          </p:cNvPr>
          <p:cNvSpPr/>
          <p:nvPr/>
        </p:nvSpPr>
        <p:spPr>
          <a:xfrm flipV="1">
            <a:off x="6383596" y="1858370"/>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29" name="object 16">
            <a:extLst>
              <a:ext uri="{FF2B5EF4-FFF2-40B4-BE49-F238E27FC236}">
                <a16:creationId xmlns:a16="http://schemas.microsoft.com/office/drawing/2014/main" id="{D5FD5212-9E44-0DCC-B40A-06E81FE594EE}"/>
              </a:ext>
            </a:extLst>
          </p:cNvPr>
          <p:cNvSpPr txBox="1"/>
          <p:nvPr/>
        </p:nvSpPr>
        <p:spPr>
          <a:xfrm>
            <a:off x="657941" y="6015073"/>
            <a:ext cx="2701209" cy="223993"/>
          </a:xfrm>
          <a:prstGeom prst="rect">
            <a:avLst/>
          </a:prstGeom>
        </p:spPr>
        <p:txBody>
          <a:bodyPr vert="horz" wrap="square" lIns="0" tIns="8467" rIns="0" bIns="0" rtlCol="0">
            <a:spAutoFit/>
          </a:bodyPr>
          <a:lstStyle/>
          <a:p>
            <a:pPr marL="25401">
              <a:spcBef>
                <a:spcPts val="67"/>
              </a:spcBef>
            </a:pPr>
            <a:r>
              <a:rPr sz="700" spc="80" baseline="30864"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1</a:t>
            </a:r>
            <a:r>
              <a:rPr sz="700" spc="5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TSMC,</a:t>
            </a:r>
            <a:r>
              <a:rPr sz="7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 </a:t>
            </a:r>
            <a:r>
              <a:rPr sz="700" spc="7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TSMC</a:t>
            </a:r>
            <a:r>
              <a:rPr sz="7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 </a:t>
            </a:r>
            <a:r>
              <a:rPr sz="700" spc="4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Announces</a:t>
            </a:r>
            <a:r>
              <a:rPr sz="7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 </a:t>
            </a:r>
            <a:r>
              <a:rPr sz="7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Updates</a:t>
            </a:r>
            <a:r>
              <a:rPr sz="7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 for</a:t>
            </a:r>
            <a:r>
              <a:rPr sz="7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 </a:t>
            </a:r>
            <a:r>
              <a:rPr sz="700" spc="7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TSMC</a:t>
            </a:r>
            <a:r>
              <a:rPr sz="7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 </a:t>
            </a:r>
            <a:r>
              <a:rPr sz="700" spc="3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Arizona,</a:t>
            </a:r>
            <a:r>
              <a:rPr sz="7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 </a:t>
            </a:r>
            <a:r>
              <a:rPr sz="700" spc="3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Dec.</a:t>
            </a:r>
            <a:r>
              <a:rPr sz="7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 </a:t>
            </a:r>
            <a:r>
              <a:rPr sz="700" spc="2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2022</a:t>
            </a:r>
            <a:endParaRPr sz="7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726525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스크린샷, 실내, 빛, 프로젝터이(가) 표시된 사진&#10;&#10;자동 생성된 설명">
            <a:extLst>
              <a:ext uri="{FF2B5EF4-FFF2-40B4-BE49-F238E27FC236}">
                <a16:creationId xmlns:a16="http://schemas.microsoft.com/office/drawing/2014/main" id="{563DFE4C-C5D7-B1B5-6739-735545912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4821" y="1214414"/>
            <a:ext cx="8707179" cy="4914923"/>
          </a:xfrm>
          <a:prstGeom prst="rect">
            <a:avLst/>
          </a:prstGeom>
        </p:spPr>
      </p:pic>
      <p:sp>
        <p:nvSpPr>
          <p:cNvPr id="2" name="바닥글 개체 틀 1">
            <a:extLst>
              <a:ext uri="{FF2B5EF4-FFF2-40B4-BE49-F238E27FC236}">
                <a16:creationId xmlns:a16="http://schemas.microsoft.com/office/drawing/2014/main" id="{324C2D61-398C-5E4F-D120-0C4561CDF191}"/>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dirty="0"/>
              <a:t>© </a:t>
            </a:r>
            <a:r>
              <a:rPr lang="en-US" spc="35" dirty="0"/>
              <a:t>2023 </a:t>
            </a:r>
            <a:r>
              <a:rPr lang="en-US" spc="60" dirty="0"/>
              <a:t>Copyright </a:t>
            </a:r>
            <a:r>
              <a:rPr lang="en-US" spc="65" dirty="0"/>
              <a:t>owned </a:t>
            </a:r>
            <a:r>
              <a:rPr lang="en-US" spc="75" dirty="0"/>
              <a:t>by </a:t>
            </a:r>
            <a:r>
              <a:rPr lang="en-US" spc="60" dirty="0"/>
              <a:t>one </a:t>
            </a:r>
            <a:r>
              <a:rPr lang="en-US" spc="45" dirty="0"/>
              <a:t>or </a:t>
            </a:r>
            <a:r>
              <a:rPr lang="en-US" spc="65" dirty="0"/>
              <a:t>more </a:t>
            </a:r>
            <a:r>
              <a:rPr lang="en-US" spc="40" dirty="0"/>
              <a:t>of </a:t>
            </a:r>
            <a:r>
              <a:rPr lang="en-US" spc="35" dirty="0"/>
              <a:t>the </a:t>
            </a:r>
            <a:r>
              <a:rPr lang="en-US" spc="95" dirty="0"/>
              <a:t>KPMG </a:t>
            </a:r>
            <a:r>
              <a:rPr lang="en-US" spc="40" dirty="0"/>
              <a:t>International </a:t>
            </a:r>
            <a:r>
              <a:rPr lang="en-US" spc="35" dirty="0"/>
              <a:t>entities. </a:t>
            </a:r>
            <a:r>
              <a:rPr lang="en-US" spc="95" dirty="0"/>
              <a:t>KPMG </a:t>
            </a:r>
            <a:r>
              <a:rPr lang="en-US" spc="40" dirty="0"/>
              <a:t>International entities </a:t>
            </a:r>
            <a:r>
              <a:rPr lang="en-US" spc="55" dirty="0"/>
              <a:t>provide </a:t>
            </a:r>
            <a:r>
              <a:rPr lang="en-US" spc="65" dirty="0"/>
              <a:t>no </a:t>
            </a:r>
            <a:r>
              <a:rPr lang="en-US" spc="60" dirty="0"/>
              <a:t>services </a:t>
            </a:r>
            <a:r>
              <a:rPr lang="en-US" spc="30" dirty="0"/>
              <a:t>to </a:t>
            </a:r>
            <a:r>
              <a:rPr lang="en-US" spc="45" dirty="0"/>
              <a:t>clients. </a:t>
            </a:r>
            <a:r>
              <a:rPr lang="en-US" spc="60" dirty="0"/>
              <a:t>All </a:t>
            </a:r>
            <a:r>
              <a:rPr lang="en-US" spc="55" dirty="0"/>
              <a:t>rights</a:t>
            </a:r>
            <a:r>
              <a:rPr lang="en-US" spc="-40" dirty="0"/>
              <a:t> </a:t>
            </a:r>
            <a:r>
              <a:rPr lang="en-US" spc="50" dirty="0"/>
              <a:t>reserved.</a:t>
            </a:r>
          </a:p>
        </p:txBody>
      </p:sp>
      <p:sp>
        <p:nvSpPr>
          <p:cNvPr id="3" name="슬라이드 번호 개체 틀 2">
            <a:extLst>
              <a:ext uri="{FF2B5EF4-FFF2-40B4-BE49-F238E27FC236}">
                <a16:creationId xmlns:a16="http://schemas.microsoft.com/office/drawing/2014/main" id="{C5C6645E-59B3-2966-CAB7-EAE206B68D49}"/>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11</a:t>
            </a:fld>
            <a:r>
              <a:rPr lang="en-US" altLang="ko-KR"/>
              <a:t> </a:t>
            </a:r>
            <a:endParaRPr lang="en-US" dirty="0"/>
          </a:p>
        </p:txBody>
      </p:sp>
      <p:sp>
        <p:nvSpPr>
          <p:cNvPr id="4" name="사각형: 둥근 위쪽 모서리 3">
            <a:extLst>
              <a:ext uri="{FF2B5EF4-FFF2-40B4-BE49-F238E27FC236}">
                <a16:creationId xmlns:a16="http://schemas.microsoft.com/office/drawing/2014/main" id="{61205302-0EBC-F415-C340-0968AADBC878}"/>
              </a:ext>
            </a:extLst>
          </p:cNvPr>
          <p:cNvSpPr/>
          <p:nvPr/>
        </p:nvSpPr>
        <p:spPr>
          <a:xfrm>
            <a:off x="51593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오늘날의 공급망</a:t>
            </a:r>
            <a:endPar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5" name="사각형: 둥근 위쪽 모서리 4">
            <a:extLst>
              <a:ext uri="{FF2B5EF4-FFF2-40B4-BE49-F238E27FC236}">
                <a16:creationId xmlns:a16="http://schemas.microsoft.com/office/drawing/2014/main" id="{EB8B39C2-62F4-75D5-12FA-3EEF484394D3}"/>
              </a:ext>
            </a:extLst>
          </p:cNvPr>
          <p:cNvSpPr/>
          <p:nvPr/>
        </p:nvSpPr>
        <p:spPr>
          <a:xfrm>
            <a:off x="1535822"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생존과 회복력</a:t>
            </a:r>
          </a:p>
        </p:txBody>
      </p:sp>
      <p:sp>
        <p:nvSpPr>
          <p:cNvPr id="6" name="사각형: 둥근 위쪽 모서리 5">
            <a:extLst>
              <a:ext uri="{FF2B5EF4-FFF2-40B4-BE49-F238E27FC236}">
                <a16:creationId xmlns:a16="http://schemas.microsoft.com/office/drawing/2014/main" id="{AFD4BBBE-F1C0-5354-390B-44B97A236F40}"/>
              </a:ext>
            </a:extLst>
          </p:cNvPr>
          <p:cNvSpPr/>
          <p:nvPr/>
        </p:nvSpPr>
        <p:spPr>
          <a:xfrm>
            <a:off x="2555707" y="571500"/>
            <a:ext cx="978010"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대외 규제</a:t>
            </a:r>
          </a:p>
        </p:txBody>
      </p:sp>
      <p:sp>
        <p:nvSpPr>
          <p:cNvPr id="7" name="사각형: 둥근 위쪽 모서리 6">
            <a:extLst>
              <a:ext uri="{FF2B5EF4-FFF2-40B4-BE49-F238E27FC236}">
                <a16:creationId xmlns:a16="http://schemas.microsoft.com/office/drawing/2014/main" id="{9B393D62-B561-885D-A90F-FCDCCFF63B64}"/>
              </a:ext>
            </a:extLst>
          </p:cNvPr>
          <p:cNvSpPr/>
          <p:nvPr/>
        </p:nvSpPr>
        <p:spPr>
          <a:xfrm>
            <a:off x="3575592"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내일의 공급망</a:t>
            </a:r>
          </a:p>
        </p:txBody>
      </p:sp>
      <p:sp>
        <p:nvSpPr>
          <p:cNvPr id="8" name="사각형: 둥근 위쪽 모서리 7">
            <a:extLst>
              <a:ext uri="{FF2B5EF4-FFF2-40B4-BE49-F238E27FC236}">
                <a16:creationId xmlns:a16="http://schemas.microsoft.com/office/drawing/2014/main" id="{842C372D-CC19-3745-E546-133F8C537B66}"/>
              </a:ext>
            </a:extLst>
          </p:cNvPr>
          <p:cNvSpPr/>
          <p:nvPr/>
        </p:nvSpPr>
        <p:spPr>
          <a:xfrm>
            <a:off x="4595476"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19" name="object 26">
            <a:extLst>
              <a:ext uri="{FF2B5EF4-FFF2-40B4-BE49-F238E27FC236}">
                <a16:creationId xmlns:a16="http://schemas.microsoft.com/office/drawing/2014/main" id="{EA66799E-1B81-EB7B-B028-3066CA93BF60}"/>
              </a:ext>
            </a:extLst>
          </p:cNvPr>
          <p:cNvSpPr/>
          <p:nvPr/>
        </p:nvSpPr>
        <p:spPr>
          <a:xfrm>
            <a:off x="696692" y="3576084"/>
            <a:ext cx="2591021" cy="2101903"/>
          </a:xfrm>
          <a:custGeom>
            <a:avLst/>
            <a:gdLst/>
            <a:ahLst/>
            <a:cxnLst/>
            <a:rect l="l" t="t" r="r" b="b"/>
            <a:pathLst>
              <a:path w="2435859" h="5600700">
                <a:moveTo>
                  <a:pt x="0" y="5600649"/>
                </a:moveTo>
                <a:lnTo>
                  <a:pt x="2435301" y="5600649"/>
                </a:lnTo>
                <a:lnTo>
                  <a:pt x="2435301" y="0"/>
                </a:lnTo>
                <a:lnTo>
                  <a:pt x="0" y="0"/>
                </a:lnTo>
                <a:lnTo>
                  <a:pt x="0" y="5600649"/>
                </a:lnTo>
                <a:close/>
              </a:path>
            </a:pathLst>
          </a:custGeom>
          <a:solidFill>
            <a:schemeClr val="bg1"/>
          </a:solidFill>
          <a:ln w="12700">
            <a:solidFill>
              <a:srgbClr val="00B8F5"/>
            </a:solidFill>
          </a:ln>
        </p:spPr>
        <p:txBody>
          <a:bodyPr wrap="square" lIns="0" tIns="0" rIns="0" bIns="0" rtlCol="0"/>
          <a:lstStyle/>
          <a:p>
            <a:pPr latinLnBrk="0"/>
            <a:endParaRPr sz="800" dirty="0">
              <a:latin typeface="+mn-ea"/>
            </a:endParaRPr>
          </a:p>
        </p:txBody>
      </p:sp>
      <p:sp>
        <p:nvSpPr>
          <p:cNvPr id="20" name="object 25">
            <a:extLst>
              <a:ext uri="{FF2B5EF4-FFF2-40B4-BE49-F238E27FC236}">
                <a16:creationId xmlns:a16="http://schemas.microsoft.com/office/drawing/2014/main" id="{C6D712D9-792A-106A-E187-6EBBF4B68638}"/>
              </a:ext>
            </a:extLst>
          </p:cNvPr>
          <p:cNvSpPr txBox="1"/>
          <p:nvPr/>
        </p:nvSpPr>
        <p:spPr>
          <a:xfrm>
            <a:off x="692491" y="3650919"/>
            <a:ext cx="2627534" cy="1935744"/>
          </a:xfrm>
          <a:prstGeom prst="rect">
            <a:avLst/>
          </a:prstGeom>
          <a:noFill/>
        </p:spPr>
        <p:txBody>
          <a:bodyPr vert="horz" wrap="square" lIns="0" tIns="8467" rIns="0" bIns="0" rtlCol="0">
            <a:spAutoFit/>
          </a:bodyPr>
          <a:lstStyle/>
          <a:p>
            <a:pPr marL="143941" marR="350538" algn="just" latinLnBrk="0">
              <a:lnSpc>
                <a:spcPct val="106100"/>
              </a:lnSpc>
              <a:spcBef>
                <a:spcPts val="67"/>
              </a:spcBef>
            </a:pPr>
            <a:endParaRPr lang="en-US" altLang="ko-KR" sz="800" b="1" dirty="0">
              <a:solidFill>
                <a:srgbClr val="00B8F5"/>
              </a:solidFill>
              <a:latin typeface="KoPub돋움체 Medium" panose="00000600000000000000" pitchFamily="2" charset="-127"/>
              <a:ea typeface="KoPub돋움체 Medium" panose="00000600000000000000" pitchFamily="2" charset="-127"/>
              <a:cs typeface="Univers LT Std 45 Light"/>
            </a:endParaRPr>
          </a:p>
          <a:p>
            <a:pPr marL="143941" marR="350538" algn="just" latinLnBrk="0">
              <a:lnSpc>
                <a:spcPct val="106100"/>
              </a:lnSpc>
              <a:spcBef>
                <a:spcPts val="400"/>
              </a:spcBef>
              <a:spcAft>
                <a:spcPts val="1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광범위한 제품에 대해 추적 체계 구축</a:t>
            </a:r>
          </a:p>
          <a:p>
            <a:pPr marL="143941" marR="151560" latinLnBrk="0">
              <a:lnSpc>
                <a:spcPct val="110000"/>
              </a:lnSpc>
              <a:spcBef>
                <a:spcPts val="40"/>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제품의 출처 및 유통 경로를 파악하여 밸류체인 전반에 걸쳐 추적할 수 있는 체계를 구축하고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ESG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관련 이슈나 우려 사항</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에너지 사용량이 많은 공급처</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폐기물</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탄소배출량</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플라스틱 사용 및 인권 문제</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를 파악합니다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endPar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143941" marR="350538" algn="just" latinLnBrk="0">
              <a:lnSpc>
                <a:spcPct val="106100"/>
              </a:lnSpc>
              <a:spcBef>
                <a:spcPts val="400"/>
              </a:spcBef>
              <a:spcAft>
                <a:spcPts val="1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실시간 운영 데이터 수집 </a:t>
            </a:r>
          </a:p>
          <a:p>
            <a:pPr marL="143941" marR="151560" latinLnBrk="0">
              <a:lnSpc>
                <a:spcPct val="110000"/>
              </a:lnSpc>
              <a:spcBef>
                <a:spcPts val="40"/>
              </a:spcBef>
            </a:pP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ESG </a:t>
            </a:r>
            <a:r>
              <a:rPr lang="ko-KR" altLang="en-US" sz="80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목표별</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개선 수준을 측정하고 보고하기 위해 공급망 내 운영 데이터를 실시간으로 수집합니다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143941" marR="350538" algn="just" latinLnBrk="0">
              <a:lnSpc>
                <a:spcPct val="106100"/>
              </a:lnSpc>
              <a:spcBef>
                <a:spcPts val="400"/>
              </a:spcBef>
              <a:spcAft>
                <a:spcPts val="1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탈탄소화 전략 수립</a:t>
            </a:r>
          </a:p>
          <a:p>
            <a:pPr marL="143941" marR="151560" latinLnBrk="0">
              <a:lnSpc>
                <a:spcPct val="110000"/>
              </a:lnSpc>
              <a:spcBef>
                <a:spcPts val="40"/>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공급업체 평가 기준 수립</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협력사 지속가능성 자격 증명 파악</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환경에 가장 큰 영향을 미치는 제품에 대한 탄소가격 설정</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등을 포함한 전략을 수립합니다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21" name="object 27">
            <a:extLst>
              <a:ext uri="{FF2B5EF4-FFF2-40B4-BE49-F238E27FC236}">
                <a16:creationId xmlns:a16="http://schemas.microsoft.com/office/drawing/2014/main" id="{505810A5-6FA0-485E-78BC-7FA54CC6AD55}"/>
              </a:ext>
            </a:extLst>
          </p:cNvPr>
          <p:cNvSpPr/>
          <p:nvPr/>
        </p:nvSpPr>
        <p:spPr>
          <a:xfrm>
            <a:off x="696692" y="3443834"/>
            <a:ext cx="2591021" cy="265274"/>
          </a:xfrm>
          <a:custGeom>
            <a:avLst/>
            <a:gdLst/>
            <a:ahLst/>
            <a:cxnLst/>
            <a:rect l="l" t="t" r="r" b="b"/>
            <a:pathLst>
              <a:path w="2435859" h="267335">
                <a:moveTo>
                  <a:pt x="0" y="267042"/>
                </a:moveTo>
                <a:lnTo>
                  <a:pt x="2435301" y="267042"/>
                </a:lnTo>
                <a:lnTo>
                  <a:pt x="2435301" y="0"/>
                </a:lnTo>
                <a:lnTo>
                  <a:pt x="0" y="0"/>
                </a:lnTo>
                <a:lnTo>
                  <a:pt x="0" y="267042"/>
                </a:lnTo>
                <a:close/>
              </a:path>
            </a:pathLst>
          </a:custGeom>
          <a:solidFill>
            <a:srgbClr val="00B8F5"/>
          </a:solidFill>
          <a:ln>
            <a:solidFill>
              <a:srgbClr val="00B0F0"/>
            </a:solidFill>
          </a:ln>
        </p:spPr>
        <p:txBody>
          <a:bodyPr wrap="square" lIns="0" tIns="0" rIns="0" bIns="0" rtlCol="0" anchor="ctr"/>
          <a:lstStyle/>
          <a:p>
            <a:pPr marL="143941" latinLnBrk="0">
              <a:spcBef>
                <a:spcPts val="67"/>
              </a:spcBef>
            </a:pPr>
            <a:r>
              <a:rPr lang="ko-KR" altLang="en-US" sz="10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실행방안</a:t>
            </a:r>
            <a:endParaRPr lang="en-US" altLang="ko-KR" sz="10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p:txBody>
      </p:sp>
      <p:sp>
        <p:nvSpPr>
          <p:cNvPr id="25" name="object 3">
            <a:extLst>
              <a:ext uri="{FF2B5EF4-FFF2-40B4-BE49-F238E27FC236}">
                <a16:creationId xmlns:a16="http://schemas.microsoft.com/office/drawing/2014/main" id="{7A1D8C15-2DCD-E382-2387-CA3D601774D5}"/>
              </a:ext>
            </a:extLst>
          </p:cNvPr>
          <p:cNvSpPr/>
          <p:nvPr/>
        </p:nvSpPr>
        <p:spPr>
          <a:xfrm>
            <a:off x="3484820" y="1349311"/>
            <a:ext cx="2341822" cy="1436419"/>
          </a:xfrm>
          <a:custGeom>
            <a:avLst/>
            <a:gdLst/>
            <a:ahLst/>
            <a:cxnLst/>
            <a:rect l="l" t="t" r="r" b="b"/>
            <a:pathLst>
              <a:path w="2854325" h="3268979">
                <a:moveTo>
                  <a:pt x="0" y="3268903"/>
                </a:moveTo>
                <a:lnTo>
                  <a:pt x="2853944" y="3268903"/>
                </a:lnTo>
                <a:lnTo>
                  <a:pt x="2853944" y="0"/>
                </a:lnTo>
                <a:lnTo>
                  <a:pt x="0" y="0"/>
                </a:lnTo>
                <a:lnTo>
                  <a:pt x="0" y="3268903"/>
                </a:lnTo>
                <a:close/>
              </a:path>
            </a:pathLst>
          </a:custGeom>
          <a:solidFill>
            <a:srgbClr val="FFFFFF"/>
          </a:solidFill>
        </p:spPr>
        <p:txBody>
          <a:bodyPr wrap="square" lIns="0" tIns="0" rIns="0" bIns="0" rtlCol="0"/>
          <a:lstStyle/>
          <a:p>
            <a:pPr latinLnBrk="0"/>
            <a:endParaRPr sz="800" dirty="0">
              <a:latin typeface="+mn-ea"/>
            </a:endParaRPr>
          </a:p>
        </p:txBody>
      </p:sp>
      <p:sp>
        <p:nvSpPr>
          <p:cNvPr id="26" name="object 4">
            <a:extLst>
              <a:ext uri="{FF2B5EF4-FFF2-40B4-BE49-F238E27FC236}">
                <a16:creationId xmlns:a16="http://schemas.microsoft.com/office/drawing/2014/main" id="{378BF9A1-4F96-EEA8-A39E-693D15A3A92E}"/>
              </a:ext>
            </a:extLst>
          </p:cNvPr>
          <p:cNvSpPr txBox="1"/>
          <p:nvPr/>
        </p:nvSpPr>
        <p:spPr>
          <a:xfrm>
            <a:off x="3382867" y="2019543"/>
            <a:ext cx="2611180" cy="609163"/>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공급망 관리 경영진 중 </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53%</a:t>
            </a: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는 장기적으로 인플레이션이 공급망에 영향을 줄 것이라고 대답 </a:t>
            </a:r>
          </a:p>
        </p:txBody>
      </p:sp>
      <p:sp>
        <p:nvSpPr>
          <p:cNvPr id="27" name="object 18">
            <a:extLst>
              <a:ext uri="{FF2B5EF4-FFF2-40B4-BE49-F238E27FC236}">
                <a16:creationId xmlns:a16="http://schemas.microsoft.com/office/drawing/2014/main" id="{F6780AE2-F606-1AC9-0DE5-0D0B49FE8B19}"/>
              </a:ext>
            </a:extLst>
          </p:cNvPr>
          <p:cNvSpPr txBox="1"/>
          <p:nvPr/>
        </p:nvSpPr>
        <p:spPr>
          <a:xfrm>
            <a:off x="3384695" y="1349806"/>
            <a:ext cx="1297819" cy="492443"/>
          </a:xfrm>
          <a:prstGeom prst="rect">
            <a:avLst/>
          </a:prstGeom>
          <a:noFill/>
        </p:spPr>
        <p:txBody>
          <a:bodyPr vert="horz" wrap="square" lIns="180000" tIns="0" rIns="180000" bIns="0" rtlCol="0">
            <a:spAutoFit/>
          </a:bodyPr>
          <a:lstStyle/>
          <a:p>
            <a:pPr marL="8467" latinLnBrk="0">
              <a:spcBef>
                <a:spcPts val="67"/>
              </a:spcBef>
            </a:pPr>
            <a:r>
              <a:rPr lang="en-US" altLang="ko-KR"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rPr>
              <a:t>53%</a:t>
            </a:r>
            <a:endParaRPr lang="ko-KR" altLang="en-US"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endParaRPr>
          </a:p>
        </p:txBody>
      </p:sp>
      <p:sp>
        <p:nvSpPr>
          <p:cNvPr id="28" name="object 3">
            <a:extLst>
              <a:ext uri="{FF2B5EF4-FFF2-40B4-BE49-F238E27FC236}">
                <a16:creationId xmlns:a16="http://schemas.microsoft.com/office/drawing/2014/main" id="{C96E6D19-406A-BC7B-6CE3-70701AF21D6A}"/>
              </a:ext>
            </a:extLst>
          </p:cNvPr>
          <p:cNvSpPr/>
          <p:nvPr/>
        </p:nvSpPr>
        <p:spPr>
          <a:xfrm flipV="1">
            <a:off x="3580789" y="1858370"/>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9" name="object 18">
            <a:extLst>
              <a:ext uri="{FF2B5EF4-FFF2-40B4-BE49-F238E27FC236}">
                <a16:creationId xmlns:a16="http://schemas.microsoft.com/office/drawing/2014/main" id="{59309964-B3C1-13C9-5D7E-3AB48C1310B4}"/>
              </a:ext>
            </a:extLst>
          </p:cNvPr>
          <p:cNvSpPr txBox="1"/>
          <p:nvPr/>
        </p:nvSpPr>
        <p:spPr>
          <a:xfrm>
            <a:off x="515938" y="1196975"/>
            <a:ext cx="2808287" cy="2031325"/>
          </a:xfrm>
          <a:prstGeom prst="rect">
            <a:avLst/>
          </a:prstGeom>
          <a:noFill/>
        </p:spPr>
        <p:txBody>
          <a:bodyPr vert="horz" wrap="square" lIns="180000" tIns="0" rIns="180000" bIns="0" rtlCol="0">
            <a:spAutoFit/>
          </a:bodyPr>
          <a:lstStyle/>
          <a:p>
            <a:pPr marL="8467" algn="just" latinLnBrk="0">
              <a:spcBef>
                <a:spcPts val="600"/>
              </a:spcBef>
            </a:pPr>
            <a:r>
              <a:rPr lang="ko-KR" altLang="en-US"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협업을 위한 빅데이터의 활용</a:t>
            </a:r>
            <a:endParaRPr lang="en-US" altLang="ko-KR"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lgn="just" latinLnBrk="0">
              <a:spcBef>
                <a:spcPts val="600"/>
              </a:spcBef>
            </a:pP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관리 경영진은 데이터를 수집 및 분석해야 하고</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통찰력에 기반하여 신속하게 의사결정을 해야 할 뿐만 아니라 예상하지 못한 이벤트와 기회에 보다 민첩하게 대응해야 한다는 것을 알고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본 설문 조사에 참여한 기업 중 일부는 물류 비용을 절감하기 위해 고객과 가장 가까운 창고를 사용해 재고 및 주문 이행 상황을 추적하며 협력사와 협업하고 있으며</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이는 고객 및 협력사에게 다양한 데이터 사용 및 응용 프로그램</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애플리케이션</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을 제공하는 것으로 발전하고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제공되는 서비스로는 예측 기능을 갖춘 데이터 </a:t>
            </a:r>
            <a:r>
              <a:rPr lang="ko-KR" altLang="en-US" sz="9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웨어하우징</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및 스마트 애플리케이션부터 디지털 고객 환경 개선과 웹 사이트 성능에 대한 더 나은 이해를 위한 클릭 흐름 분석에 이르기까지 다양합니다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10" name="TextBox 9">
            <a:extLst>
              <a:ext uri="{FF2B5EF4-FFF2-40B4-BE49-F238E27FC236}">
                <a16:creationId xmlns:a16="http://schemas.microsoft.com/office/drawing/2014/main" id="{F5C49CFD-594F-4A88-9550-4A8B499E46C1}"/>
              </a:ext>
            </a:extLst>
          </p:cNvPr>
          <p:cNvSpPr txBox="1"/>
          <p:nvPr/>
        </p:nvSpPr>
        <p:spPr>
          <a:xfrm>
            <a:off x="696692" y="5926267"/>
            <a:ext cx="2627534" cy="236817"/>
          </a:xfrm>
          <a:prstGeom prst="rect">
            <a:avLst/>
          </a:prstGeom>
        </p:spPr>
        <p:txBody>
          <a:bodyPr vert="horz" wrap="square" lIns="0" tIns="8467" rIns="0" bIns="0" rtlCol="0">
            <a:spAutoFit/>
          </a:bodyPr>
          <a:lstStyle>
            <a:defPPr>
              <a:defRPr lang="ko-KR"/>
            </a:defPPr>
            <a:lvl1pPr marL="25401">
              <a:spcBef>
                <a:spcPts val="67"/>
              </a:spcBef>
              <a:defRPr sz="600" spc="80" baseline="30864">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defRPr>
            </a:lvl1pPr>
          </a:lstStyle>
          <a:p>
            <a:r>
              <a:rPr lang="en-US" altLang="ko-KR" sz="700" dirty="0"/>
              <a:t>2</a:t>
            </a:r>
            <a:r>
              <a:rPr lang="en-US" altLang="ko-KR" sz="700" dirty="0">
                <a:hlinkClick r:id="rId3">
                  <a:extLst>
                    <a:ext uri="{A12FA001-AC4F-418D-AE19-62706E023703}">
                      <ahyp:hlinkClr xmlns:ahyp="http://schemas.microsoft.com/office/drawing/2018/hyperlinkcolor" val="tx"/>
                    </a:ext>
                  </a:extLst>
                </a:hlinkClick>
              </a:rPr>
              <a:t>BMAS - Supply Chain Act</a:t>
            </a:r>
            <a:endParaRPr lang="en-US" altLang="ko-KR" sz="700" dirty="0"/>
          </a:p>
          <a:p>
            <a:r>
              <a:rPr lang="en-US" altLang="ko-KR" sz="700" dirty="0"/>
              <a:t>3</a:t>
            </a:r>
            <a:r>
              <a:rPr lang="en-US" altLang="ko-KR" sz="700" dirty="0">
                <a:hlinkClick r:id="rId4">
                  <a:extLst>
                    <a:ext uri="{A12FA001-AC4F-418D-AE19-62706E023703}">
                      <ahyp:hlinkClr xmlns:ahyp="http://schemas.microsoft.com/office/drawing/2018/hyperlinkcolor" val="tx"/>
                    </a:ext>
                  </a:extLst>
                </a:hlinkClick>
              </a:rPr>
              <a:t>Uyghur Forced Labor Prevention Act | U.S. Customs and Border Protection (cbp.gov)</a:t>
            </a:r>
            <a:endParaRPr lang="en-US" altLang="ko-KR" sz="700" dirty="0"/>
          </a:p>
        </p:txBody>
      </p:sp>
      <p:sp>
        <p:nvSpPr>
          <p:cNvPr id="16" name="object 18">
            <a:extLst>
              <a:ext uri="{FF2B5EF4-FFF2-40B4-BE49-F238E27FC236}">
                <a16:creationId xmlns:a16="http://schemas.microsoft.com/office/drawing/2014/main" id="{B476A7CA-1E8F-7514-B410-523D54C362C2}"/>
              </a:ext>
            </a:extLst>
          </p:cNvPr>
          <p:cNvSpPr txBox="1"/>
          <p:nvPr/>
        </p:nvSpPr>
        <p:spPr>
          <a:xfrm>
            <a:off x="9175897" y="1321538"/>
            <a:ext cx="2509285" cy="801244"/>
          </a:xfrm>
          <a:prstGeom prst="rect">
            <a:avLst/>
          </a:prstGeom>
        </p:spPr>
        <p:txBody>
          <a:bodyPr vert="horz" wrap="square" lIns="0" tIns="36829" rIns="0" bIns="0" rtlCol="0">
            <a:spAutoFit/>
          </a:bodyPr>
          <a:lstStyle/>
          <a:p>
            <a:pPr marL="8467" latinLnBrk="0">
              <a:lnSpc>
                <a:spcPct val="110000"/>
              </a:lnSpc>
              <a:spcBef>
                <a:spcPts val="289"/>
              </a:spcBef>
            </a:pPr>
            <a:r>
              <a:rPr lang="ko-KR" altLang="en-US" sz="900" b="1" spc="-7"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고객 요구사항에 대응하는 서비스</a:t>
            </a:r>
            <a:endParaRPr lang="en-US" sz="9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endParaRPr>
          </a:p>
          <a:p>
            <a:pPr marL="8467" marR="3387" algn="just" latinLnBrk="0">
              <a:lnSpc>
                <a:spcPct val="110000"/>
              </a:lnSpc>
              <a:spcBef>
                <a:spcPts val="600"/>
              </a:spcBef>
            </a:pPr>
            <a:r>
              <a:rPr lang="ko-KR" altLang="en-US" sz="8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소비자들은 편리함과 가격을 넘어 자신의 가치에 부합하는 브랜드를 선택하고 있으므로</a:t>
            </a:r>
            <a:r>
              <a:rPr lang="en-US" altLang="ko-KR" sz="8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기업들은 고객의 니즈를 중심으로 공급망을 설계해야 하며</a:t>
            </a:r>
            <a:r>
              <a:rPr lang="en-US" altLang="ko-KR" sz="8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채널 전반에 걸친 일관된 경험</a:t>
            </a:r>
            <a:r>
              <a:rPr lang="en-US" altLang="ko-KR" sz="8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고객 맞춤형 서비스 제공에 중점을 두어야 합니다</a:t>
            </a:r>
            <a:r>
              <a:rPr lang="en-US" altLang="ko-KR" sz="8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endParaRPr lang="en-US" sz="800" spc="-20" dirty="0">
              <a:gradFill>
                <a:gsLst>
                  <a:gs pos="0">
                    <a:schemeClr val="bg1"/>
                  </a:gs>
                  <a:gs pos="100000">
                    <a:schemeClr val="bg1"/>
                  </a:gs>
                </a:gsLst>
                <a:lin ang="5400000" scaled="1"/>
              </a:gradFill>
              <a:latin typeface="+mn-ea"/>
              <a:cs typeface="Calibri"/>
            </a:endParaRPr>
          </a:p>
        </p:txBody>
      </p:sp>
      <p:sp>
        <p:nvSpPr>
          <p:cNvPr id="22" name="object 26">
            <a:extLst>
              <a:ext uri="{FF2B5EF4-FFF2-40B4-BE49-F238E27FC236}">
                <a16:creationId xmlns:a16="http://schemas.microsoft.com/office/drawing/2014/main" id="{9B4140FD-115A-D4A4-8421-00AF95917F87}"/>
              </a:ext>
            </a:extLst>
          </p:cNvPr>
          <p:cNvSpPr/>
          <p:nvPr/>
        </p:nvSpPr>
        <p:spPr>
          <a:xfrm>
            <a:off x="9085042" y="2449486"/>
            <a:ext cx="2591021" cy="2282002"/>
          </a:xfrm>
          <a:custGeom>
            <a:avLst/>
            <a:gdLst/>
            <a:ahLst/>
            <a:cxnLst/>
            <a:rect l="l" t="t" r="r" b="b"/>
            <a:pathLst>
              <a:path w="2435859" h="5600700">
                <a:moveTo>
                  <a:pt x="0" y="5600649"/>
                </a:moveTo>
                <a:lnTo>
                  <a:pt x="2435301" y="5600649"/>
                </a:lnTo>
                <a:lnTo>
                  <a:pt x="2435301" y="0"/>
                </a:lnTo>
                <a:lnTo>
                  <a:pt x="0" y="0"/>
                </a:lnTo>
                <a:lnTo>
                  <a:pt x="0" y="5600649"/>
                </a:lnTo>
                <a:close/>
              </a:path>
            </a:pathLst>
          </a:custGeom>
          <a:solidFill>
            <a:schemeClr val="bg1"/>
          </a:solidFill>
          <a:ln w="12700">
            <a:solidFill>
              <a:srgbClr val="00B8F5"/>
            </a:solidFill>
          </a:ln>
        </p:spPr>
        <p:txBody>
          <a:bodyPr wrap="square" lIns="0" tIns="0" rIns="0" bIns="0" rtlCol="0"/>
          <a:lstStyle/>
          <a:p>
            <a:pPr latinLnBrk="0"/>
            <a:endParaRPr sz="800" dirty="0">
              <a:latin typeface="+mn-ea"/>
            </a:endParaRPr>
          </a:p>
        </p:txBody>
      </p:sp>
      <p:sp>
        <p:nvSpPr>
          <p:cNvPr id="23" name="object 25">
            <a:extLst>
              <a:ext uri="{FF2B5EF4-FFF2-40B4-BE49-F238E27FC236}">
                <a16:creationId xmlns:a16="http://schemas.microsoft.com/office/drawing/2014/main" id="{9923BF1B-6B47-D678-3553-699F43B08701}"/>
              </a:ext>
            </a:extLst>
          </p:cNvPr>
          <p:cNvSpPr txBox="1"/>
          <p:nvPr/>
        </p:nvSpPr>
        <p:spPr>
          <a:xfrm>
            <a:off x="9096634" y="2524321"/>
            <a:ext cx="2627534" cy="2130349"/>
          </a:xfrm>
          <a:prstGeom prst="rect">
            <a:avLst/>
          </a:prstGeom>
          <a:noFill/>
        </p:spPr>
        <p:txBody>
          <a:bodyPr vert="horz" wrap="square" lIns="0" tIns="8467" rIns="0" bIns="0" rtlCol="0">
            <a:spAutoFit/>
          </a:bodyPr>
          <a:lstStyle/>
          <a:p>
            <a:pPr marL="143941" marR="350538" algn="just" latinLnBrk="0">
              <a:lnSpc>
                <a:spcPct val="106100"/>
              </a:lnSpc>
              <a:spcBef>
                <a:spcPts val="67"/>
              </a:spcBef>
            </a:pPr>
            <a:endParaRPr lang="en-US" altLang="ko-KR" sz="800" b="1" dirty="0">
              <a:solidFill>
                <a:srgbClr val="00B8F5"/>
              </a:solidFill>
              <a:latin typeface="KoPub돋움체 Medium" panose="00000600000000000000" pitchFamily="2" charset="-127"/>
              <a:ea typeface="KoPub돋움체 Medium" panose="00000600000000000000" pitchFamily="2" charset="-127"/>
              <a:cs typeface="Univers LT Std 45 Light"/>
            </a:endParaRPr>
          </a:p>
          <a:p>
            <a:pPr marL="143941" marR="350538" algn="just" latinLnBrk="0">
              <a:lnSpc>
                <a:spcPct val="106100"/>
              </a:lnSpc>
              <a:spcBef>
                <a:spcPts val="400"/>
              </a:spcBef>
              <a:spcAft>
                <a:spcPts val="1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원활한 고객 경험을 제공할 수 있는 공급망 설계</a:t>
            </a:r>
          </a:p>
          <a:p>
            <a:pPr marL="143941" marR="424201" latinLnBrk="0">
              <a:lnSpc>
                <a:spcPct val="110000"/>
              </a:lnSpc>
              <a:spcBef>
                <a:spcPts val="133"/>
              </a:spcBef>
              <a:spcAft>
                <a:spcPts val="133"/>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여러 채널에 걸쳐 브랜드 경험의 일관성을 유지합니다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endPar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143941" marR="350538" algn="just" latinLnBrk="0">
              <a:lnSpc>
                <a:spcPct val="106100"/>
              </a:lnSpc>
              <a:spcBef>
                <a:spcPts val="400"/>
              </a:spcBef>
              <a:spcAft>
                <a:spcPts val="1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고객에 대한 통찰력 활용 극대화</a:t>
            </a:r>
          </a:p>
          <a:p>
            <a:pPr marL="143941" marR="424201" latinLnBrk="0">
              <a:lnSpc>
                <a:spcPct val="110000"/>
              </a:lnSpc>
              <a:spcBef>
                <a:spcPts val="133"/>
              </a:spcBef>
              <a:spcAft>
                <a:spcPts val="133"/>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고객에 대한 통찰력을 공급망 계획 및 제품</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서비스 개선에 활용합니다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endPar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143941" marR="350538" algn="just" latinLnBrk="0">
              <a:lnSpc>
                <a:spcPct val="106100"/>
              </a:lnSpc>
              <a:spcBef>
                <a:spcPts val="400"/>
              </a:spcBef>
              <a:spcAft>
                <a:spcPts val="1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소비자의 요구에 부응하기 위한 소매 및 유통 채널 확대</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 </a:t>
            </a:r>
          </a:p>
          <a:p>
            <a:pPr marL="143941" marR="155371" latinLnBrk="0">
              <a:lnSpc>
                <a:spcPct val="110000"/>
              </a:lnSpc>
              <a:spcBef>
                <a:spcPts val="133"/>
              </a:spcBef>
              <a:spcAft>
                <a:spcPts val="133"/>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상품이 소비자에게 전달될 수 있는 최선의 방법이 무엇인지 고민해야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이는 창고와 물류 네트워크를 다시 검토하고 기업이 수립한 미래 물류 전략이 고객의 요구를 충분히 반영하고 있는지 확인해야 함을 의미할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30" name="object 27">
            <a:extLst>
              <a:ext uri="{FF2B5EF4-FFF2-40B4-BE49-F238E27FC236}">
                <a16:creationId xmlns:a16="http://schemas.microsoft.com/office/drawing/2014/main" id="{EF1CCE65-7D2C-3226-7421-DD4D6A7C7B6A}"/>
              </a:ext>
            </a:extLst>
          </p:cNvPr>
          <p:cNvSpPr/>
          <p:nvPr/>
        </p:nvSpPr>
        <p:spPr>
          <a:xfrm>
            <a:off x="9085042" y="2317236"/>
            <a:ext cx="2591021" cy="265274"/>
          </a:xfrm>
          <a:custGeom>
            <a:avLst/>
            <a:gdLst/>
            <a:ahLst/>
            <a:cxnLst/>
            <a:rect l="l" t="t" r="r" b="b"/>
            <a:pathLst>
              <a:path w="2435859" h="267335">
                <a:moveTo>
                  <a:pt x="0" y="267042"/>
                </a:moveTo>
                <a:lnTo>
                  <a:pt x="2435301" y="267042"/>
                </a:lnTo>
                <a:lnTo>
                  <a:pt x="2435301" y="0"/>
                </a:lnTo>
                <a:lnTo>
                  <a:pt x="0" y="0"/>
                </a:lnTo>
                <a:lnTo>
                  <a:pt x="0" y="267042"/>
                </a:lnTo>
                <a:close/>
              </a:path>
            </a:pathLst>
          </a:custGeom>
          <a:solidFill>
            <a:srgbClr val="00B8F5"/>
          </a:solidFill>
          <a:ln>
            <a:solidFill>
              <a:srgbClr val="00B0F0"/>
            </a:solidFill>
          </a:ln>
        </p:spPr>
        <p:txBody>
          <a:bodyPr wrap="square" lIns="0" tIns="0" rIns="0" bIns="0" rtlCol="0" anchor="ctr"/>
          <a:lstStyle/>
          <a:p>
            <a:pPr marL="143941" latinLnBrk="0">
              <a:spcBef>
                <a:spcPts val="67"/>
              </a:spcBef>
            </a:pPr>
            <a:r>
              <a:rPr lang="ko-KR" altLang="en-US" sz="10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실행방안</a:t>
            </a:r>
            <a:endParaRPr lang="en-US" altLang="ko-KR" sz="10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p:txBody>
      </p:sp>
    </p:spTree>
    <p:extLst>
      <p:ext uri="{BB962C8B-B14F-4D97-AF65-F5344CB8AC3E}">
        <p14:creationId xmlns:p14="http://schemas.microsoft.com/office/powerpoint/2010/main" val="1852361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324C2D61-398C-5E4F-D120-0C4561CDF191}"/>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dirty="0"/>
              <a:t>© </a:t>
            </a:r>
            <a:r>
              <a:rPr lang="en-US" spc="35" dirty="0"/>
              <a:t>2023 </a:t>
            </a:r>
            <a:r>
              <a:rPr lang="en-US" spc="60" dirty="0"/>
              <a:t>Copyright </a:t>
            </a:r>
            <a:r>
              <a:rPr lang="en-US" spc="65" dirty="0"/>
              <a:t>owned </a:t>
            </a:r>
            <a:r>
              <a:rPr lang="en-US" spc="75" dirty="0"/>
              <a:t>by </a:t>
            </a:r>
            <a:r>
              <a:rPr lang="en-US" spc="60" dirty="0"/>
              <a:t>one </a:t>
            </a:r>
            <a:r>
              <a:rPr lang="en-US" spc="45" dirty="0"/>
              <a:t>or </a:t>
            </a:r>
            <a:r>
              <a:rPr lang="en-US" spc="65" dirty="0"/>
              <a:t>more </a:t>
            </a:r>
            <a:r>
              <a:rPr lang="en-US" spc="40" dirty="0"/>
              <a:t>of </a:t>
            </a:r>
            <a:r>
              <a:rPr lang="en-US" spc="35" dirty="0"/>
              <a:t>the </a:t>
            </a:r>
            <a:r>
              <a:rPr lang="en-US" spc="95" dirty="0"/>
              <a:t>KPMG </a:t>
            </a:r>
            <a:r>
              <a:rPr lang="en-US" spc="40" dirty="0"/>
              <a:t>International </a:t>
            </a:r>
            <a:r>
              <a:rPr lang="en-US" spc="35" dirty="0"/>
              <a:t>entities. </a:t>
            </a:r>
            <a:r>
              <a:rPr lang="en-US" spc="95" dirty="0"/>
              <a:t>KPMG </a:t>
            </a:r>
            <a:r>
              <a:rPr lang="en-US" spc="40" dirty="0"/>
              <a:t>International entities </a:t>
            </a:r>
            <a:r>
              <a:rPr lang="en-US" spc="55" dirty="0"/>
              <a:t>provide </a:t>
            </a:r>
            <a:r>
              <a:rPr lang="en-US" spc="65" dirty="0"/>
              <a:t>no </a:t>
            </a:r>
            <a:r>
              <a:rPr lang="en-US" spc="60" dirty="0"/>
              <a:t>services </a:t>
            </a:r>
            <a:r>
              <a:rPr lang="en-US" spc="30" dirty="0"/>
              <a:t>to </a:t>
            </a:r>
            <a:r>
              <a:rPr lang="en-US" spc="45" dirty="0"/>
              <a:t>clients. </a:t>
            </a:r>
            <a:r>
              <a:rPr lang="en-US" spc="60" dirty="0"/>
              <a:t>All </a:t>
            </a:r>
            <a:r>
              <a:rPr lang="en-US" spc="55" dirty="0"/>
              <a:t>rights</a:t>
            </a:r>
            <a:r>
              <a:rPr lang="en-US" spc="-40" dirty="0"/>
              <a:t> </a:t>
            </a:r>
            <a:r>
              <a:rPr lang="en-US" spc="50" dirty="0"/>
              <a:t>reserved.</a:t>
            </a:r>
          </a:p>
        </p:txBody>
      </p:sp>
      <p:sp>
        <p:nvSpPr>
          <p:cNvPr id="3" name="슬라이드 번호 개체 틀 2">
            <a:extLst>
              <a:ext uri="{FF2B5EF4-FFF2-40B4-BE49-F238E27FC236}">
                <a16:creationId xmlns:a16="http://schemas.microsoft.com/office/drawing/2014/main" id="{C5C6645E-59B3-2966-CAB7-EAE206B68D49}"/>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12</a:t>
            </a:fld>
            <a:r>
              <a:rPr lang="en-US" altLang="ko-KR"/>
              <a:t> </a:t>
            </a:r>
            <a:endParaRPr lang="en-US" dirty="0"/>
          </a:p>
        </p:txBody>
      </p:sp>
      <p:sp>
        <p:nvSpPr>
          <p:cNvPr id="4" name="사각형: 둥근 위쪽 모서리 3">
            <a:extLst>
              <a:ext uri="{FF2B5EF4-FFF2-40B4-BE49-F238E27FC236}">
                <a16:creationId xmlns:a16="http://schemas.microsoft.com/office/drawing/2014/main" id="{61205302-0EBC-F415-C340-0968AADBC878}"/>
              </a:ext>
            </a:extLst>
          </p:cNvPr>
          <p:cNvSpPr/>
          <p:nvPr/>
        </p:nvSpPr>
        <p:spPr>
          <a:xfrm>
            <a:off x="51593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오늘날의 공급망</a:t>
            </a:r>
            <a:endPar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5" name="사각형: 둥근 위쪽 모서리 4">
            <a:extLst>
              <a:ext uri="{FF2B5EF4-FFF2-40B4-BE49-F238E27FC236}">
                <a16:creationId xmlns:a16="http://schemas.microsoft.com/office/drawing/2014/main" id="{EB8B39C2-62F4-75D5-12FA-3EEF484394D3}"/>
              </a:ext>
            </a:extLst>
          </p:cNvPr>
          <p:cNvSpPr/>
          <p:nvPr/>
        </p:nvSpPr>
        <p:spPr>
          <a:xfrm>
            <a:off x="1535822"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생존과 회복력</a:t>
            </a:r>
          </a:p>
        </p:txBody>
      </p:sp>
      <p:sp>
        <p:nvSpPr>
          <p:cNvPr id="6" name="사각형: 둥근 위쪽 모서리 5">
            <a:extLst>
              <a:ext uri="{FF2B5EF4-FFF2-40B4-BE49-F238E27FC236}">
                <a16:creationId xmlns:a16="http://schemas.microsoft.com/office/drawing/2014/main" id="{AFD4BBBE-F1C0-5354-390B-44B97A236F40}"/>
              </a:ext>
            </a:extLst>
          </p:cNvPr>
          <p:cNvSpPr/>
          <p:nvPr/>
        </p:nvSpPr>
        <p:spPr>
          <a:xfrm>
            <a:off x="255570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대외 규제</a:t>
            </a:r>
          </a:p>
        </p:txBody>
      </p:sp>
      <p:sp>
        <p:nvSpPr>
          <p:cNvPr id="7" name="사각형: 둥근 위쪽 모서리 6">
            <a:extLst>
              <a:ext uri="{FF2B5EF4-FFF2-40B4-BE49-F238E27FC236}">
                <a16:creationId xmlns:a16="http://schemas.microsoft.com/office/drawing/2014/main" id="{9B393D62-B561-885D-A90F-FCDCCFF63B64}"/>
              </a:ext>
            </a:extLst>
          </p:cNvPr>
          <p:cNvSpPr/>
          <p:nvPr/>
        </p:nvSpPr>
        <p:spPr>
          <a:xfrm>
            <a:off x="3575592" y="571500"/>
            <a:ext cx="978010"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내일의 공급망</a:t>
            </a:r>
          </a:p>
        </p:txBody>
      </p:sp>
      <p:sp>
        <p:nvSpPr>
          <p:cNvPr id="8" name="사각형: 둥근 위쪽 모서리 7">
            <a:extLst>
              <a:ext uri="{FF2B5EF4-FFF2-40B4-BE49-F238E27FC236}">
                <a16:creationId xmlns:a16="http://schemas.microsoft.com/office/drawing/2014/main" id="{842C372D-CC19-3745-E546-133F8C537B66}"/>
              </a:ext>
            </a:extLst>
          </p:cNvPr>
          <p:cNvSpPr/>
          <p:nvPr/>
        </p:nvSpPr>
        <p:spPr>
          <a:xfrm>
            <a:off x="4595476"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11" name="object 18">
            <a:extLst>
              <a:ext uri="{FF2B5EF4-FFF2-40B4-BE49-F238E27FC236}">
                <a16:creationId xmlns:a16="http://schemas.microsoft.com/office/drawing/2014/main" id="{F38803FF-3D7C-AD03-1A90-58A3551950B0}"/>
              </a:ext>
            </a:extLst>
          </p:cNvPr>
          <p:cNvSpPr txBox="1"/>
          <p:nvPr/>
        </p:nvSpPr>
        <p:spPr>
          <a:xfrm>
            <a:off x="3298346" y="1196975"/>
            <a:ext cx="2400379" cy="923330"/>
          </a:xfrm>
          <a:prstGeom prst="rect">
            <a:avLst/>
          </a:prstGeom>
          <a:noFill/>
        </p:spPr>
        <p:txBody>
          <a:bodyPr vert="horz" wrap="square" lIns="180000" tIns="0" rIns="180000" bIns="0" rtlCol="0">
            <a:spAutoFit/>
          </a:bodyPr>
          <a:lstStyle/>
          <a:p>
            <a:pPr marL="8467" algn="just" latinLnBrk="0">
              <a:spcBef>
                <a:spcPts val="600"/>
              </a:spcBef>
            </a:pPr>
            <a:r>
              <a:rPr lang="ko-KR" altLang="en-US"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디지털 기반 구축 가속화</a:t>
            </a:r>
          </a:p>
          <a:p>
            <a:pPr marL="8467" algn="just" latinLnBrk="0">
              <a:spcBef>
                <a:spcPts val="600"/>
              </a:spcBef>
            </a:pP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관리 경영진은 장기적인 성공의 초석을 마련하기 위해 핵심적인 디지털 역량</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AI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및 </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ML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기반 데이터 분석</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창고 관리</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운송</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물류 관리 솔루션</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생산성 향상을 위한 자동화 활용</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에 투자하고 있습니다</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12" name="object 3">
            <a:extLst>
              <a:ext uri="{FF2B5EF4-FFF2-40B4-BE49-F238E27FC236}">
                <a16:creationId xmlns:a16="http://schemas.microsoft.com/office/drawing/2014/main" id="{DBF10893-28BB-31D0-E138-0449CB94122E}"/>
              </a:ext>
            </a:extLst>
          </p:cNvPr>
          <p:cNvSpPr/>
          <p:nvPr/>
        </p:nvSpPr>
        <p:spPr>
          <a:xfrm>
            <a:off x="713505" y="1599888"/>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3" name="object 4">
            <a:extLst>
              <a:ext uri="{FF2B5EF4-FFF2-40B4-BE49-F238E27FC236}">
                <a16:creationId xmlns:a16="http://schemas.microsoft.com/office/drawing/2014/main" id="{9AEE9FE4-699B-906B-E06E-51C54B702C18}"/>
              </a:ext>
            </a:extLst>
          </p:cNvPr>
          <p:cNvSpPr txBox="1"/>
          <p:nvPr/>
        </p:nvSpPr>
        <p:spPr>
          <a:xfrm>
            <a:off x="515938" y="1838417"/>
            <a:ext cx="2771775" cy="1015428"/>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본 설문 조사에 참여한 대다수의 경영진은 지구 온난화</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지정학적 냉전</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새로운 규제 대응</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디지털 전환과 같이 새롭게 부각되는 이슈들에 어떻게 대응해야 할지 우려를 나타냈습니다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15" name="object 2">
            <a:extLst>
              <a:ext uri="{FF2B5EF4-FFF2-40B4-BE49-F238E27FC236}">
                <a16:creationId xmlns:a16="http://schemas.microsoft.com/office/drawing/2014/main" id="{91E992F4-B3DF-772A-746F-2E3F975030FF}"/>
              </a:ext>
            </a:extLst>
          </p:cNvPr>
          <p:cNvSpPr txBox="1"/>
          <p:nvPr/>
        </p:nvSpPr>
        <p:spPr>
          <a:xfrm>
            <a:off x="495597" y="1139071"/>
            <a:ext cx="3486856" cy="439437"/>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내일의 공급망</a:t>
            </a:r>
          </a:p>
        </p:txBody>
      </p:sp>
      <p:sp>
        <p:nvSpPr>
          <p:cNvPr id="17" name="object 18">
            <a:extLst>
              <a:ext uri="{FF2B5EF4-FFF2-40B4-BE49-F238E27FC236}">
                <a16:creationId xmlns:a16="http://schemas.microsoft.com/office/drawing/2014/main" id="{0F48C6AF-914F-1919-AE74-76E45944B959}"/>
              </a:ext>
            </a:extLst>
          </p:cNvPr>
          <p:cNvSpPr txBox="1"/>
          <p:nvPr/>
        </p:nvSpPr>
        <p:spPr>
          <a:xfrm>
            <a:off x="500692" y="3084939"/>
            <a:ext cx="2721479" cy="830997"/>
          </a:xfrm>
          <a:prstGeom prst="rect">
            <a:avLst/>
          </a:prstGeom>
          <a:noFill/>
        </p:spPr>
        <p:txBody>
          <a:bodyPr vert="horz" wrap="square" lIns="180000" tIns="0" rIns="180000" bIns="0" rtlCol="0">
            <a:spAutoFit/>
          </a:bodyPr>
          <a:lstStyle/>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많은 기업은 장기적인 관점에서 성공적인 공급망 운영 모델을 구축하기 위해 집중하고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선도 기업은 이미 디지털 기반 구축에 박차를 가하고 있는 동시에 기술 동향 파악 및 가치 창출을 위한 자동화를 진행하면서 다가올 미래를 위한 투자를 진행하고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18" name="object 4">
            <a:extLst>
              <a:ext uri="{FF2B5EF4-FFF2-40B4-BE49-F238E27FC236}">
                <a16:creationId xmlns:a16="http://schemas.microsoft.com/office/drawing/2014/main" id="{6F94BBB8-05C2-9655-9CC4-92A35A87DF0C}"/>
              </a:ext>
            </a:extLst>
          </p:cNvPr>
          <p:cNvSpPr txBox="1"/>
          <p:nvPr/>
        </p:nvSpPr>
        <p:spPr>
          <a:xfrm>
            <a:off x="3298347" y="3043987"/>
            <a:ext cx="2275139" cy="609163"/>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경영진 중 </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39%</a:t>
            </a: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는 데이터 통합 및 분석 역량 강화를 위해  디지털 기술에 투자할 계획</a:t>
            </a:r>
          </a:p>
        </p:txBody>
      </p:sp>
      <p:sp>
        <p:nvSpPr>
          <p:cNvPr id="24" name="object 18">
            <a:extLst>
              <a:ext uri="{FF2B5EF4-FFF2-40B4-BE49-F238E27FC236}">
                <a16:creationId xmlns:a16="http://schemas.microsoft.com/office/drawing/2014/main" id="{CB4C1F91-4ABF-D8EE-750A-6DB4F33E1A36}"/>
              </a:ext>
            </a:extLst>
          </p:cNvPr>
          <p:cNvSpPr txBox="1"/>
          <p:nvPr/>
        </p:nvSpPr>
        <p:spPr>
          <a:xfrm>
            <a:off x="3300174" y="2374250"/>
            <a:ext cx="1297819" cy="492443"/>
          </a:xfrm>
          <a:prstGeom prst="rect">
            <a:avLst/>
          </a:prstGeom>
          <a:noFill/>
        </p:spPr>
        <p:txBody>
          <a:bodyPr vert="horz" wrap="square" lIns="180000" tIns="0" rIns="180000" bIns="0" rtlCol="0">
            <a:spAutoFit/>
          </a:bodyPr>
          <a:lstStyle/>
          <a:p>
            <a:pPr marL="8467" latinLnBrk="0">
              <a:spcBef>
                <a:spcPts val="67"/>
              </a:spcBef>
            </a:pPr>
            <a:r>
              <a:rPr lang="en-US" altLang="ko-KR"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rPr>
              <a:t>39%</a:t>
            </a:r>
            <a:endParaRPr lang="ko-KR" altLang="en-US"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endParaRPr>
          </a:p>
        </p:txBody>
      </p:sp>
      <p:sp>
        <p:nvSpPr>
          <p:cNvPr id="29" name="object 3">
            <a:extLst>
              <a:ext uri="{FF2B5EF4-FFF2-40B4-BE49-F238E27FC236}">
                <a16:creationId xmlns:a16="http://schemas.microsoft.com/office/drawing/2014/main" id="{39516EA1-63D0-19B2-0CE1-6ED778412F5D}"/>
              </a:ext>
            </a:extLst>
          </p:cNvPr>
          <p:cNvSpPr/>
          <p:nvPr/>
        </p:nvSpPr>
        <p:spPr>
          <a:xfrm flipV="1">
            <a:off x="3496268" y="2882814"/>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31" name="object 18">
            <a:extLst>
              <a:ext uri="{FF2B5EF4-FFF2-40B4-BE49-F238E27FC236}">
                <a16:creationId xmlns:a16="http://schemas.microsoft.com/office/drawing/2014/main" id="{304AF2A4-4D99-14A7-90D9-D594BB512B3F}"/>
              </a:ext>
            </a:extLst>
          </p:cNvPr>
          <p:cNvSpPr txBox="1"/>
          <p:nvPr/>
        </p:nvSpPr>
        <p:spPr>
          <a:xfrm>
            <a:off x="3303735" y="3770255"/>
            <a:ext cx="2400379" cy="692497"/>
          </a:xfrm>
          <a:prstGeom prst="rect">
            <a:avLst/>
          </a:prstGeom>
          <a:noFill/>
        </p:spPr>
        <p:txBody>
          <a:bodyPr vert="horz" wrap="square" lIns="180000" tIns="0" rIns="180000" bIns="0" rtlCol="0">
            <a:spAutoFit/>
          </a:bodyPr>
          <a:lstStyle/>
          <a:p>
            <a:pPr marL="8467" algn="just" latinLnBrk="0">
              <a:spcBef>
                <a:spcPts val="600"/>
              </a:spcBef>
            </a:pPr>
            <a:r>
              <a:rPr lang="ko-KR" altLang="en-US"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디지털에 투자해야 한다는 것은 모두가 공감하고 있습니다</a:t>
            </a:r>
            <a:r>
              <a:rPr lang="en-US" altLang="ko-KR"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일례로</a:t>
            </a:r>
            <a:r>
              <a:rPr lang="en-US" altLang="ko-KR"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설문 조사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응답자 중 대다수인 </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94%</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는 디지털 트윈이 공급 시뮬레이션 실행을 용이하게 함으로써 공급망 관리 계획 수립에 부가 가치를 제공할 것이라고 전망합니다</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pic>
        <p:nvPicPr>
          <p:cNvPr id="33" name="그림 32" descr="의류, 사람, 청바지, 인간의 얼굴이(가) 표시된 사진&#10;&#10;자동 생성된 설명">
            <a:extLst>
              <a:ext uri="{FF2B5EF4-FFF2-40B4-BE49-F238E27FC236}">
                <a16:creationId xmlns:a16="http://schemas.microsoft.com/office/drawing/2014/main" id="{177BF37F-A10E-77C7-72DD-97FA3546262A}"/>
              </a:ext>
            </a:extLst>
          </p:cNvPr>
          <p:cNvPicPr>
            <a:picLocks noChangeAspect="1"/>
          </p:cNvPicPr>
          <p:nvPr/>
        </p:nvPicPr>
        <p:blipFill rotWithShape="1">
          <a:blip r:embed="rId2">
            <a:extLst>
              <a:ext uri="{28A0092B-C50C-407E-A947-70E740481C1C}">
                <a14:useLocalDpi xmlns:a14="http://schemas.microsoft.com/office/drawing/2010/main" val="0"/>
              </a:ext>
            </a:extLst>
          </a:blip>
          <a:srcRect l="13707"/>
          <a:stretch/>
        </p:blipFill>
        <p:spPr>
          <a:xfrm>
            <a:off x="6602818" y="1207608"/>
            <a:ext cx="5589181" cy="3642360"/>
          </a:xfrm>
          <a:prstGeom prst="rect">
            <a:avLst/>
          </a:prstGeom>
        </p:spPr>
      </p:pic>
      <p:sp>
        <p:nvSpPr>
          <p:cNvPr id="34" name="object 26">
            <a:extLst>
              <a:ext uri="{FF2B5EF4-FFF2-40B4-BE49-F238E27FC236}">
                <a16:creationId xmlns:a16="http://schemas.microsoft.com/office/drawing/2014/main" id="{9426F8AE-F3DD-2248-F941-B02B4DF02CAE}"/>
              </a:ext>
            </a:extLst>
          </p:cNvPr>
          <p:cNvSpPr/>
          <p:nvPr/>
        </p:nvSpPr>
        <p:spPr>
          <a:xfrm>
            <a:off x="5939934" y="1503673"/>
            <a:ext cx="2954735" cy="4312336"/>
          </a:xfrm>
          <a:custGeom>
            <a:avLst/>
            <a:gdLst/>
            <a:ahLst/>
            <a:cxnLst/>
            <a:rect l="l" t="t" r="r" b="b"/>
            <a:pathLst>
              <a:path w="2435859" h="5600700">
                <a:moveTo>
                  <a:pt x="0" y="5600649"/>
                </a:moveTo>
                <a:lnTo>
                  <a:pt x="2435301" y="5600649"/>
                </a:lnTo>
                <a:lnTo>
                  <a:pt x="2435301" y="0"/>
                </a:lnTo>
                <a:lnTo>
                  <a:pt x="0" y="0"/>
                </a:lnTo>
                <a:lnTo>
                  <a:pt x="0" y="5600649"/>
                </a:lnTo>
                <a:close/>
              </a:path>
            </a:pathLst>
          </a:custGeom>
          <a:solidFill>
            <a:schemeClr val="bg1"/>
          </a:solidFill>
          <a:ln w="12700">
            <a:solidFill>
              <a:srgbClr val="00B8F5"/>
            </a:solidFill>
          </a:ln>
        </p:spPr>
        <p:txBody>
          <a:bodyPr wrap="square" lIns="0" tIns="0" rIns="0" bIns="0" rtlCol="0"/>
          <a:lstStyle/>
          <a:p>
            <a:pPr latinLnBrk="0"/>
            <a:endParaRPr sz="800" dirty="0">
              <a:latin typeface="+mn-ea"/>
            </a:endParaRPr>
          </a:p>
        </p:txBody>
      </p:sp>
      <p:sp>
        <p:nvSpPr>
          <p:cNvPr id="35" name="object 25">
            <a:extLst>
              <a:ext uri="{FF2B5EF4-FFF2-40B4-BE49-F238E27FC236}">
                <a16:creationId xmlns:a16="http://schemas.microsoft.com/office/drawing/2014/main" id="{94B9AB73-0CDD-7B59-135C-69C3787FFCCC}"/>
              </a:ext>
            </a:extLst>
          </p:cNvPr>
          <p:cNvSpPr txBox="1"/>
          <p:nvPr/>
        </p:nvSpPr>
        <p:spPr>
          <a:xfrm>
            <a:off x="5941258" y="1610407"/>
            <a:ext cx="2954735" cy="4167573"/>
          </a:xfrm>
          <a:prstGeom prst="rect">
            <a:avLst/>
          </a:prstGeom>
          <a:noFill/>
        </p:spPr>
        <p:txBody>
          <a:bodyPr vert="horz" wrap="square" lIns="0" tIns="8467" rIns="0" bIns="0" rtlCol="0">
            <a:spAutoFit/>
          </a:bodyPr>
          <a:lstStyle/>
          <a:p>
            <a:pPr marL="143941" marR="350538" algn="just" latinLnBrk="0">
              <a:lnSpc>
                <a:spcPct val="106100"/>
              </a:lnSpc>
              <a:spcBef>
                <a:spcPts val="67"/>
              </a:spcBef>
            </a:pPr>
            <a:endParaRPr lang="en-US" altLang="ko-KR" sz="800" b="1" dirty="0">
              <a:solidFill>
                <a:srgbClr val="00B8F5"/>
              </a:solidFill>
              <a:latin typeface="KoPub돋움체 Medium" panose="00000600000000000000" pitchFamily="2" charset="-127"/>
              <a:ea typeface="KoPub돋움체 Medium" panose="00000600000000000000" pitchFamily="2" charset="-127"/>
              <a:cs typeface="Univers LT Std 45 Light"/>
            </a:endParaRPr>
          </a:p>
          <a:p>
            <a:pPr marL="143941" marR="350538" algn="just" latinLnBrk="0">
              <a:lnSpc>
                <a:spcPct val="106100"/>
              </a:lnSpc>
              <a:spcBef>
                <a:spcPts val="300"/>
              </a:spcBef>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수기로 진행하는 공급망 관리 업무는 자동화를 빠르게 추진 </a:t>
            </a:r>
            <a:endPar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endParaRPr>
          </a:p>
          <a:p>
            <a:pPr marL="143941" marR="350538" algn="just" latinLnBrk="0">
              <a:lnSpc>
                <a:spcPct val="106100"/>
              </a:lnSpc>
              <a:spcBef>
                <a:spcPts val="200"/>
              </a:spcBef>
              <a:spcAft>
                <a:spcPts val="100"/>
              </a:spcAft>
            </a:pPr>
            <a:endParaRPr lang="en-US" altLang="ko-KR" sz="6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endParaRPr>
          </a:p>
          <a:p>
            <a:pPr marL="143941" marR="350538" algn="just" latinLnBrk="0">
              <a:lnSpc>
                <a:spcPct val="106100"/>
              </a:lnSpc>
              <a:spcBef>
                <a:spcPts val="400"/>
              </a:spcBef>
              <a:spcAft>
                <a:spcPts val="1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데이터 관리 역량 향상 </a:t>
            </a:r>
          </a:p>
          <a:p>
            <a:pPr marL="143941" marR="151560" latinLnBrk="0">
              <a:lnSpc>
                <a:spcPct val="110000"/>
              </a:lnSpc>
              <a:spcBef>
                <a:spcPts val="40"/>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고객을 동일한 시각에서 바라볼 수 있도록 노력하고</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프론트 오피스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미들 오피스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백 오피스 간 시너지를 강화해야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143941" marR="151560" latinLnBrk="0">
              <a:lnSpc>
                <a:spcPct val="110000"/>
              </a:lnSpc>
              <a:spcBef>
                <a:spcPts val="40"/>
              </a:spcBef>
            </a:pPr>
            <a:endPar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143941" marR="350538" algn="just" latinLnBrk="0">
              <a:lnSpc>
                <a:spcPct val="106100"/>
              </a:lnSpc>
              <a:spcBef>
                <a:spcPts val="400"/>
              </a:spcBef>
              <a:spcAft>
                <a:spcPts val="1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투자가 실현되도록 기술 이니셔티브 조정</a:t>
            </a:r>
          </a:p>
          <a:p>
            <a:pPr marL="143941" marR="151560" latinLnBrk="0">
              <a:lnSpc>
                <a:spcPct val="110000"/>
              </a:lnSpc>
              <a:spcBef>
                <a:spcPts val="40"/>
              </a:spcBef>
            </a:pP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Gartner4</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에 따르면 지난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3</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년간 지속된 불확실성은 비즈니스와 기술 전략의 경계를 모호하게 만들었고</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이제는 반드시 함께 고려해야 할 수준에 이르렀습니다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기업 가치가 훼손되는 것을 방지하려면</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전략적이고 영향력이 크며 피할 수 없는 기술을 공급망에 통합하는 것이 필요합니다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이러한 기술은 향후 공급망에 문제 발생 시 기업이 입을 피해를 완화하는 데 도움이 되기 때문입니다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디지털 기반 공급망과 컨트롤타워 이니셔티브 통합</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143941" marR="151560" latinLnBrk="0">
              <a:lnSpc>
                <a:spcPct val="110000"/>
              </a:lnSpc>
              <a:spcBef>
                <a:spcPts val="40"/>
              </a:spcBef>
            </a:pPr>
            <a:endPar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143941" marR="350538" algn="just" latinLnBrk="0">
              <a:lnSpc>
                <a:spcPct val="106100"/>
              </a:lnSpc>
              <a:spcBef>
                <a:spcPts val="400"/>
              </a:spcBef>
              <a:spcAft>
                <a:spcPts val="1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신기술과 성숙한 기술 모두를 고려한 로드맵 수립</a:t>
            </a:r>
          </a:p>
          <a:p>
            <a:pPr marL="143941" marR="151560" latinLnBrk="0">
              <a:lnSpc>
                <a:spcPct val="110000"/>
              </a:lnSpc>
              <a:spcBef>
                <a:spcPts val="40"/>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매뉴얼 기반 업무를 디지털화 하여 보다 민첩하고 빠르게 대응할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143941" marR="151560" latinLnBrk="0">
              <a:lnSpc>
                <a:spcPct val="110000"/>
              </a:lnSpc>
              <a:spcBef>
                <a:spcPts val="40"/>
              </a:spcBef>
            </a:pPr>
            <a:endPar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143941" marR="350538" algn="just" latinLnBrk="0">
              <a:lnSpc>
                <a:spcPct val="106100"/>
              </a:lnSpc>
              <a:spcBef>
                <a:spcPts val="400"/>
              </a:spcBef>
              <a:spcAft>
                <a:spcPts val="1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공급망 리스크 관리 고도화</a:t>
            </a:r>
            <a:endPar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endParaRPr>
          </a:p>
          <a:p>
            <a:pPr marL="143941" marR="350538" algn="just" latinLnBrk="0">
              <a:lnSpc>
                <a:spcPct val="106100"/>
              </a:lnSpc>
              <a:spcBef>
                <a:spcPts val="400"/>
              </a:spcBef>
              <a:spcAft>
                <a:spcPts val="1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리스크 관리 기능은 공급망을 지속적으로 모니터링할 수 있어야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이를 위해 컨트롤타워</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계획 수립 시스템</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리스크 관리 툴</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AI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기반 예측 분석 및 고도화된 추적 이행 시스템을 사용해야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리스크 관리 고도화는 결국 공급망 가시성 확보와 기업의 목표 달성을 위한 투자 필요 영역을 파악하는 데 도움을 줍니다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36" name="object 27">
            <a:extLst>
              <a:ext uri="{FF2B5EF4-FFF2-40B4-BE49-F238E27FC236}">
                <a16:creationId xmlns:a16="http://schemas.microsoft.com/office/drawing/2014/main" id="{52C8ABB4-DDAD-955F-3A64-5BC34A55DB26}"/>
              </a:ext>
            </a:extLst>
          </p:cNvPr>
          <p:cNvSpPr/>
          <p:nvPr/>
        </p:nvSpPr>
        <p:spPr>
          <a:xfrm>
            <a:off x="5939934" y="1371423"/>
            <a:ext cx="2954735" cy="265274"/>
          </a:xfrm>
          <a:custGeom>
            <a:avLst/>
            <a:gdLst/>
            <a:ahLst/>
            <a:cxnLst/>
            <a:rect l="l" t="t" r="r" b="b"/>
            <a:pathLst>
              <a:path w="2435859" h="267335">
                <a:moveTo>
                  <a:pt x="0" y="267042"/>
                </a:moveTo>
                <a:lnTo>
                  <a:pt x="2435301" y="267042"/>
                </a:lnTo>
                <a:lnTo>
                  <a:pt x="2435301" y="0"/>
                </a:lnTo>
                <a:lnTo>
                  <a:pt x="0" y="0"/>
                </a:lnTo>
                <a:lnTo>
                  <a:pt x="0" y="267042"/>
                </a:lnTo>
                <a:close/>
              </a:path>
            </a:pathLst>
          </a:custGeom>
          <a:solidFill>
            <a:srgbClr val="00B8F5"/>
          </a:solidFill>
          <a:ln>
            <a:solidFill>
              <a:srgbClr val="00B0F0"/>
            </a:solidFill>
          </a:ln>
        </p:spPr>
        <p:txBody>
          <a:bodyPr wrap="square" lIns="0" tIns="0" rIns="0" bIns="0" rtlCol="0" anchor="ctr"/>
          <a:lstStyle/>
          <a:p>
            <a:pPr marL="143941" latinLnBrk="0">
              <a:spcBef>
                <a:spcPts val="67"/>
              </a:spcBef>
            </a:pPr>
            <a:r>
              <a:rPr lang="ko-KR" altLang="en-US" sz="10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실행방안</a:t>
            </a:r>
            <a:endParaRPr lang="en-US" altLang="ko-KR" sz="10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p:txBody>
      </p:sp>
      <p:sp>
        <p:nvSpPr>
          <p:cNvPr id="37" name="object 8">
            <a:extLst>
              <a:ext uri="{FF2B5EF4-FFF2-40B4-BE49-F238E27FC236}">
                <a16:creationId xmlns:a16="http://schemas.microsoft.com/office/drawing/2014/main" id="{45868CD4-DD60-C11C-67E8-D9F6D72EC27B}"/>
              </a:ext>
            </a:extLst>
          </p:cNvPr>
          <p:cNvSpPr txBox="1"/>
          <p:nvPr/>
        </p:nvSpPr>
        <p:spPr>
          <a:xfrm>
            <a:off x="515939" y="5977159"/>
            <a:ext cx="4896034" cy="152179"/>
          </a:xfrm>
          <a:prstGeom prst="rect">
            <a:avLst/>
          </a:prstGeom>
        </p:spPr>
        <p:txBody>
          <a:bodyPr vert="horz" wrap="square" lIns="0" tIns="8467" rIns="0" bIns="0" rtlCol="0">
            <a:spAutoFit/>
          </a:bodyPr>
          <a:lstStyle>
            <a:defPPr>
              <a:defRPr lang="ko-KR"/>
            </a:defPPr>
            <a:lvl1pPr marL="25401">
              <a:spcBef>
                <a:spcPts val="67"/>
              </a:spcBef>
              <a:defRPr sz="600" spc="80" baseline="30864">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defRPr>
            </a:lvl1pPr>
          </a:lstStyle>
          <a:p>
            <a:r>
              <a:rPr sz="700" dirty="0"/>
              <a:t>4</a:t>
            </a:r>
            <a:r>
              <a:rPr sz="700" dirty="0">
                <a:hlinkClick r:id="rId3">
                  <a:extLst>
                    <a:ext uri="{A12FA001-AC4F-418D-AE19-62706E023703}">
                      <ahyp:hlinkClr xmlns:ahyp="http://schemas.microsoft.com/office/drawing/2018/hyperlinkcolor" val="tx"/>
                    </a:ext>
                  </a:extLst>
                </a:hlinkClick>
              </a:rPr>
              <a:t>Gartner Press Release, Gartner Reveals the Top Supply Chain Trends for 2023, May 2023. GARTNER is a registered trademark and service mark of Gartner Inc. and/or its </a:t>
            </a:r>
            <a:r>
              <a:rPr sz="700" dirty="0"/>
              <a:t> </a:t>
            </a:r>
            <a:r>
              <a:rPr sz="700" dirty="0">
                <a:hlinkClick r:id="rId3">
                  <a:extLst>
                    <a:ext uri="{A12FA001-AC4F-418D-AE19-62706E023703}">
                      <ahyp:hlinkClr xmlns:ahyp="http://schemas.microsoft.com/office/drawing/2018/hyperlinkcolor" val="tx"/>
                    </a:ext>
                  </a:extLst>
                </a:hlinkClick>
              </a:rPr>
              <a:t>affiliates in the US and internationally and is used herein with permission. All rights reserved.</a:t>
            </a:r>
            <a:endParaRPr sz="700" dirty="0"/>
          </a:p>
        </p:txBody>
      </p:sp>
    </p:spTree>
    <p:extLst>
      <p:ext uri="{BB962C8B-B14F-4D97-AF65-F5344CB8AC3E}">
        <p14:creationId xmlns:p14="http://schemas.microsoft.com/office/powerpoint/2010/main" val="2572854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descr="사람, 실내이(가) 표시된 사진&#10;&#10;자동 생성된 설명">
            <a:extLst>
              <a:ext uri="{FF2B5EF4-FFF2-40B4-BE49-F238E27FC236}">
                <a16:creationId xmlns:a16="http://schemas.microsoft.com/office/drawing/2014/main" id="{F662BD91-7D55-E6B6-6E85-AE4694071C10}"/>
              </a:ext>
            </a:extLst>
          </p:cNvPr>
          <p:cNvPicPr>
            <a:picLocks noChangeAspect="1"/>
          </p:cNvPicPr>
          <p:nvPr/>
        </p:nvPicPr>
        <p:blipFill rotWithShape="1">
          <a:blip r:embed="rId2">
            <a:extLst>
              <a:ext uri="{28A0092B-C50C-407E-A947-70E740481C1C}">
                <a14:useLocalDpi xmlns:a14="http://schemas.microsoft.com/office/drawing/2010/main" val="0"/>
              </a:ext>
            </a:extLst>
          </a:blip>
          <a:srcRect l="7646" r="17523"/>
          <a:stretch/>
        </p:blipFill>
        <p:spPr>
          <a:xfrm>
            <a:off x="3287713" y="1205829"/>
            <a:ext cx="5837497" cy="4418793"/>
          </a:xfrm>
          <a:prstGeom prst="rect">
            <a:avLst/>
          </a:prstGeom>
        </p:spPr>
      </p:pic>
      <p:sp>
        <p:nvSpPr>
          <p:cNvPr id="2" name="바닥글 개체 틀 1">
            <a:extLst>
              <a:ext uri="{FF2B5EF4-FFF2-40B4-BE49-F238E27FC236}">
                <a16:creationId xmlns:a16="http://schemas.microsoft.com/office/drawing/2014/main" id="{324C2D61-398C-5E4F-D120-0C4561CDF191}"/>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dirty="0"/>
              <a:t>© </a:t>
            </a:r>
            <a:r>
              <a:rPr lang="en-US" spc="35" dirty="0"/>
              <a:t>2023 </a:t>
            </a:r>
            <a:r>
              <a:rPr lang="en-US" spc="60" dirty="0"/>
              <a:t>Copyright </a:t>
            </a:r>
            <a:r>
              <a:rPr lang="en-US" spc="65" dirty="0"/>
              <a:t>owned </a:t>
            </a:r>
            <a:r>
              <a:rPr lang="en-US" spc="75" dirty="0"/>
              <a:t>by </a:t>
            </a:r>
            <a:r>
              <a:rPr lang="en-US" spc="60" dirty="0"/>
              <a:t>one </a:t>
            </a:r>
            <a:r>
              <a:rPr lang="en-US" spc="45" dirty="0"/>
              <a:t>or </a:t>
            </a:r>
            <a:r>
              <a:rPr lang="en-US" spc="65" dirty="0"/>
              <a:t>more </a:t>
            </a:r>
            <a:r>
              <a:rPr lang="en-US" spc="40" dirty="0"/>
              <a:t>of </a:t>
            </a:r>
            <a:r>
              <a:rPr lang="en-US" spc="35" dirty="0"/>
              <a:t>the </a:t>
            </a:r>
            <a:r>
              <a:rPr lang="en-US" spc="95" dirty="0"/>
              <a:t>KPMG </a:t>
            </a:r>
            <a:r>
              <a:rPr lang="en-US" spc="40" dirty="0"/>
              <a:t>International </a:t>
            </a:r>
            <a:r>
              <a:rPr lang="en-US" spc="35" dirty="0"/>
              <a:t>entities. </a:t>
            </a:r>
            <a:r>
              <a:rPr lang="en-US" spc="95" dirty="0"/>
              <a:t>KPMG </a:t>
            </a:r>
            <a:r>
              <a:rPr lang="en-US" spc="40" dirty="0"/>
              <a:t>International entities </a:t>
            </a:r>
            <a:r>
              <a:rPr lang="en-US" spc="55" dirty="0"/>
              <a:t>provide </a:t>
            </a:r>
            <a:r>
              <a:rPr lang="en-US" spc="65" dirty="0"/>
              <a:t>no </a:t>
            </a:r>
            <a:r>
              <a:rPr lang="en-US" spc="60" dirty="0"/>
              <a:t>services </a:t>
            </a:r>
            <a:r>
              <a:rPr lang="en-US" spc="30" dirty="0"/>
              <a:t>to </a:t>
            </a:r>
            <a:r>
              <a:rPr lang="en-US" spc="45" dirty="0"/>
              <a:t>clients. </a:t>
            </a:r>
            <a:r>
              <a:rPr lang="en-US" spc="60" dirty="0"/>
              <a:t>All </a:t>
            </a:r>
            <a:r>
              <a:rPr lang="en-US" spc="55" dirty="0"/>
              <a:t>rights</a:t>
            </a:r>
            <a:r>
              <a:rPr lang="en-US" spc="-40" dirty="0"/>
              <a:t> </a:t>
            </a:r>
            <a:r>
              <a:rPr lang="en-US" spc="50" dirty="0"/>
              <a:t>reserved.</a:t>
            </a:r>
          </a:p>
        </p:txBody>
      </p:sp>
      <p:sp>
        <p:nvSpPr>
          <p:cNvPr id="3" name="슬라이드 번호 개체 틀 2">
            <a:extLst>
              <a:ext uri="{FF2B5EF4-FFF2-40B4-BE49-F238E27FC236}">
                <a16:creationId xmlns:a16="http://schemas.microsoft.com/office/drawing/2014/main" id="{C5C6645E-59B3-2966-CAB7-EAE206B68D49}"/>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13</a:t>
            </a:fld>
            <a:r>
              <a:rPr lang="en-US" altLang="ko-KR"/>
              <a:t> </a:t>
            </a:r>
            <a:endParaRPr lang="en-US" dirty="0"/>
          </a:p>
        </p:txBody>
      </p:sp>
      <p:sp>
        <p:nvSpPr>
          <p:cNvPr id="4" name="사각형: 둥근 위쪽 모서리 3">
            <a:extLst>
              <a:ext uri="{FF2B5EF4-FFF2-40B4-BE49-F238E27FC236}">
                <a16:creationId xmlns:a16="http://schemas.microsoft.com/office/drawing/2014/main" id="{61205302-0EBC-F415-C340-0968AADBC878}"/>
              </a:ext>
            </a:extLst>
          </p:cNvPr>
          <p:cNvSpPr/>
          <p:nvPr/>
        </p:nvSpPr>
        <p:spPr>
          <a:xfrm>
            <a:off x="51593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오늘날의 공급망</a:t>
            </a:r>
            <a:endPar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5" name="사각형: 둥근 위쪽 모서리 4">
            <a:extLst>
              <a:ext uri="{FF2B5EF4-FFF2-40B4-BE49-F238E27FC236}">
                <a16:creationId xmlns:a16="http://schemas.microsoft.com/office/drawing/2014/main" id="{EB8B39C2-62F4-75D5-12FA-3EEF484394D3}"/>
              </a:ext>
            </a:extLst>
          </p:cNvPr>
          <p:cNvSpPr/>
          <p:nvPr/>
        </p:nvSpPr>
        <p:spPr>
          <a:xfrm>
            <a:off x="1535822"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생존과 회복력</a:t>
            </a:r>
          </a:p>
        </p:txBody>
      </p:sp>
      <p:sp>
        <p:nvSpPr>
          <p:cNvPr id="6" name="사각형: 둥근 위쪽 모서리 5">
            <a:extLst>
              <a:ext uri="{FF2B5EF4-FFF2-40B4-BE49-F238E27FC236}">
                <a16:creationId xmlns:a16="http://schemas.microsoft.com/office/drawing/2014/main" id="{AFD4BBBE-F1C0-5354-390B-44B97A236F40}"/>
              </a:ext>
            </a:extLst>
          </p:cNvPr>
          <p:cNvSpPr/>
          <p:nvPr/>
        </p:nvSpPr>
        <p:spPr>
          <a:xfrm>
            <a:off x="255570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대외 규제</a:t>
            </a:r>
          </a:p>
        </p:txBody>
      </p:sp>
      <p:sp>
        <p:nvSpPr>
          <p:cNvPr id="7" name="사각형: 둥근 위쪽 모서리 6">
            <a:extLst>
              <a:ext uri="{FF2B5EF4-FFF2-40B4-BE49-F238E27FC236}">
                <a16:creationId xmlns:a16="http://schemas.microsoft.com/office/drawing/2014/main" id="{9B393D62-B561-885D-A90F-FCDCCFF63B64}"/>
              </a:ext>
            </a:extLst>
          </p:cNvPr>
          <p:cNvSpPr/>
          <p:nvPr/>
        </p:nvSpPr>
        <p:spPr>
          <a:xfrm>
            <a:off x="3575592" y="571500"/>
            <a:ext cx="978010"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내일의 공급망</a:t>
            </a:r>
          </a:p>
        </p:txBody>
      </p:sp>
      <p:sp>
        <p:nvSpPr>
          <p:cNvPr id="8" name="사각형: 둥근 위쪽 모서리 7">
            <a:extLst>
              <a:ext uri="{FF2B5EF4-FFF2-40B4-BE49-F238E27FC236}">
                <a16:creationId xmlns:a16="http://schemas.microsoft.com/office/drawing/2014/main" id="{842C372D-CC19-3745-E546-133F8C537B66}"/>
              </a:ext>
            </a:extLst>
          </p:cNvPr>
          <p:cNvSpPr/>
          <p:nvPr/>
        </p:nvSpPr>
        <p:spPr>
          <a:xfrm>
            <a:off x="4595476"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14" name="object 18">
            <a:extLst>
              <a:ext uri="{FF2B5EF4-FFF2-40B4-BE49-F238E27FC236}">
                <a16:creationId xmlns:a16="http://schemas.microsoft.com/office/drawing/2014/main" id="{28D03E82-1679-741B-67D5-1F1C37703BB1}"/>
              </a:ext>
            </a:extLst>
          </p:cNvPr>
          <p:cNvSpPr txBox="1"/>
          <p:nvPr/>
        </p:nvSpPr>
        <p:spPr>
          <a:xfrm>
            <a:off x="515939" y="1196975"/>
            <a:ext cx="2131568" cy="3077766"/>
          </a:xfrm>
          <a:prstGeom prst="rect">
            <a:avLst/>
          </a:prstGeom>
          <a:noFill/>
        </p:spPr>
        <p:txBody>
          <a:bodyPr vert="horz" wrap="square" lIns="180000" tIns="0" rIns="180000" bIns="0" rtlCol="0">
            <a:spAutoFit/>
          </a:bodyPr>
          <a:lstStyle/>
          <a:p>
            <a:pPr marL="8467" algn="just" latinLnBrk="0">
              <a:spcBef>
                <a:spcPts val="600"/>
              </a:spcBef>
            </a:pPr>
            <a:r>
              <a:rPr lang="ko-KR" altLang="en-US"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기술 동향 파악</a:t>
            </a:r>
          </a:p>
          <a:p>
            <a:pPr marL="8467" algn="just" latinLnBrk="0">
              <a:spcBef>
                <a:spcPts val="600"/>
              </a:spcBef>
            </a:pP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기술의 발전은 공급망이 향후 어떻게 운영되어야 할지 알려주는 단서가 됩니다</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예를 들어</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웹 </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3.0</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은 소유권의 분산을 통한 개인 간 거래</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(P2P)</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를 가능하게 하는 기능을 포함하며</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사람과 웹 사이트 간의 상호 작용에서 소프트웨어와 소프트웨어 간의 상호 작용으로 전환하게 하는 다양한 기술을 결합할 것입니다</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8467" algn="just" latinLnBrk="0">
              <a:spcBef>
                <a:spcPts val="600"/>
              </a:spcBef>
            </a:pP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비영리 단체</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정부</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기업 및 개인들의 연합체인 </a:t>
            </a:r>
            <a:r>
              <a:rPr lang="en-US" altLang="ko-KR" sz="900" spc="-3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CureDAO</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분산형 자율 조직</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는 웹 </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3.0</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을 활용하여 공급망 혁신을 가속화하고 있습니다</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900" spc="-3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CureDAO</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는 식품</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의약품 및 </a:t>
            </a:r>
            <a:r>
              <a:rPr lang="ko-KR" altLang="en-US" sz="900" spc="-3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보충제</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등이 사람의 건강에 어떤 영향을 미치는지를 발견하기 위해 노력하고 있습니다</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웹 </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3.0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기술을 기반으로</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900" spc="-3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CureDAO</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는 임상 연구 결과를 누구나 자유롭게 이용할 수 있게 하고</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혁신을 가속화하기 위해 오픈 소스 협력을 장려하고 있습니다</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16" name="object 26">
            <a:extLst>
              <a:ext uri="{FF2B5EF4-FFF2-40B4-BE49-F238E27FC236}">
                <a16:creationId xmlns:a16="http://schemas.microsoft.com/office/drawing/2014/main" id="{444E74E2-76AD-23A4-DE09-485E8D2AC5DF}"/>
              </a:ext>
            </a:extLst>
          </p:cNvPr>
          <p:cNvSpPr/>
          <p:nvPr/>
        </p:nvSpPr>
        <p:spPr>
          <a:xfrm>
            <a:off x="2743202" y="1464908"/>
            <a:ext cx="2668772" cy="3993456"/>
          </a:xfrm>
          <a:custGeom>
            <a:avLst/>
            <a:gdLst/>
            <a:ahLst/>
            <a:cxnLst/>
            <a:rect l="l" t="t" r="r" b="b"/>
            <a:pathLst>
              <a:path w="2435859" h="5600700">
                <a:moveTo>
                  <a:pt x="0" y="5600649"/>
                </a:moveTo>
                <a:lnTo>
                  <a:pt x="2435301" y="5600649"/>
                </a:lnTo>
                <a:lnTo>
                  <a:pt x="2435301" y="0"/>
                </a:lnTo>
                <a:lnTo>
                  <a:pt x="0" y="0"/>
                </a:lnTo>
                <a:lnTo>
                  <a:pt x="0" y="5600649"/>
                </a:lnTo>
                <a:close/>
              </a:path>
            </a:pathLst>
          </a:custGeom>
          <a:solidFill>
            <a:schemeClr val="bg1"/>
          </a:solidFill>
          <a:ln w="12700">
            <a:solidFill>
              <a:srgbClr val="00B8F5"/>
            </a:solidFill>
          </a:ln>
        </p:spPr>
        <p:txBody>
          <a:bodyPr wrap="square" lIns="0" tIns="0" rIns="0" bIns="0" rtlCol="0"/>
          <a:lstStyle/>
          <a:p>
            <a:pPr latinLnBrk="0"/>
            <a:endParaRPr sz="800" dirty="0">
              <a:latin typeface="+mn-ea"/>
            </a:endParaRPr>
          </a:p>
        </p:txBody>
      </p:sp>
      <p:sp>
        <p:nvSpPr>
          <p:cNvPr id="19" name="object 25">
            <a:extLst>
              <a:ext uri="{FF2B5EF4-FFF2-40B4-BE49-F238E27FC236}">
                <a16:creationId xmlns:a16="http://schemas.microsoft.com/office/drawing/2014/main" id="{A7D8DFB0-4DA6-1B2B-79CC-C873B06A0355}"/>
              </a:ext>
            </a:extLst>
          </p:cNvPr>
          <p:cNvSpPr txBox="1"/>
          <p:nvPr/>
        </p:nvSpPr>
        <p:spPr>
          <a:xfrm>
            <a:off x="2743201" y="1517094"/>
            <a:ext cx="2668771" cy="3961235"/>
          </a:xfrm>
          <a:prstGeom prst="rect">
            <a:avLst/>
          </a:prstGeom>
          <a:noFill/>
        </p:spPr>
        <p:txBody>
          <a:bodyPr vert="horz" wrap="square" lIns="0" tIns="8467" rIns="0" bIns="0" rtlCol="0">
            <a:spAutoFit/>
          </a:bodyPr>
          <a:lstStyle/>
          <a:p>
            <a:pPr marL="143941" marR="350538" algn="just" latinLnBrk="0">
              <a:lnSpc>
                <a:spcPct val="106100"/>
              </a:lnSpc>
              <a:spcBef>
                <a:spcPts val="67"/>
              </a:spcBef>
            </a:pPr>
            <a:endParaRPr lang="en-US" altLang="ko-KR" sz="800" b="1" dirty="0">
              <a:solidFill>
                <a:srgbClr val="00B8F5"/>
              </a:solidFill>
              <a:latin typeface="KoPub돋움체 Medium" panose="00000600000000000000" pitchFamily="2" charset="-127"/>
              <a:ea typeface="KoPub돋움체 Medium" panose="00000600000000000000" pitchFamily="2" charset="-127"/>
              <a:cs typeface="Univers LT Std 45 Light"/>
            </a:endParaRPr>
          </a:p>
          <a:p>
            <a:pPr marL="143941" marR="350538" algn="just" latinLnBrk="0">
              <a:lnSpc>
                <a:spcPct val="106100"/>
              </a:lnSpc>
              <a:spcBef>
                <a:spcPts val="4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기능 간</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(Cross-functional) </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설문 조사 실시</a:t>
            </a:r>
            <a:endPar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endParaRPr>
          </a:p>
          <a:p>
            <a:pPr marL="143941" marR="350538" algn="just" latinLnBrk="0">
              <a:lnSpc>
                <a:spcPct val="106100"/>
              </a:lnSpc>
              <a:spcBef>
                <a:spcPts val="200"/>
              </a:spcBef>
              <a:spcAft>
                <a:spcPts val="3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기업이 필요로 하는 공급망 관련 기술에 대해서 기능이 다른 여러 조직을 대상으로 평가합니다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143941" marR="350538" algn="just" latinLnBrk="0">
              <a:lnSpc>
                <a:spcPct val="106100"/>
              </a:lnSpc>
              <a:spcBef>
                <a:spcPts val="12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전자 상거래에 봇</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(Bots)</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과 앱</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(Apps) </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적용</a:t>
            </a:r>
          </a:p>
          <a:p>
            <a:pPr marL="143941" marR="193473" algn="just" latinLnBrk="0">
              <a:lnSpc>
                <a:spcPts val="933"/>
              </a:lnSpc>
              <a:spcBef>
                <a:spcPts val="40"/>
              </a:spcBef>
              <a:spcAft>
                <a:spcPts val="3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사용자</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전자 상거래 시 쇼핑객</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가 브라우저 및 웹 사이트와 상호 작용하는 방식이 진화할 것입니다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애플리케이션은 데이터를 수집하고</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정보를 제공하는 링크를 제공하며</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쇼핑객이 관심있어 하는 제품을 구매할 수 있는 쇼룸이나 매장을 추천하고 위치를 안내할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143941" marR="350538" algn="just" latinLnBrk="0">
              <a:lnSpc>
                <a:spcPct val="106100"/>
              </a:lnSpc>
              <a:spcBef>
                <a:spcPts val="12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개인 정보 보호 및 투명성 제고 </a:t>
            </a:r>
          </a:p>
          <a:p>
            <a:pPr marL="143941" marR="193473" algn="just" latinLnBrk="0">
              <a:lnSpc>
                <a:spcPts val="933"/>
              </a:lnSpc>
              <a:spcBef>
                <a:spcPts val="40"/>
              </a:spcBef>
              <a:spcAft>
                <a:spcPts val="3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디지털 아이덴티티</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블록체인 기술 및 토큰화를 통해 거래 속도가 향상되고 자본금 배분이 지원되며 수수료가 절감될 가능성이 높습니다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웹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3.0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및 분산원장기술을 통해 제</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3</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자의 개입 없이 거래에 참여하는 모든 당사자를 추적하는 방식을 보다 간소화하여 프로세스를 단축해야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143941" marR="350538" algn="just" latinLnBrk="0">
              <a:lnSpc>
                <a:spcPct val="106100"/>
              </a:lnSpc>
              <a:spcBef>
                <a:spcPts val="12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고객에게 </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AI </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제공</a:t>
            </a:r>
          </a:p>
          <a:p>
            <a:pPr marL="143941" marR="193473" algn="just" latinLnBrk="0">
              <a:lnSpc>
                <a:spcPts val="933"/>
              </a:lnSpc>
              <a:spcBef>
                <a:spcPts val="40"/>
              </a:spcBef>
              <a:spcAft>
                <a:spcPts val="3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고객은 전자 상거래 업체가 마구 쏟아내는 제품 및 서비스 디지털 광고에 휘둘리는 것이 아니라</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143941" marR="193473" algn="just" latinLnBrk="0">
              <a:lnSpc>
                <a:spcPts val="933"/>
              </a:lnSpc>
              <a:spcBef>
                <a:spcPts val="40"/>
              </a:spcBef>
              <a:spcAft>
                <a:spcPts val="3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개인화 추천을 위해 학습된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AI</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가 제안한</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고객 개인별로 최적화된 제품 또는 서비스를 제안하는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AI</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를 신뢰할 가능성이 높습니다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따라서 고객이 지향하는 방식으로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AI</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를 활용하는 기업은 향후 고객에게 더 스마트한 공급망을 제공하게 될 것입니다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20" name="object 27">
            <a:extLst>
              <a:ext uri="{FF2B5EF4-FFF2-40B4-BE49-F238E27FC236}">
                <a16:creationId xmlns:a16="http://schemas.microsoft.com/office/drawing/2014/main" id="{5B624F34-D2CD-E9F6-EC92-879AF4A56BE9}"/>
              </a:ext>
            </a:extLst>
          </p:cNvPr>
          <p:cNvSpPr/>
          <p:nvPr/>
        </p:nvSpPr>
        <p:spPr>
          <a:xfrm>
            <a:off x="2743202" y="1332659"/>
            <a:ext cx="2668772" cy="265274"/>
          </a:xfrm>
          <a:custGeom>
            <a:avLst/>
            <a:gdLst/>
            <a:ahLst/>
            <a:cxnLst/>
            <a:rect l="l" t="t" r="r" b="b"/>
            <a:pathLst>
              <a:path w="2435859" h="267335">
                <a:moveTo>
                  <a:pt x="0" y="267042"/>
                </a:moveTo>
                <a:lnTo>
                  <a:pt x="2435301" y="267042"/>
                </a:lnTo>
                <a:lnTo>
                  <a:pt x="2435301" y="0"/>
                </a:lnTo>
                <a:lnTo>
                  <a:pt x="0" y="0"/>
                </a:lnTo>
                <a:lnTo>
                  <a:pt x="0" y="267042"/>
                </a:lnTo>
                <a:close/>
              </a:path>
            </a:pathLst>
          </a:custGeom>
          <a:solidFill>
            <a:srgbClr val="00B8F5"/>
          </a:solidFill>
          <a:ln>
            <a:solidFill>
              <a:srgbClr val="00B0F0"/>
            </a:solidFill>
          </a:ln>
        </p:spPr>
        <p:txBody>
          <a:bodyPr wrap="square" lIns="0" tIns="0" rIns="0" bIns="0" rtlCol="0" anchor="ctr"/>
          <a:lstStyle/>
          <a:p>
            <a:pPr marL="143941" latinLnBrk="0">
              <a:spcBef>
                <a:spcPts val="67"/>
              </a:spcBef>
            </a:pPr>
            <a:r>
              <a:rPr lang="ko-KR" altLang="en-US" sz="10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실행방안</a:t>
            </a:r>
            <a:endParaRPr lang="en-US" altLang="ko-KR" sz="10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p:txBody>
      </p:sp>
      <p:sp>
        <p:nvSpPr>
          <p:cNvPr id="21" name="object 18">
            <a:extLst>
              <a:ext uri="{FF2B5EF4-FFF2-40B4-BE49-F238E27FC236}">
                <a16:creationId xmlns:a16="http://schemas.microsoft.com/office/drawing/2014/main" id="{5CC245AD-CF7D-4B6F-35F5-FBF0B5E7A903}"/>
              </a:ext>
            </a:extLst>
          </p:cNvPr>
          <p:cNvSpPr txBox="1"/>
          <p:nvPr/>
        </p:nvSpPr>
        <p:spPr>
          <a:xfrm>
            <a:off x="9125210" y="1196975"/>
            <a:ext cx="2668772" cy="2118529"/>
          </a:xfrm>
          <a:prstGeom prst="rect">
            <a:avLst/>
          </a:prstGeom>
          <a:noFill/>
        </p:spPr>
        <p:txBody>
          <a:bodyPr vert="horz" wrap="square" lIns="180000" tIns="0" rIns="180000" bIns="0" rtlCol="0">
            <a:spAutoFit/>
          </a:bodyPr>
          <a:lstStyle/>
          <a:p>
            <a:pPr marL="8467" algn="just" latinLnBrk="0">
              <a:spcBef>
                <a:spcPts val="600"/>
              </a:spcBef>
            </a:pPr>
            <a:r>
              <a:rPr lang="ko-KR" altLang="en-US"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자동화를 통한 가치 실현</a:t>
            </a:r>
          </a:p>
          <a:p>
            <a:pPr marL="8467" marR="99488" algn="just" latinLnBrk="0">
              <a:spcBef>
                <a:spcPts val="200"/>
              </a:spcBef>
              <a:spcAft>
                <a:spcPts val="200"/>
              </a:spcAft>
            </a:pP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자동화는 단순히 비효율을 줄이기 위한 것이 아니라 정형화되고 반복적으로 수행하던 작업을 일괄적으로 제거하여 적은 비용으로 더 많은 일을 수행할 수 있게 해줍니다</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더욱 중요한 것은 직원들이 더 나은 의사결정을 내릴 수 있도록 돕고</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이를 통해 더 나은 고객 서비스를 제공하여 기업의 경쟁력을 높일 수 있도록 지원한다는 것입니다</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본 설문 조사 결과에 따르면</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37%</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의 기업이 창고 운영에서 인력을 대체하기 위해 이미 자동화 또는 로봇을 활용하는 것으로 나타났습니다</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더 나아가 자동화 및 로봇 활용 분야의 성장세는 계속될 것으로 예상됩니다</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자동화할 수 있는 업무의 범위는 창고 운영만이 아니라 공급망 내 모든 노드</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장소 및 업무로 확대될 것입니다</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32" name="object 3">
            <a:extLst>
              <a:ext uri="{FF2B5EF4-FFF2-40B4-BE49-F238E27FC236}">
                <a16:creationId xmlns:a16="http://schemas.microsoft.com/office/drawing/2014/main" id="{0D1D429C-8F87-78C1-E8E4-BA2410AFA7FD}"/>
              </a:ext>
            </a:extLst>
          </p:cNvPr>
          <p:cNvSpPr/>
          <p:nvPr/>
        </p:nvSpPr>
        <p:spPr>
          <a:xfrm>
            <a:off x="7113180" y="3887619"/>
            <a:ext cx="2232837" cy="1820021"/>
          </a:xfrm>
          <a:custGeom>
            <a:avLst/>
            <a:gdLst/>
            <a:ahLst/>
            <a:cxnLst/>
            <a:rect l="l" t="t" r="r" b="b"/>
            <a:pathLst>
              <a:path w="2854325" h="3268979">
                <a:moveTo>
                  <a:pt x="0" y="3268903"/>
                </a:moveTo>
                <a:lnTo>
                  <a:pt x="2853944" y="3268903"/>
                </a:lnTo>
                <a:lnTo>
                  <a:pt x="2853944" y="0"/>
                </a:lnTo>
                <a:lnTo>
                  <a:pt x="0" y="0"/>
                </a:lnTo>
                <a:lnTo>
                  <a:pt x="0" y="3268903"/>
                </a:lnTo>
                <a:close/>
              </a:path>
            </a:pathLst>
          </a:custGeom>
          <a:solidFill>
            <a:srgbClr val="FFFFFF"/>
          </a:solidFill>
        </p:spPr>
        <p:txBody>
          <a:bodyPr wrap="square" lIns="0" tIns="0" rIns="0" bIns="0" rtlCol="0"/>
          <a:lstStyle/>
          <a:p>
            <a:pPr latinLnBrk="0"/>
            <a:endParaRPr sz="800" dirty="0">
              <a:latin typeface="+mn-ea"/>
            </a:endParaRPr>
          </a:p>
        </p:txBody>
      </p:sp>
      <p:sp>
        <p:nvSpPr>
          <p:cNvPr id="38" name="object 4">
            <a:extLst>
              <a:ext uri="{FF2B5EF4-FFF2-40B4-BE49-F238E27FC236}">
                <a16:creationId xmlns:a16="http://schemas.microsoft.com/office/drawing/2014/main" id="{E771F3D8-639A-D0CE-AA62-B4B0F01F5B0A}"/>
              </a:ext>
            </a:extLst>
          </p:cNvPr>
          <p:cNvSpPr txBox="1"/>
          <p:nvPr/>
        </p:nvSpPr>
        <p:spPr>
          <a:xfrm>
            <a:off x="7068286" y="4557851"/>
            <a:ext cx="2167328" cy="1015428"/>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응답자 중 </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37%</a:t>
            </a: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는 창고운영 시 인간의 노동력을 대체하기 위해 이미 자동화 또는 로봇 기술을 활용하고 있는 것으로 나타남</a:t>
            </a:r>
          </a:p>
        </p:txBody>
      </p:sp>
      <p:sp>
        <p:nvSpPr>
          <p:cNvPr id="39" name="object 18">
            <a:extLst>
              <a:ext uri="{FF2B5EF4-FFF2-40B4-BE49-F238E27FC236}">
                <a16:creationId xmlns:a16="http://schemas.microsoft.com/office/drawing/2014/main" id="{5684C2D6-E0DF-AD98-A4EF-2F429CC46A59}"/>
              </a:ext>
            </a:extLst>
          </p:cNvPr>
          <p:cNvSpPr txBox="1"/>
          <p:nvPr/>
        </p:nvSpPr>
        <p:spPr>
          <a:xfrm>
            <a:off x="7070114" y="3888114"/>
            <a:ext cx="1297819" cy="492443"/>
          </a:xfrm>
          <a:prstGeom prst="rect">
            <a:avLst/>
          </a:prstGeom>
          <a:noFill/>
        </p:spPr>
        <p:txBody>
          <a:bodyPr vert="horz" wrap="square" lIns="180000" tIns="0" rIns="180000" bIns="0" rtlCol="0">
            <a:spAutoFit/>
          </a:bodyPr>
          <a:lstStyle/>
          <a:p>
            <a:pPr marL="8467" latinLnBrk="0">
              <a:spcBef>
                <a:spcPts val="67"/>
              </a:spcBef>
            </a:pPr>
            <a:r>
              <a:rPr lang="en-US" altLang="ko-KR"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rPr>
              <a:t>37%</a:t>
            </a:r>
            <a:endParaRPr lang="ko-KR" altLang="en-US"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endParaRPr>
          </a:p>
        </p:txBody>
      </p:sp>
      <p:sp>
        <p:nvSpPr>
          <p:cNvPr id="40" name="object 3">
            <a:extLst>
              <a:ext uri="{FF2B5EF4-FFF2-40B4-BE49-F238E27FC236}">
                <a16:creationId xmlns:a16="http://schemas.microsoft.com/office/drawing/2014/main" id="{74FB132B-78C7-790B-4FD9-EBAACA638C23}"/>
              </a:ext>
            </a:extLst>
          </p:cNvPr>
          <p:cNvSpPr/>
          <p:nvPr/>
        </p:nvSpPr>
        <p:spPr>
          <a:xfrm flipV="1">
            <a:off x="7266208" y="4396678"/>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41" name="object 26">
            <a:extLst>
              <a:ext uri="{FF2B5EF4-FFF2-40B4-BE49-F238E27FC236}">
                <a16:creationId xmlns:a16="http://schemas.microsoft.com/office/drawing/2014/main" id="{3C66B1EA-3DB5-BF11-865C-77680BCF4CD2}"/>
              </a:ext>
            </a:extLst>
          </p:cNvPr>
          <p:cNvSpPr/>
          <p:nvPr/>
        </p:nvSpPr>
        <p:spPr>
          <a:xfrm>
            <a:off x="9307310" y="3742894"/>
            <a:ext cx="2368751" cy="2386444"/>
          </a:xfrm>
          <a:custGeom>
            <a:avLst/>
            <a:gdLst/>
            <a:ahLst/>
            <a:cxnLst/>
            <a:rect l="l" t="t" r="r" b="b"/>
            <a:pathLst>
              <a:path w="2435859" h="5600700">
                <a:moveTo>
                  <a:pt x="0" y="5600649"/>
                </a:moveTo>
                <a:lnTo>
                  <a:pt x="2435301" y="5600649"/>
                </a:lnTo>
                <a:lnTo>
                  <a:pt x="2435301" y="0"/>
                </a:lnTo>
                <a:lnTo>
                  <a:pt x="0" y="0"/>
                </a:lnTo>
                <a:lnTo>
                  <a:pt x="0" y="5600649"/>
                </a:lnTo>
                <a:close/>
              </a:path>
            </a:pathLst>
          </a:custGeom>
          <a:solidFill>
            <a:schemeClr val="bg1"/>
          </a:solidFill>
          <a:ln w="12700">
            <a:solidFill>
              <a:srgbClr val="00B8F5"/>
            </a:solidFill>
          </a:ln>
        </p:spPr>
        <p:txBody>
          <a:bodyPr wrap="square" lIns="0" tIns="0" rIns="0" bIns="0" rtlCol="0"/>
          <a:lstStyle/>
          <a:p>
            <a:pPr latinLnBrk="0"/>
            <a:endParaRPr sz="800" dirty="0">
              <a:latin typeface="+mn-ea"/>
            </a:endParaRPr>
          </a:p>
        </p:txBody>
      </p:sp>
      <p:sp>
        <p:nvSpPr>
          <p:cNvPr id="42" name="object 25">
            <a:extLst>
              <a:ext uri="{FF2B5EF4-FFF2-40B4-BE49-F238E27FC236}">
                <a16:creationId xmlns:a16="http://schemas.microsoft.com/office/drawing/2014/main" id="{8B211D29-C684-987F-10D2-4DAEF9CF6EB0}"/>
              </a:ext>
            </a:extLst>
          </p:cNvPr>
          <p:cNvSpPr txBox="1"/>
          <p:nvPr/>
        </p:nvSpPr>
        <p:spPr>
          <a:xfrm>
            <a:off x="9307310" y="3816346"/>
            <a:ext cx="2340252" cy="2185299"/>
          </a:xfrm>
          <a:prstGeom prst="rect">
            <a:avLst/>
          </a:prstGeom>
          <a:noFill/>
        </p:spPr>
        <p:txBody>
          <a:bodyPr vert="horz" wrap="square" lIns="0" tIns="8467" rIns="0" bIns="0" rtlCol="0">
            <a:spAutoFit/>
          </a:bodyPr>
          <a:lstStyle/>
          <a:p>
            <a:pPr marL="143941" marR="350538" algn="just" latinLnBrk="0">
              <a:lnSpc>
                <a:spcPct val="106100"/>
              </a:lnSpc>
              <a:spcBef>
                <a:spcPts val="67"/>
              </a:spcBef>
            </a:pPr>
            <a:endParaRPr lang="en-US" altLang="ko-KR" sz="800" b="1" dirty="0">
              <a:solidFill>
                <a:srgbClr val="00B8F5"/>
              </a:solidFill>
              <a:latin typeface="KoPub돋움체 Medium" panose="00000600000000000000" pitchFamily="2" charset="-127"/>
              <a:ea typeface="KoPub돋움체 Medium" panose="00000600000000000000" pitchFamily="2" charset="-127"/>
              <a:cs typeface="Univers LT Std 45 Light"/>
            </a:endParaRPr>
          </a:p>
          <a:p>
            <a:pPr marL="143941" marR="350538" algn="just" latinLnBrk="0">
              <a:lnSpc>
                <a:spcPct val="106100"/>
              </a:lnSpc>
              <a:spcBef>
                <a:spcPts val="4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자동화 분야에 투자</a:t>
            </a:r>
          </a:p>
          <a:p>
            <a:pPr marL="143941" marR="350538" algn="just" latinLnBrk="0">
              <a:lnSpc>
                <a:spcPct val="106100"/>
              </a:lnSpc>
              <a:spcBef>
                <a:spcPts val="200"/>
              </a:spcBef>
              <a:spcAft>
                <a:spcPts val="3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자동화는 수기로 진행되는 공급망 관련 업무를 대체해 생산성 향상을 도모하고</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수익성을 제고하며 비용이 증가하는 것을 방지할 수 있게 도와줍니다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143941" marR="350538" algn="just" latinLnBrk="0">
              <a:lnSpc>
                <a:spcPct val="106100"/>
              </a:lnSpc>
              <a:spcBef>
                <a:spcPts val="4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파일럿</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(Pilot)</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으로 작게 시작</a:t>
            </a:r>
          </a:p>
          <a:p>
            <a:pPr marL="143941" latinLnBrk="0">
              <a:lnSpc>
                <a:spcPct val="110000"/>
              </a:lnSpc>
              <a:spcBef>
                <a:spcPts val="390"/>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자동화를 통해 작업이 이루어지는 방식을 보여주고</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직원들과 공감대를 형성하며</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자동화로 전환하는 여정을 지원해야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143941" marR="350538" algn="just" latinLnBrk="0">
              <a:lnSpc>
                <a:spcPct val="106100"/>
              </a:lnSpc>
              <a:spcBef>
                <a:spcPts val="6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네트워크 인프라의 전반적인 상태 평가</a:t>
            </a:r>
          </a:p>
          <a:p>
            <a:pPr marL="143941" marR="277720" latinLnBrk="0">
              <a:lnSpc>
                <a:spcPct val="110000"/>
              </a:lnSpc>
              <a:spcBef>
                <a:spcPts val="390"/>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로봇 및 자동화를 사용하여 공급망 네트워크를 최적화할 수 있는 분야를 식별합니다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endPar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43" name="object 27">
            <a:extLst>
              <a:ext uri="{FF2B5EF4-FFF2-40B4-BE49-F238E27FC236}">
                <a16:creationId xmlns:a16="http://schemas.microsoft.com/office/drawing/2014/main" id="{F1D46F9C-3076-3FE5-BB4A-173B4B5AE1B4}"/>
              </a:ext>
            </a:extLst>
          </p:cNvPr>
          <p:cNvSpPr/>
          <p:nvPr/>
        </p:nvSpPr>
        <p:spPr>
          <a:xfrm>
            <a:off x="9307310" y="3610645"/>
            <a:ext cx="2368751" cy="265274"/>
          </a:xfrm>
          <a:custGeom>
            <a:avLst/>
            <a:gdLst/>
            <a:ahLst/>
            <a:cxnLst/>
            <a:rect l="l" t="t" r="r" b="b"/>
            <a:pathLst>
              <a:path w="2435859" h="267335">
                <a:moveTo>
                  <a:pt x="0" y="267042"/>
                </a:moveTo>
                <a:lnTo>
                  <a:pt x="2435301" y="267042"/>
                </a:lnTo>
                <a:lnTo>
                  <a:pt x="2435301" y="0"/>
                </a:lnTo>
                <a:lnTo>
                  <a:pt x="0" y="0"/>
                </a:lnTo>
                <a:lnTo>
                  <a:pt x="0" y="267042"/>
                </a:lnTo>
                <a:close/>
              </a:path>
            </a:pathLst>
          </a:custGeom>
          <a:solidFill>
            <a:srgbClr val="00B8F5"/>
          </a:solidFill>
          <a:ln>
            <a:solidFill>
              <a:srgbClr val="00B0F0"/>
            </a:solidFill>
          </a:ln>
        </p:spPr>
        <p:txBody>
          <a:bodyPr wrap="square" lIns="0" tIns="0" rIns="0" bIns="0" rtlCol="0" anchor="ctr"/>
          <a:lstStyle/>
          <a:p>
            <a:pPr marL="143941" latinLnBrk="0">
              <a:spcBef>
                <a:spcPts val="67"/>
              </a:spcBef>
            </a:pPr>
            <a:r>
              <a:rPr lang="ko-KR" altLang="en-US" sz="10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실행방안</a:t>
            </a:r>
            <a:endParaRPr lang="en-US" altLang="ko-KR" sz="10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p:txBody>
      </p:sp>
    </p:spTree>
    <p:extLst>
      <p:ext uri="{BB962C8B-B14F-4D97-AF65-F5344CB8AC3E}">
        <p14:creationId xmlns:p14="http://schemas.microsoft.com/office/powerpoint/2010/main" val="3537602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324C2D61-398C-5E4F-D120-0C4561CDF191}"/>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dirty="0"/>
              <a:t>© </a:t>
            </a:r>
            <a:r>
              <a:rPr lang="en-US" spc="35" dirty="0"/>
              <a:t>2023 </a:t>
            </a:r>
            <a:r>
              <a:rPr lang="en-US" spc="60" dirty="0"/>
              <a:t>Copyright </a:t>
            </a:r>
            <a:r>
              <a:rPr lang="en-US" spc="65" dirty="0"/>
              <a:t>owned </a:t>
            </a:r>
            <a:r>
              <a:rPr lang="en-US" spc="75" dirty="0"/>
              <a:t>by </a:t>
            </a:r>
            <a:r>
              <a:rPr lang="en-US" spc="60" dirty="0"/>
              <a:t>one </a:t>
            </a:r>
            <a:r>
              <a:rPr lang="en-US" spc="45" dirty="0"/>
              <a:t>or </a:t>
            </a:r>
            <a:r>
              <a:rPr lang="en-US" spc="65" dirty="0"/>
              <a:t>more </a:t>
            </a:r>
            <a:r>
              <a:rPr lang="en-US" spc="40" dirty="0"/>
              <a:t>of </a:t>
            </a:r>
            <a:r>
              <a:rPr lang="en-US" spc="35" dirty="0"/>
              <a:t>the </a:t>
            </a:r>
            <a:r>
              <a:rPr lang="en-US" spc="95" dirty="0"/>
              <a:t>KPMG </a:t>
            </a:r>
            <a:r>
              <a:rPr lang="en-US" spc="40" dirty="0"/>
              <a:t>International </a:t>
            </a:r>
            <a:r>
              <a:rPr lang="en-US" spc="35" dirty="0"/>
              <a:t>entities. </a:t>
            </a:r>
            <a:r>
              <a:rPr lang="en-US" spc="95" dirty="0"/>
              <a:t>KPMG </a:t>
            </a:r>
            <a:r>
              <a:rPr lang="en-US" spc="40" dirty="0"/>
              <a:t>International entities </a:t>
            </a:r>
            <a:r>
              <a:rPr lang="en-US" spc="55" dirty="0"/>
              <a:t>provide </a:t>
            </a:r>
            <a:r>
              <a:rPr lang="en-US" spc="65" dirty="0"/>
              <a:t>no </a:t>
            </a:r>
            <a:r>
              <a:rPr lang="en-US" spc="60" dirty="0"/>
              <a:t>services </a:t>
            </a:r>
            <a:r>
              <a:rPr lang="en-US" spc="30" dirty="0"/>
              <a:t>to </a:t>
            </a:r>
            <a:r>
              <a:rPr lang="en-US" spc="45" dirty="0"/>
              <a:t>clients. </a:t>
            </a:r>
            <a:r>
              <a:rPr lang="en-US" spc="60" dirty="0"/>
              <a:t>All </a:t>
            </a:r>
            <a:r>
              <a:rPr lang="en-US" spc="55" dirty="0"/>
              <a:t>rights</a:t>
            </a:r>
            <a:r>
              <a:rPr lang="en-US" spc="-40" dirty="0"/>
              <a:t> </a:t>
            </a:r>
            <a:r>
              <a:rPr lang="en-US" spc="50" dirty="0"/>
              <a:t>reserved.</a:t>
            </a:r>
          </a:p>
        </p:txBody>
      </p:sp>
      <p:sp>
        <p:nvSpPr>
          <p:cNvPr id="3" name="슬라이드 번호 개체 틀 2">
            <a:extLst>
              <a:ext uri="{FF2B5EF4-FFF2-40B4-BE49-F238E27FC236}">
                <a16:creationId xmlns:a16="http://schemas.microsoft.com/office/drawing/2014/main" id="{C5C6645E-59B3-2966-CAB7-EAE206B68D49}"/>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14</a:t>
            </a:fld>
            <a:r>
              <a:rPr lang="en-US" altLang="ko-KR"/>
              <a:t> </a:t>
            </a:r>
            <a:endParaRPr lang="en-US" dirty="0"/>
          </a:p>
        </p:txBody>
      </p:sp>
      <p:sp>
        <p:nvSpPr>
          <p:cNvPr id="4" name="사각형: 둥근 위쪽 모서리 3">
            <a:extLst>
              <a:ext uri="{FF2B5EF4-FFF2-40B4-BE49-F238E27FC236}">
                <a16:creationId xmlns:a16="http://schemas.microsoft.com/office/drawing/2014/main" id="{61205302-0EBC-F415-C340-0968AADBC878}"/>
              </a:ext>
            </a:extLst>
          </p:cNvPr>
          <p:cNvSpPr/>
          <p:nvPr/>
        </p:nvSpPr>
        <p:spPr>
          <a:xfrm>
            <a:off x="51593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오늘날의 공급망</a:t>
            </a:r>
            <a:endPar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5" name="사각형: 둥근 위쪽 모서리 4">
            <a:extLst>
              <a:ext uri="{FF2B5EF4-FFF2-40B4-BE49-F238E27FC236}">
                <a16:creationId xmlns:a16="http://schemas.microsoft.com/office/drawing/2014/main" id="{EB8B39C2-62F4-75D5-12FA-3EEF484394D3}"/>
              </a:ext>
            </a:extLst>
          </p:cNvPr>
          <p:cNvSpPr/>
          <p:nvPr/>
        </p:nvSpPr>
        <p:spPr>
          <a:xfrm>
            <a:off x="1535822"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생존과 회복력</a:t>
            </a:r>
          </a:p>
        </p:txBody>
      </p:sp>
      <p:sp>
        <p:nvSpPr>
          <p:cNvPr id="6" name="사각형: 둥근 위쪽 모서리 5">
            <a:extLst>
              <a:ext uri="{FF2B5EF4-FFF2-40B4-BE49-F238E27FC236}">
                <a16:creationId xmlns:a16="http://schemas.microsoft.com/office/drawing/2014/main" id="{AFD4BBBE-F1C0-5354-390B-44B97A236F40}"/>
              </a:ext>
            </a:extLst>
          </p:cNvPr>
          <p:cNvSpPr/>
          <p:nvPr/>
        </p:nvSpPr>
        <p:spPr>
          <a:xfrm>
            <a:off x="255570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대외 규제</a:t>
            </a:r>
          </a:p>
        </p:txBody>
      </p:sp>
      <p:sp>
        <p:nvSpPr>
          <p:cNvPr id="7" name="사각형: 둥근 위쪽 모서리 6">
            <a:extLst>
              <a:ext uri="{FF2B5EF4-FFF2-40B4-BE49-F238E27FC236}">
                <a16:creationId xmlns:a16="http://schemas.microsoft.com/office/drawing/2014/main" id="{9B393D62-B561-885D-A90F-FCDCCFF63B64}"/>
              </a:ext>
            </a:extLst>
          </p:cNvPr>
          <p:cNvSpPr/>
          <p:nvPr/>
        </p:nvSpPr>
        <p:spPr>
          <a:xfrm>
            <a:off x="3575592"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내일의 공급망</a:t>
            </a:r>
          </a:p>
        </p:txBody>
      </p:sp>
      <p:sp>
        <p:nvSpPr>
          <p:cNvPr id="8" name="사각형: 둥근 위쪽 모서리 7">
            <a:extLst>
              <a:ext uri="{FF2B5EF4-FFF2-40B4-BE49-F238E27FC236}">
                <a16:creationId xmlns:a16="http://schemas.microsoft.com/office/drawing/2014/main" id="{842C372D-CC19-3745-E546-133F8C537B66}"/>
              </a:ext>
            </a:extLst>
          </p:cNvPr>
          <p:cNvSpPr/>
          <p:nvPr/>
        </p:nvSpPr>
        <p:spPr>
          <a:xfrm>
            <a:off x="4595476" y="571500"/>
            <a:ext cx="978010"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pic>
        <p:nvPicPr>
          <p:cNvPr id="10" name="그림 9" descr="의류, 사람, 작업복, 엔지니어이(가) 표시된 사진&#10;&#10;자동 생성된 설명">
            <a:extLst>
              <a:ext uri="{FF2B5EF4-FFF2-40B4-BE49-F238E27FC236}">
                <a16:creationId xmlns:a16="http://schemas.microsoft.com/office/drawing/2014/main" id="{8D4BF705-9312-FD13-91F6-64C1FC905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975"/>
            <a:ext cx="8155172" cy="4587284"/>
          </a:xfrm>
          <a:prstGeom prst="rect">
            <a:avLst/>
          </a:prstGeom>
        </p:spPr>
      </p:pic>
      <p:sp>
        <p:nvSpPr>
          <p:cNvPr id="11" name="object 24">
            <a:extLst>
              <a:ext uri="{FF2B5EF4-FFF2-40B4-BE49-F238E27FC236}">
                <a16:creationId xmlns:a16="http://schemas.microsoft.com/office/drawing/2014/main" id="{BAE81B81-FE18-3312-8386-089B98DB9CFB}"/>
              </a:ext>
            </a:extLst>
          </p:cNvPr>
          <p:cNvSpPr/>
          <p:nvPr/>
        </p:nvSpPr>
        <p:spPr>
          <a:xfrm>
            <a:off x="7868093" y="1460795"/>
            <a:ext cx="3807971" cy="4668543"/>
          </a:xfrm>
          <a:custGeom>
            <a:avLst/>
            <a:gdLst/>
            <a:ahLst/>
            <a:cxnLst/>
            <a:rect l="l" t="t" r="r" b="b"/>
            <a:pathLst>
              <a:path w="2985134" h="6257290">
                <a:moveTo>
                  <a:pt x="0" y="6256997"/>
                </a:moveTo>
                <a:lnTo>
                  <a:pt x="2984842" y="6256997"/>
                </a:lnTo>
                <a:lnTo>
                  <a:pt x="2984842" y="0"/>
                </a:lnTo>
                <a:lnTo>
                  <a:pt x="0" y="0"/>
                </a:lnTo>
                <a:lnTo>
                  <a:pt x="0" y="6256997"/>
                </a:lnTo>
                <a:close/>
              </a:path>
            </a:pathLst>
          </a:custGeom>
          <a:solidFill>
            <a:srgbClr val="1E49E2"/>
          </a:solidFill>
        </p:spPr>
        <p:txBody>
          <a:bodyPr wrap="square" lIns="0" tIns="0" rIns="0" bIns="0" rtlCol="0"/>
          <a:lstStyle/>
          <a:p>
            <a:endParaRPr sz="800" dirty="0">
              <a:latin typeface="+mn-ea"/>
            </a:endParaRPr>
          </a:p>
        </p:txBody>
      </p:sp>
      <p:sp>
        <p:nvSpPr>
          <p:cNvPr id="12" name="object 25">
            <a:extLst>
              <a:ext uri="{FF2B5EF4-FFF2-40B4-BE49-F238E27FC236}">
                <a16:creationId xmlns:a16="http://schemas.microsoft.com/office/drawing/2014/main" id="{1944F504-494A-0816-E01F-E499FA89A020}"/>
              </a:ext>
            </a:extLst>
          </p:cNvPr>
          <p:cNvSpPr txBox="1"/>
          <p:nvPr/>
        </p:nvSpPr>
        <p:spPr>
          <a:xfrm>
            <a:off x="7904471" y="1667488"/>
            <a:ext cx="3561589" cy="1003694"/>
          </a:xfrm>
          <a:prstGeom prst="rect">
            <a:avLst/>
          </a:prstGeom>
        </p:spPr>
        <p:txBody>
          <a:bodyPr vert="horz" wrap="square" lIns="0" tIns="8467" rIns="0" bIns="0" rtlCol="0">
            <a:spAutoFit/>
          </a:bodyPr>
          <a:lstStyle/>
          <a:p>
            <a:pPr marL="191780" algn="just" latinLnBrk="0">
              <a:spcBef>
                <a:spcPts val="67"/>
              </a:spcBef>
            </a:pPr>
            <a:r>
              <a:rPr lang="en-US" altLang="ko-KR"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KPMG Bold"/>
              </a:rPr>
              <a:t>Key Takeaways</a:t>
            </a:r>
          </a:p>
          <a:p>
            <a:pPr marL="191780" algn="just" latinLnBrk="0">
              <a:spcBef>
                <a:spcPts val="67"/>
              </a:spcBef>
            </a:pPr>
            <a:endPar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endParaRPr>
          </a:p>
          <a:p>
            <a:pPr marL="191780" algn="just" latinLnBrk="0">
              <a:spcBef>
                <a:spcPts val="67"/>
              </a:spcBef>
            </a:pP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가까운 미래에 지정학적 갈등</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인플레이션 압력을 비롯한 경제적 이슈</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기후 변화 또는 예측할 수 없는 기타 문제들로 인해 공급망 교란은 더욱 심각해질 것 입니다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그러나</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앞서 살펴본 바와 같이</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공급망 관리 경영진은 하기의 </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3</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가지 방법으로 공급망 교란 현상에 대응할 수 있습니다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13" name="object 3">
            <a:extLst>
              <a:ext uri="{FF2B5EF4-FFF2-40B4-BE49-F238E27FC236}">
                <a16:creationId xmlns:a16="http://schemas.microsoft.com/office/drawing/2014/main" id="{5EFE8280-4B63-D6E7-18E9-F3410E2891F4}"/>
              </a:ext>
            </a:extLst>
          </p:cNvPr>
          <p:cNvSpPr/>
          <p:nvPr/>
        </p:nvSpPr>
        <p:spPr>
          <a:xfrm flipV="1">
            <a:off x="8116521" y="1983108"/>
            <a:ext cx="186626" cy="45719"/>
          </a:xfrm>
          <a:custGeom>
            <a:avLst/>
            <a:gdLst/>
            <a:ahLst/>
            <a:cxnLst/>
            <a:rect l="l" t="t" r="r" b="b"/>
            <a:pathLst>
              <a:path w="894080">
                <a:moveTo>
                  <a:pt x="0" y="0"/>
                </a:moveTo>
                <a:lnTo>
                  <a:pt x="894003" y="0"/>
                </a:lnTo>
              </a:path>
            </a:pathLst>
          </a:custGeom>
          <a:ln w="25400">
            <a:solidFill>
              <a:srgbClr val="B8E3F2"/>
            </a:solidFill>
          </a:ln>
        </p:spPr>
        <p:txBody>
          <a:bodyPr wrap="square" lIns="0" tIns="0" rIns="0" bIns="0" rtlCol="0"/>
          <a:lstStyle/>
          <a:p>
            <a:pPr latinLnBrk="0"/>
            <a:endParaRPr sz="800" dirty="0">
              <a:latin typeface="KoPub돋움체 Medium" panose="00000600000000000000" pitchFamily="2" charset="-127"/>
            </a:endParaRPr>
          </a:p>
        </p:txBody>
      </p:sp>
      <p:sp>
        <p:nvSpPr>
          <p:cNvPr id="17" name="TextBox 16">
            <a:extLst>
              <a:ext uri="{FF2B5EF4-FFF2-40B4-BE49-F238E27FC236}">
                <a16:creationId xmlns:a16="http://schemas.microsoft.com/office/drawing/2014/main" id="{ED98AF06-6679-40C3-16EC-B185536FE23B}"/>
              </a:ext>
            </a:extLst>
          </p:cNvPr>
          <p:cNvSpPr txBox="1"/>
          <p:nvPr/>
        </p:nvSpPr>
        <p:spPr>
          <a:xfrm>
            <a:off x="8010930" y="3041328"/>
            <a:ext cx="3636632" cy="2930610"/>
          </a:xfrm>
          <a:prstGeom prst="rect">
            <a:avLst/>
          </a:prstGeom>
          <a:noFill/>
        </p:spPr>
        <p:txBody>
          <a:bodyPr wrap="square">
            <a:spAutoFit/>
          </a:bodyPr>
          <a:lstStyle/>
          <a:p>
            <a:pPr marL="640959" latinLnBrk="0">
              <a:lnSpc>
                <a:spcPct val="110000"/>
              </a:lnSpc>
            </a:pPr>
            <a:r>
              <a:rPr lang="ko-KR" altLang="en-US" sz="9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Calibri"/>
              </a:rPr>
              <a:t>생존과 회복력</a:t>
            </a:r>
          </a:p>
          <a:p>
            <a:pPr marL="640959" marR="177386" latinLnBrk="0">
              <a:lnSpc>
                <a:spcPct val="110000"/>
              </a:lnSpc>
            </a:pPr>
            <a:r>
              <a:rPr lang="ko-KR" altLang="en-US" sz="8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밸류체인 전반에 대해 </a:t>
            </a:r>
            <a:r>
              <a:rPr lang="ko-KR" altLang="en-US" sz="800" dirty="0" err="1">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엔드투엔드</a:t>
            </a:r>
            <a:r>
              <a:rPr lang="en-US" altLang="ko-KR" sz="8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(End-to-end)</a:t>
            </a:r>
            <a:r>
              <a:rPr lang="ko-KR" altLang="en-US" sz="8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가시성 확보</a:t>
            </a:r>
            <a:r>
              <a:rPr lang="en-US" altLang="ko-KR" sz="8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공급망 계획 및 예측 기능 고도화</a:t>
            </a:r>
            <a:r>
              <a:rPr lang="en-US" altLang="ko-KR" sz="8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빅데이터 기반 협업 지원</a:t>
            </a:r>
            <a:r>
              <a:rPr lang="en-US" altLang="ko-KR" sz="8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리스크 관리 기능 개선을 수행합니다</a:t>
            </a:r>
            <a:r>
              <a:rPr lang="en-US" altLang="ko-KR" sz="8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endParaRPr lang="ko-KR" altLang="en-US" sz="8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endParaRPr>
          </a:p>
          <a:p>
            <a:pPr latinLnBrk="0">
              <a:lnSpc>
                <a:spcPct val="110000"/>
              </a:lnSpc>
              <a:spcBef>
                <a:spcPts val="30"/>
              </a:spcBef>
            </a:pPr>
            <a:endParaRPr lang="ko-KR" altLang="en-US" sz="800" dirty="0">
              <a:latin typeface="KoPub돋움체 Medium" panose="00000600000000000000" pitchFamily="2" charset="-127"/>
              <a:ea typeface="KoPub돋움체 Medium" panose="00000600000000000000" pitchFamily="2" charset="-127"/>
              <a:cs typeface="Calibri"/>
            </a:endParaRPr>
          </a:p>
          <a:p>
            <a:pPr marL="640959" latinLnBrk="0">
              <a:lnSpc>
                <a:spcPct val="110000"/>
              </a:lnSpc>
              <a:spcBef>
                <a:spcPts val="3"/>
              </a:spcBef>
            </a:pPr>
            <a:r>
              <a:rPr lang="ko-KR" altLang="en-US" sz="9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Calibri"/>
              </a:rPr>
              <a:t>대외 규제</a:t>
            </a:r>
          </a:p>
          <a:p>
            <a:pPr marL="640959" marR="177386" latinLnBrk="0">
              <a:lnSpc>
                <a:spcPct val="110000"/>
              </a:lnSpc>
            </a:pPr>
            <a:r>
              <a:rPr lang="ko-KR" altLang="en-US" sz="8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공급망 네트워크 재설계</a:t>
            </a:r>
            <a:r>
              <a:rPr lang="en-US" altLang="ko-KR" sz="8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지정학적 긴장 현상 모니터링 및 대응</a:t>
            </a:r>
            <a:r>
              <a:rPr lang="en-US" altLang="ko-KR" sz="8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ESG </a:t>
            </a:r>
            <a:r>
              <a:rPr lang="ko-KR" altLang="en-US" sz="8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관련 규제 및 고객 요구사항에 적극적으로 대응합니다</a:t>
            </a:r>
            <a:r>
              <a:rPr lang="en-US" altLang="ko-KR" sz="8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p>
          <a:p>
            <a:pPr latinLnBrk="0">
              <a:lnSpc>
                <a:spcPct val="110000"/>
              </a:lnSpc>
              <a:spcBef>
                <a:spcPts val="3"/>
              </a:spcBef>
            </a:pPr>
            <a:endParaRPr lang="ko-KR" altLang="en-US" sz="800" dirty="0">
              <a:latin typeface="KoPub돋움체 Medium" panose="00000600000000000000" pitchFamily="2" charset="-127"/>
              <a:ea typeface="KoPub돋움체 Medium" panose="00000600000000000000" pitchFamily="2" charset="-127"/>
              <a:cs typeface="Calibri"/>
            </a:endParaRPr>
          </a:p>
          <a:p>
            <a:pPr marL="640959" latinLnBrk="0">
              <a:lnSpc>
                <a:spcPct val="110000"/>
              </a:lnSpc>
              <a:spcBef>
                <a:spcPts val="3"/>
              </a:spcBef>
            </a:pPr>
            <a:r>
              <a:rPr lang="ko-KR" altLang="en-US" sz="9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Calibri"/>
              </a:rPr>
              <a:t>내일의 공급망</a:t>
            </a:r>
          </a:p>
          <a:p>
            <a:pPr marL="640959" marR="177386" latinLnBrk="0">
              <a:lnSpc>
                <a:spcPct val="110000"/>
              </a:lnSpc>
            </a:pPr>
            <a:r>
              <a:rPr lang="ko-KR" altLang="en-US" sz="8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디지털 기반을 빠르게 갖추고 기술 동향을 파악하며 공급망 내 자동화를 도입하여 새로운 가치를 창출합니다</a:t>
            </a:r>
            <a:r>
              <a:rPr lang="en-US" altLang="ko-KR" sz="8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p>
          <a:p>
            <a:pPr marL="640959" marR="177386" latinLnBrk="0">
              <a:lnSpc>
                <a:spcPct val="110000"/>
              </a:lnSpc>
            </a:pPr>
            <a:endPar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endParaRPr>
          </a:p>
          <a:p>
            <a:pPr marL="640959" marR="177386" latinLnBrk="0">
              <a:lnSpc>
                <a:spcPct val="110000"/>
              </a:lnSpc>
            </a:pPr>
            <a:endPar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endParaRPr>
          </a:p>
          <a:p>
            <a:pPr marL="640959" marR="177386" latinLnBrk="0">
              <a:lnSpc>
                <a:spcPct val="110000"/>
              </a:lnSpc>
            </a:pPr>
            <a:endPar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endParaRPr>
          </a:p>
          <a:p>
            <a:pPr marR="177386" defTabSz="1136650" latinLnBrk="0">
              <a:lnSpc>
                <a:spcPct val="110000"/>
              </a:lnSpc>
              <a:spcBef>
                <a:spcPts val="773"/>
              </a:spcBef>
            </a:pP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단기적인 공급망 관리 이슈가 경영진의 주요 관심사가 되면</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장기적인 공급망 운영 역량 강화를 위한 노력이 초점을 잃을 수 있습니다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최근의 위기를 통해 얻은 경험과 전략적 사고를 바탕으로</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다가올 공급망 위기에 대응할 준비를 해야 합니다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endPar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endParaRPr>
          </a:p>
        </p:txBody>
      </p:sp>
      <p:grpSp>
        <p:nvGrpSpPr>
          <p:cNvPr id="18" name="그룹 17">
            <a:extLst>
              <a:ext uri="{FF2B5EF4-FFF2-40B4-BE49-F238E27FC236}">
                <a16:creationId xmlns:a16="http://schemas.microsoft.com/office/drawing/2014/main" id="{2A4A6660-E473-ADA5-F656-498F796E2098}"/>
              </a:ext>
            </a:extLst>
          </p:cNvPr>
          <p:cNvGrpSpPr/>
          <p:nvPr/>
        </p:nvGrpSpPr>
        <p:grpSpPr>
          <a:xfrm>
            <a:off x="8194316" y="3185580"/>
            <a:ext cx="353444" cy="353444"/>
            <a:chOff x="12321618" y="5083735"/>
            <a:chExt cx="474345" cy="474345"/>
          </a:xfrm>
        </p:grpSpPr>
        <p:sp>
          <p:nvSpPr>
            <p:cNvPr id="22" name="object 7">
              <a:extLst>
                <a:ext uri="{FF2B5EF4-FFF2-40B4-BE49-F238E27FC236}">
                  <a16:creationId xmlns:a16="http://schemas.microsoft.com/office/drawing/2014/main" id="{C69463B0-793B-8B26-361B-9BA52CDFB857}"/>
                </a:ext>
              </a:extLst>
            </p:cNvPr>
            <p:cNvSpPr/>
            <p:nvPr/>
          </p:nvSpPr>
          <p:spPr>
            <a:xfrm>
              <a:off x="12321618" y="5083735"/>
              <a:ext cx="474345" cy="474345"/>
            </a:xfrm>
            <a:custGeom>
              <a:avLst/>
              <a:gdLst/>
              <a:ahLst/>
              <a:cxnLst/>
              <a:rect l="l" t="t" r="r" b="b"/>
              <a:pathLst>
                <a:path w="474345"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endParaRPr sz="800" dirty="0">
                <a:latin typeface="+mn-ea"/>
              </a:endParaRPr>
            </a:p>
          </p:txBody>
        </p:sp>
        <p:sp>
          <p:nvSpPr>
            <p:cNvPr id="23" name="object 8">
              <a:extLst>
                <a:ext uri="{FF2B5EF4-FFF2-40B4-BE49-F238E27FC236}">
                  <a16:creationId xmlns:a16="http://schemas.microsoft.com/office/drawing/2014/main" id="{4A47EA71-5D7C-0724-D337-DC5555AE293D}"/>
                </a:ext>
              </a:extLst>
            </p:cNvPr>
            <p:cNvSpPr/>
            <p:nvPr/>
          </p:nvSpPr>
          <p:spPr>
            <a:xfrm>
              <a:off x="12412943" y="5175051"/>
              <a:ext cx="291172" cy="291172"/>
            </a:xfrm>
            <a:prstGeom prst="rect">
              <a:avLst/>
            </a:prstGeom>
            <a:blipFill>
              <a:blip r:embed="rId3" cstate="print"/>
              <a:stretch>
                <a:fillRect/>
              </a:stretch>
            </a:blipFill>
          </p:spPr>
          <p:txBody>
            <a:bodyPr wrap="square" lIns="0" tIns="0" rIns="0" bIns="0" rtlCol="0"/>
            <a:lstStyle/>
            <a:p>
              <a:pPr latinLnBrk="0"/>
              <a:endParaRPr sz="800" dirty="0">
                <a:latin typeface="+mn-ea"/>
              </a:endParaRPr>
            </a:p>
          </p:txBody>
        </p:sp>
      </p:grpSp>
      <p:grpSp>
        <p:nvGrpSpPr>
          <p:cNvPr id="24" name="그룹 23">
            <a:extLst>
              <a:ext uri="{FF2B5EF4-FFF2-40B4-BE49-F238E27FC236}">
                <a16:creationId xmlns:a16="http://schemas.microsoft.com/office/drawing/2014/main" id="{841F195A-81C7-8677-E2DD-D731D136F4AF}"/>
              </a:ext>
            </a:extLst>
          </p:cNvPr>
          <p:cNvGrpSpPr/>
          <p:nvPr/>
        </p:nvGrpSpPr>
        <p:grpSpPr>
          <a:xfrm>
            <a:off x="8181466" y="3780006"/>
            <a:ext cx="353444" cy="353444"/>
            <a:chOff x="12359331" y="5854097"/>
            <a:chExt cx="474345" cy="474345"/>
          </a:xfrm>
        </p:grpSpPr>
        <p:sp>
          <p:nvSpPr>
            <p:cNvPr id="25" name="object 9">
              <a:extLst>
                <a:ext uri="{FF2B5EF4-FFF2-40B4-BE49-F238E27FC236}">
                  <a16:creationId xmlns:a16="http://schemas.microsoft.com/office/drawing/2014/main" id="{146245D1-45B8-5054-9DF8-9387B38AA3DB}"/>
                </a:ext>
              </a:extLst>
            </p:cNvPr>
            <p:cNvSpPr/>
            <p:nvPr/>
          </p:nvSpPr>
          <p:spPr>
            <a:xfrm>
              <a:off x="12359331" y="5854097"/>
              <a:ext cx="474345" cy="474345"/>
            </a:xfrm>
            <a:custGeom>
              <a:avLst/>
              <a:gdLst/>
              <a:ahLst/>
              <a:cxnLst/>
              <a:rect l="l" t="t" r="r" b="b"/>
              <a:pathLst>
                <a:path w="474345"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endParaRPr sz="800" dirty="0">
                <a:latin typeface="+mn-ea"/>
              </a:endParaRPr>
            </a:p>
          </p:txBody>
        </p:sp>
        <p:sp>
          <p:nvSpPr>
            <p:cNvPr id="26" name="object 10">
              <a:extLst>
                <a:ext uri="{FF2B5EF4-FFF2-40B4-BE49-F238E27FC236}">
                  <a16:creationId xmlns:a16="http://schemas.microsoft.com/office/drawing/2014/main" id="{F736EAE6-8908-4929-935C-31327A07F08C}"/>
                </a:ext>
              </a:extLst>
            </p:cNvPr>
            <p:cNvSpPr/>
            <p:nvPr/>
          </p:nvSpPr>
          <p:spPr>
            <a:xfrm>
              <a:off x="12717475" y="5969766"/>
              <a:ext cx="0" cy="242570"/>
            </a:xfrm>
            <a:custGeom>
              <a:avLst/>
              <a:gdLst/>
              <a:ahLst/>
              <a:cxnLst/>
              <a:rect l="l" t="t" r="r" b="b"/>
              <a:pathLst>
                <a:path h="242570">
                  <a:moveTo>
                    <a:pt x="0" y="0"/>
                  </a:moveTo>
                  <a:lnTo>
                    <a:pt x="0" y="242481"/>
                  </a:lnTo>
                </a:path>
              </a:pathLst>
            </a:custGeom>
            <a:ln w="12700">
              <a:solidFill>
                <a:srgbClr val="1E49E2"/>
              </a:solidFill>
            </a:ln>
          </p:spPr>
          <p:txBody>
            <a:bodyPr wrap="square" lIns="0" tIns="0" rIns="0" bIns="0" rtlCol="0"/>
            <a:lstStyle/>
            <a:p>
              <a:pPr latinLnBrk="0"/>
              <a:endParaRPr sz="800" dirty="0">
                <a:latin typeface="+mn-ea"/>
              </a:endParaRPr>
            </a:p>
          </p:txBody>
        </p:sp>
        <p:sp>
          <p:nvSpPr>
            <p:cNvPr id="27" name="object 11">
              <a:extLst>
                <a:ext uri="{FF2B5EF4-FFF2-40B4-BE49-F238E27FC236}">
                  <a16:creationId xmlns:a16="http://schemas.microsoft.com/office/drawing/2014/main" id="{F47E8A38-B20B-AC28-C766-AF7F4C44EFCD}"/>
                </a:ext>
              </a:extLst>
            </p:cNvPr>
            <p:cNvSpPr/>
            <p:nvPr/>
          </p:nvSpPr>
          <p:spPr>
            <a:xfrm>
              <a:off x="12474994" y="5969766"/>
              <a:ext cx="0" cy="242570"/>
            </a:xfrm>
            <a:custGeom>
              <a:avLst/>
              <a:gdLst/>
              <a:ahLst/>
              <a:cxnLst/>
              <a:rect l="l" t="t" r="r" b="b"/>
              <a:pathLst>
                <a:path h="242570">
                  <a:moveTo>
                    <a:pt x="0" y="0"/>
                  </a:moveTo>
                  <a:lnTo>
                    <a:pt x="0" y="242481"/>
                  </a:lnTo>
                </a:path>
              </a:pathLst>
            </a:custGeom>
            <a:ln w="12700">
              <a:solidFill>
                <a:srgbClr val="1E49E2"/>
              </a:solidFill>
            </a:ln>
          </p:spPr>
          <p:txBody>
            <a:bodyPr wrap="square" lIns="0" tIns="0" rIns="0" bIns="0" rtlCol="0"/>
            <a:lstStyle/>
            <a:p>
              <a:pPr latinLnBrk="0"/>
              <a:endParaRPr sz="800" dirty="0">
                <a:latin typeface="+mn-ea"/>
              </a:endParaRPr>
            </a:p>
          </p:txBody>
        </p:sp>
        <p:sp>
          <p:nvSpPr>
            <p:cNvPr id="29" name="object 12">
              <a:extLst>
                <a:ext uri="{FF2B5EF4-FFF2-40B4-BE49-F238E27FC236}">
                  <a16:creationId xmlns:a16="http://schemas.microsoft.com/office/drawing/2014/main" id="{7B0A3B9F-E391-72DD-83EC-C153BF8D8D00}"/>
                </a:ext>
              </a:extLst>
            </p:cNvPr>
            <p:cNvSpPr/>
            <p:nvPr/>
          </p:nvSpPr>
          <p:spPr>
            <a:xfrm>
              <a:off x="12622593" y="6096271"/>
              <a:ext cx="95250" cy="0"/>
            </a:xfrm>
            <a:custGeom>
              <a:avLst/>
              <a:gdLst/>
              <a:ahLst/>
              <a:cxnLst/>
              <a:rect l="l" t="t" r="r" b="b"/>
              <a:pathLst>
                <a:path w="95250">
                  <a:moveTo>
                    <a:pt x="0" y="0"/>
                  </a:moveTo>
                  <a:lnTo>
                    <a:pt x="94881" y="0"/>
                  </a:lnTo>
                </a:path>
              </a:pathLst>
            </a:custGeom>
            <a:ln w="12700">
              <a:solidFill>
                <a:srgbClr val="1E49E2"/>
              </a:solidFill>
            </a:ln>
          </p:spPr>
          <p:txBody>
            <a:bodyPr wrap="square" lIns="0" tIns="0" rIns="0" bIns="0" rtlCol="0"/>
            <a:lstStyle/>
            <a:p>
              <a:pPr latinLnBrk="0"/>
              <a:endParaRPr sz="800" dirty="0">
                <a:latin typeface="+mn-ea"/>
              </a:endParaRPr>
            </a:p>
          </p:txBody>
        </p:sp>
        <p:sp>
          <p:nvSpPr>
            <p:cNvPr id="30" name="object 13">
              <a:extLst>
                <a:ext uri="{FF2B5EF4-FFF2-40B4-BE49-F238E27FC236}">
                  <a16:creationId xmlns:a16="http://schemas.microsoft.com/office/drawing/2014/main" id="{EA21513E-3115-1E3B-7C0C-C7428BC25990}"/>
                </a:ext>
              </a:extLst>
            </p:cNvPr>
            <p:cNvSpPr/>
            <p:nvPr/>
          </p:nvSpPr>
          <p:spPr>
            <a:xfrm>
              <a:off x="12474994" y="6096271"/>
              <a:ext cx="106045" cy="0"/>
            </a:xfrm>
            <a:custGeom>
              <a:avLst/>
              <a:gdLst/>
              <a:ahLst/>
              <a:cxnLst/>
              <a:rect l="l" t="t" r="r" b="b"/>
              <a:pathLst>
                <a:path w="106045">
                  <a:moveTo>
                    <a:pt x="0" y="0"/>
                  </a:moveTo>
                  <a:lnTo>
                    <a:pt x="105435" y="0"/>
                  </a:lnTo>
                </a:path>
              </a:pathLst>
            </a:custGeom>
            <a:ln w="12700">
              <a:solidFill>
                <a:srgbClr val="1E49E2"/>
              </a:solidFill>
            </a:ln>
          </p:spPr>
          <p:txBody>
            <a:bodyPr wrap="square" lIns="0" tIns="0" rIns="0" bIns="0" rtlCol="0"/>
            <a:lstStyle/>
            <a:p>
              <a:pPr latinLnBrk="0"/>
              <a:endParaRPr sz="800" dirty="0">
                <a:latin typeface="+mn-ea"/>
              </a:endParaRPr>
            </a:p>
          </p:txBody>
        </p:sp>
        <p:sp>
          <p:nvSpPr>
            <p:cNvPr id="31" name="object 14">
              <a:extLst>
                <a:ext uri="{FF2B5EF4-FFF2-40B4-BE49-F238E27FC236}">
                  <a16:creationId xmlns:a16="http://schemas.microsoft.com/office/drawing/2014/main" id="{20259FF5-66BE-53E1-CDC5-389FBEFD93A4}"/>
                </a:ext>
              </a:extLst>
            </p:cNvPr>
            <p:cNvSpPr/>
            <p:nvPr/>
          </p:nvSpPr>
          <p:spPr>
            <a:xfrm>
              <a:off x="12622593" y="6064648"/>
              <a:ext cx="31750" cy="63500"/>
            </a:xfrm>
            <a:custGeom>
              <a:avLst/>
              <a:gdLst/>
              <a:ahLst/>
              <a:cxnLst/>
              <a:rect l="l" t="t" r="r" b="b"/>
              <a:pathLst>
                <a:path w="31750" h="63500">
                  <a:moveTo>
                    <a:pt x="31623" y="63258"/>
                  </a:moveTo>
                  <a:lnTo>
                    <a:pt x="0" y="31622"/>
                  </a:lnTo>
                  <a:lnTo>
                    <a:pt x="31623" y="0"/>
                  </a:lnTo>
                </a:path>
              </a:pathLst>
            </a:custGeom>
            <a:ln w="12700">
              <a:solidFill>
                <a:srgbClr val="1E49E2"/>
              </a:solidFill>
            </a:ln>
          </p:spPr>
          <p:txBody>
            <a:bodyPr wrap="square" lIns="0" tIns="0" rIns="0" bIns="0" rtlCol="0"/>
            <a:lstStyle/>
            <a:p>
              <a:pPr latinLnBrk="0"/>
              <a:endParaRPr sz="800" dirty="0">
                <a:latin typeface="+mn-ea"/>
              </a:endParaRPr>
            </a:p>
          </p:txBody>
        </p:sp>
        <p:sp>
          <p:nvSpPr>
            <p:cNvPr id="33" name="object 15">
              <a:extLst>
                <a:ext uri="{FF2B5EF4-FFF2-40B4-BE49-F238E27FC236}">
                  <a16:creationId xmlns:a16="http://schemas.microsoft.com/office/drawing/2014/main" id="{1B4C9D73-D5D6-CA7C-2864-AC4202436832}"/>
                </a:ext>
              </a:extLst>
            </p:cNvPr>
            <p:cNvSpPr/>
            <p:nvPr/>
          </p:nvSpPr>
          <p:spPr>
            <a:xfrm>
              <a:off x="12548794" y="6064648"/>
              <a:ext cx="31750" cy="63500"/>
            </a:xfrm>
            <a:custGeom>
              <a:avLst/>
              <a:gdLst/>
              <a:ahLst/>
              <a:cxnLst/>
              <a:rect l="l" t="t" r="r" b="b"/>
              <a:pathLst>
                <a:path w="31750" h="63500">
                  <a:moveTo>
                    <a:pt x="0" y="63258"/>
                  </a:moveTo>
                  <a:lnTo>
                    <a:pt x="31635" y="31622"/>
                  </a:lnTo>
                  <a:lnTo>
                    <a:pt x="0" y="0"/>
                  </a:lnTo>
                </a:path>
              </a:pathLst>
            </a:custGeom>
            <a:ln w="12699">
              <a:solidFill>
                <a:srgbClr val="1E49E2"/>
              </a:solidFill>
            </a:ln>
          </p:spPr>
          <p:txBody>
            <a:bodyPr wrap="square" lIns="0" tIns="0" rIns="0" bIns="0" rtlCol="0"/>
            <a:lstStyle/>
            <a:p>
              <a:pPr latinLnBrk="0"/>
              <a:endParaRPr sz="800" dirty="0">
                <a:latin typeface="+mn-ea"/>
              </a:endParaRPr>
            </a:p>
          </p:txBody>
        </p:sp>
      </p:grpSp>
      <p:grpSp>
        <p:nvGrpSpPr>
          <p:cNvPr id="34" name="그룹 33">
            <a:extLst>
              <a:ext uri="{FF2B5EF4-FFF2-40B4-BE49-F238E27FC236}">
                <a16:creationId xmlns:a16="http://schemas.microsoft.com/office/drawing/2014/main" id="{E182F949-4BC2-BE97-2785-2848B8E37924}"/>
              </a:ext>
            </a:extLst>
          </p:cNvPr>
          <p:cNvGrpSpPr/>
          <p:nvPr/>
        </p:nvGrpSpPr>
        <p:grpSpPr>
          <a:xfrm>
            <a:off x="8181466" y="4374805"/>
            <a:ext cx="353444" cy="353444"/>
            <a:chOff x="17537033" y="6423412"/>
            <a:chExt cx="474345" cy="474345"/>
          </a:xfrm>
        </p:grpSpPr>
        <p:sp>
          <p:nvSpPr>
            <p:cNvPr id="35" name="object 16">
              <a:extLst>
                <a:ext uri="{FF2B5EF4-FFF2-40B4-BE49-F238E27FC236}">
                  <a16:creationId xmlns:a16="http://schemas.microsoft.com/office/drawing/2014/main" id="{98FE9EC3-0380-92AF-0C33-76C5761ABEE2}"/>
                </a:ext>
              </a:extLst>
            </p:cNvPr>
            <p:cNvSpPr/>
            <p:nvPr/>
          </p:nvSpPr>
          <p:spPr>
            <a:xfrm>
              <a:off x="17537033" y="6423412"/>
              <a:ext cx="474345" cy="474345"/>
            </a:xfrm>
            <a:custGeom>
              <a:avLst/>
              <a:gdLst/>
              <a:ahLst/>
              <a:cxnLst/>
              <a:rect l="l" t="t" r="r" b="b"/>
              <a:pathLst>
                <a:path w="474345"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endParaRPr sz="800" dirty="0">
                <a:latin typeface="+mn-ea"/>
              </a:endParaRPr>
            </a:p>
          </p:txBody>
        </p:sp>
        <p:sp>
          <p:nvSpPr>
            <p:cNvPr id="36" name="object 17">
              <a:extLst>
                <a:ext uri="{FF2B5EF4-FFF2-40B4-BE49-F238E27FC236}">
                  <a16:creationId xmlns:a16="http://schemas.microsoft.com/office/drawing/2014/main" id="{19156E10-7995-DBB7-00F8-498D9DF42041}"/>
                </a:ext>
              </a:extLst>
            </p:cNvPr>
            <p:cNvSpPr/>
            <p:nvPr/>
          </p:nvSpPr>
          <p:spPr>
            <a:xfrm>
              <a:off x="17773944" y="6511175"/>
              <a:ext cx="158115" cy="306705"/>
            </a:xfrm>
            <a:custGeom>
              <a:avLst/>
              <a:gdLst/>
              <a:ahLst/>
              <a:cxnLst/>
              <a:rect l="l" t="t" r="r" b="b"/>
              <a:pathLst>
                <a:path w="158115" h="306704">
                  <a:moveTo>
                    <a:pt x="50736" y="0"/>
                  </a:moveTo>
                  <a:lnTo>
                    <a:pt x="93613" y="22466"/>
                  </a:lnTo>
                  <a:lnTo>
                    <a:pt x="127404" y="56519"/>
                  </a:lnTo>
                  <a:lnTo>
                    <a:pt x="149554" y="99599"/>
                  </a:lnTo>
                  <a:lnTo>
                    <a:pt x="157505" y="149148"/>
                  </a:lnTo>
                  <a:lnTo>
                    <a:pt x="149476" y="198935"/>
                  </a:lnTo>
                  <a:lnTo>
                    <a:pt x="127118" y="242172"/>
                  </a:lnTo>
                  <a:lnTo>
                    <a:pt x="93023" y="276266"/>
                  </a:lnTo>
                  <a:lnTo>
                    <a:pt x="49786" y="298625"/>
                  </a:lnTo>
                  <a:lnTo>
                    <a:pt x="0" y="306654"/>
                  </a:lnTo>
                </a:path>
              </a:pathLst>
            </a:custGeom>
            <a:ln w="12700">
              <a:solidFill>
                <a:srgbClr val="1E49E2"/>
              </a:solidFill>
            </a:ln>
          </p:spPr>
          <p:txBody>
            <a:bodyPr wrap="square" lIns="0" tIns="0" rIns="0" bIns="0" rtlCol="0"/>
            <a:lstStyle/>
            <a:p>
              <a:pPr latinLnBrk="0"/>
              <a:endParaRPr sz="800" dirty="0">
                <a:latin typeface="+mn-ea"/>
              </a:endParaRPr>
            </a:p>
          </p:txBody>
        </p:sp>
        <p:sp>
          <p:nvSpPr>
            <p:cNvPr id="37" name="object 18">
              <a:extLst>
                <a:ext uri="{FF2B5EF4-FFF2-40B4-BE49-F238E27FC236}">
                  <a16:creationId xmlns:a16="http://schemas.microsoft.com/office/drawing/2014/main" id="{49DE147E-15F0-396D-4A5F-457BC3BFE7F0}"/>
                </a:ext>
              </a:extLst>
            </p:cNvPr>
            <p:cNvSpPr/>
            <p:nvPr/>
          </p:nvSpPr>
          <p:spPr>
            <a:xfrm>
              <a:off x="17806291" y="6506145"/>
              <a:ext cx="9525" cy="2540"/>
            </a:xfrm>
            <a:custGeom>
              <a:avLst/>
              <a:gdLst/>
              <a:ahLst/>
              <a:cxnLst/>
              <a:rect l="l" t="t" r="r" b="b"/>
              <a:pathLst>
                <a:path w="9525" h="2540">
                  <a:moveTo>
                    <a:pt x="9194" y="2222"/>
                  </a:moveTo>
                  <a:lnTo>
                    <a:pt x="6172" y="1371"/>
                  </a:lnTo>
                  <a:lnTo>
                    <a:pt x="3086" y="647"/>
                  </a:lnTo>
                  <a:lnTo>
                    <a:pt x="0" y="0"/>
                  </a:lnTo>
                </a:path>
              </a:pathLst>
            </a:custGeom>
            <a:ln w="12700">
              <a:solidFill>
                <a:srgbClr val="1E49E2"/>
              </a:solidFill>
            </a:ln>
          </p:spPr>
          <p:txBody>
            <a:bodyPr wrap="square" lIns="0" tIns="0" rIns="0" bIns="0" rtlCol="0"/>
            <a:lstStyle/>
            <a:p>
              <a:pPr latinLnBrk="0"/>
              <a:endParaRPr sz="800" dirty="0">
                <a:latin typeface="+mn-ea"/>
              </a:endParaRPr>
            </a:p>
          </p:txBody>
        </p:sp>
        <p:sp>
          <p:nvSpPr>
            <p:cNvPr id="44" name="object 19">
              <a:extLst>
                <a:ext uri="{FF2B5EF4-FFF2-40B4-BE49-F238E27FC236}">
                  <a16:creationId xmlns:a16="http://schemas.microsoft.com/office/drawing/2014/main" id="{3CF17348-B42B-B772-1C11-D0354B729CE2}"/>
                </a:ext>
              </a:extLst>
            </p:cNvPr>
            <p:cNvSpPr/>
            <p:nvPr/>
          </p:nvSpPr>
          <p:spPr>
            <a:xfrm>
              <a:off x="17732212" y="6812228"/>
              <a:ext cx="9525" cy="2540"/>
            </a:xfrm>
            <a:custGeom>
              <a:avLst/>
              <a:gdLst/>
              <a:ahLst/>
              <a:cxnLst/>
              <a:rect l="l" t="t" r="r" b="b"/>
              <a:pathLst>
                <a:path w="9525" h="2540">
                  <a:moveTo>
                    <a:pt x="9385" y="2273"/>
                  </a:moveTo>
                  <a:lnTo>
                    <a:pt x="6222" y="1612"/>
                  </a:lnTo>
                  <a:lnTo>
                    <a:pt x="3098" y="863"/>
                  </a:lnTo>
                  <a:lnTo>
                    <a:pt x="0" y="0"/>
                  </a:lnTo>
                </a:path>
              </a:pathLst>
            </a:custGeom>
            <a:ln w="12700">
              <a:solidFill>
                <a:srgbClr val="1E49E2"/>
              </a:solidFill>
            </a:ln>
          </p:spPr>
          <p:txBody>
            <a:bodyPr wrap="square" lIns="0" tIns="0" rIns="0" bIns="0" rtlCol="0"/>
            <a:lstStyle/>
            <a:p>
              <a:pPr latinLnBrk="0"/>
              <a:endParaRPr sz="800" dirty="0">
                <a:latin typeface="+mn-ea"/>
              </a:endParaRPr>
            </a:p>
          </p:txBody>
        </p:sp>
        <p:sp>
          <p:nvSpPr>
            <p:cNvPr id="45" name="object 20">
              <a:extLst>
                <a:ext uri="{FF2B5EF4-FFF2-40B4-BE49-F238E27FC236}">
                  <a16:creationId xmlns:a16="http://schemas.microsoft.com/office/drawing/2014/main" id="{6BFB06D9-D203-6766-D6E2-C351E6E36AA5}"/>
                </a:ext>
              </a:extLst>
            </p:cNvPr>
            <p:cNvSpPr/>
            <p:nvPr/>
          </p:nvSpPr>
          <p:spPr>
            <a:xfrm>
              <a:off x="17616426" y="6502805"/>
              <a:ext cx="158115" cy="306705"/>
            </a:xfrm>
            <a:custGeom>
              <a:avLst/>
              <a:gdLst/>
              <a:ahLst/>
              <a:cxnLst/>
              <a:rect l="l" t="t" r="r" b="b"/>
              <a:pathLst>
                <a:path w="158115" h="306704">
                  <a:moveTo>
                    <a:pt x="106553" y="306590"/>
                  </a:moveTo>
                  <a:lnTo>
                    <a:pt x="64734" y="284812"/>
                  </a:lnTo>
                  <a:lnTo>
                    <a:pt x="31486" y="252006"/>
                  </a:lnTo>
                  <a:lnTo>
                    <a:pt x="9158" y="210532"/>
                  </a:lnTo>
                  <a:lnTo>
                    <a:pt x="101" y="162750"/>
                  </a:lnTo>
                  <a:lnTo>
                    <a:pt x="0" y="159270"/>
                  </a:lnTo>
                  <a:lnTo>
                    <a:pt x="0" y="157518"/>
                  </a:lnTo>
                  <a:lnTo>
                    <a:pt x="8030" y="107725"/>
                  </a:lnTo>
                  <a:lnTo>
                    <a:pt x="30391" y="64484"/>
                  </a:lnTo>
                  <a:lnTo>
                    <a:pt x="64489" y="30388"/>
                  </a:lnTo>
                  <a:lnTo>
                    <a:pt x="107730" y="8029"/>
                  </a:lnTo>
                  <a:lnTo>
                    <a:pt x="157518" y="0"/>
                  </a:lnTo>
                </a:path>
              </a:pathLst>
            </a:custGeom>
            <a:ln w="12700">
              <a:solidFill>
                <a:srgbClr val="1E49E2"/>
              </a:solidFill>
            </a:ln>
          </p:spPr>
          <p:txBody>
            <a:bodyPr wrap="square" lIns="0" tIns="0" rIns="0" bIns="0" rtlCol="0"/>
            <a:lstStyle/>
            <a:p>
              <a:pPr latinLnBrk="0"/>
              <a:endParaRPr sz="800" dirty="0">
                <a:latin typeface="+mn-ea"/>
              </a:endParaRPr>
            </a:p>
          </p:txBody>
        </p:sp>
        <p:sp>
          <p:nvSpPr>
            <p:cNvPr id="46" name="object 21">
              <a:extLst>
                <a:ext uri="{FF2B5EF4-FFF2-40B4-BE49-F238E27FC236}">
                  <a16:creationId xmlns:a16="http://schemas.microsoft.com/office/drawing/2014/main" id="{BC1EE59E-FCD9-0653-AD5F-097EF481C5A0}"/>
                </a:ext>
              </a:extLst>
            </p:cNvPr>
            <p:cNvSpPr/>
            <p:nvPr/>
          </p:nvSpPr>
          <p:spPr>
            <a:xfrm>
              <a:off x="17649459" y="6478180"/>
              <a:ext cx="248970" cy="364286"/>
            </a:xfrm>
            <a:prstGeom prst="rect">
              <a:avLst/>
            </a:prstGeom>
            <a:blipFill>
              <a:blip r:embed="rId4" cstate="print"/>
              <a:stretch>
                <a:fillRect/>
              </a:stretch>
            </a:blipFill>
          </p:spPr>
          <p:txBody>
            <a:bodyPr wrap="square" lIns="0" tIns="0" rIns="0" bIns="0" rtlCol="0"/>
            <a:lstStyle/>
            <a:p>
              <a:pPr latinLnBrk="0"/>
              <a:endParaRPr sz="800" dirty="0">
                <a:latin typeface="+mn-ea"/>
              </a:endParaRPr>
            </a:p>
          </p:txBody>
        </p:sp>
      </p:grpSp>
    </p:spTree>
    <p:extLst>
      <p:ext uri="{BB962C8B-B14F-4D97-AF65-F5344CB8AC3E}">
        <p14:creationId xmlns:p14="http://schemas.microsoft.com/office/powerpoint/2010/main" val="1976182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91B99E4-37F0-A072-7D8D-494E86CDC290}"/>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15</a:t>
            </a:fld>
            <a:r>
              <a:rPr lang="en-US" altLang="ko-KR"/>
              <a:t> </a:t>
            </a:r>
            <a:endParaRPr lang="en-US" dirty="0"/>
          </a:p>
        </p:txBody>
      </p:sp>
      <p:sp>
        <p:nvSpPr>
          <p:cNvPr id="4" name="사각형: 둥근 위쪽 모서리 3">
            <a:extLst>
              <a:ext uri="{FF2B5EF4-FFF2-40B4-BE49-F238E27FC236}">
                <a16:creationId xmlns:a16="http://schemas.microsoft.com/office/drawing/2014/main" id="{E26EBD37-A6A9-B49B-AD3B-09FB9C099E3E}"/>
              </a:ext>
            </a:extLst>
          </p:cNvPr>
          <p:cNvSpPr/>
          <p:nvPr/>
        </p:nvSpPr>
        <p:spPr>
          <a:xfrm>
            <a:off x="51593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지속가능한 공급망</a:t>
            </a:r>
          </a:p>
        </p:txBody>
      </p:sp>
      <p:sp>
        <p:nvSpPr>
          <p:cNvPr id="5" name="사각형: 둥근 위쪽 모서리 4">
            <a:extLst>
              <a:ext uri="{FF2B5EF4-FFF2-40B4-BE49-F238E27FC236}">
                <a16:creationId xmlns:a16="http://schemas.microsoft.com/office/drawing/2014/main" id="{EF91AD1D-C8BB-5EDD-6728-B74E34B4F279}"/>
              </a:ext>
            </a:extLst>
          </p:cNvPr>
          <p:cNvSpPr/>
          <p:nvPr/>
        </p:nvSpPr>
        <p:spPr>
          <a:xfrm>
            <a:off x="1535822" y="571500"/>
            <a:ext cx="105062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책임 있는 소싱 전략</a:t>
            </a:r>
          </a:p>
        </p:txBody>
      </p:sp>
      <p:sp>
        <p:nvSpPr>
          <p:cNvPr id="6" name="사각형: 둥근 위쪽 모서리 5">
            <a:extLst>
              <a:ext uri="{FF2B5EF4-FFF2-40B4-BE49-F238E27FC236}">
                <a16:creationId xmlns:a16="http://schemas.microsoft.com/office/drawing/2014/main" id="{3288BD6A-B9C2-6AE5-24CA-79CAAB327626}"/>
              </a:ext>
            </a:extLst>
          </p:cNvPr>
          <p:cNvSpPr/>
          <p:nvPr/>
        </p:nvSpPr>
        <p:spPr>
          <a:xfrm>
            <a:off x="2625376"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공급망 실사</a:t>
            </a:r>
          </a:p>
        </p:txBody>
      </p:sp>
      <p:sp>
        <p:nvSpPr>
          <p:cNvPr id="7" name="사각형: 둥근 위쪽 모서리 6">
            <a:extLst>
              <a:ext uri="{FF2B5EF4-FFF2-40B4-BE49-F238E27FC236}">
                <a16:creationId xmlns:a16="http://schemas.microsoft.com/office/drawing/2014/main" id="{C5BD70F0-876D-7445-A10D-953B237D49B1}"/>
              </a:ext>
            </a:extLst>
          </p:cNvPr>
          <p:cNvSpPr/>
          <p:nvPr/>
        </p:nvSpPr>
        <p:spPr>
          <a:xfrm>
            <a:off x="3495161"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탈탄소화</a:t>
            </a:r>
          </a:p>
        </p:txBody>
      </p:sp>
      <p:sp>
        <p:nvSpPr>
          <p:cNvPr id="8" name="사각형: 둥근 위쪽 모서리 7">
            <a:extLst>
              <a:ext uri="{FF2B5EF4-FFF2-40B4-BE49-F238E27FC236}">
                <a16:creationId xmlns:a16="http://schemas.microsoft.com/office/drawing/2014/main" id="{4F01AD81-3CD2-016B-F23D-0361A4D36A8A}"/>
              </a:ext>
            </a:extLst>
          </p:cNvPr>
          <p:cNvSpPr/>
          <p:nvPr/>
        </p:nvSpPr>
        <p:spPr>
          <a:xfrm>
            <a:off x="4364945"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순환 경제</a:t>
            </a:r>
          </a:p>
        </p:txBody>
      </p:sp>
      <p:sp>
        <p:nvSpPr>
          <p:cNvPr id="11" name="사각형: 둥근 위쪽 모서리 10">
            <a:extLst>
              <a:ext uri="{FF2B5EF4-FFF2-40B4-BE49-F238E27FC236}">
                <a16:creationId xmlns:a16="http://schemas.microsoft.com/office/drawing/2014/main" id="{2942D82A-79E4-0CF5-5D32-087E8D7E4C47}"/>
              </a:ext>
            </a:extLst>
          </p:cNvPr>
          <p:cNvSpPr/>
          <p:nvPr/>
        </p:nvSpPr>
        <p:spPr>
          <a:xfrm>
            <a:off x="5235802" y="571500"/>
            <a:ext cx="1469798"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제조 및 생산 과정에서의 인권</a:t>
            </a:r>
          </a:p>
        </p:txBody>
      </p:sp>
      <p:sp>
        <p:nvSpPr>
          <p:cNvPr id="12" name="사각형: 둥근 위쪽 모서리 11">
            <a:extLst>
              <a:ext uri="{FF2B5EF4-FFF2-40B4-BE49-F238E27FC236}">
                <a16:creationId xmlns:a16="http://schemas.microsoft.com/office/drawing/2014/main" id="{277F507F-1C40-52E0-6E7C-5F4183B0C657}"/>
              </a:ext>
            </a:extLst>
          </p:cNvPr>
          <p:cNvSpPr/>
          <p:nvPr/>
        </p:nvSpPr>
        <p:spPr>
          <a:xfrm>
            <a:off x="6742385" y="571500"/>
            <a:ext cx="10779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기술 기반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ESG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보고</a:t>
            </a:r>
          </a:p>
        </p:txBody>
      </p:sp>
      <p:sp>
        <p:nvSpPr>
          <p:cNvPr id="13" name="사각형: 둥근 위쪽 모서리 12">
            <a:extLst>
              <a:ext uri="{FF2B5EF4-FFF2-40B4-BE49-F238E27FC236}">
                <a16:creationId xmlns:a16="http://schemas.microsoft.com/office/drawing/2014/main" id="{3BFB7FBD-48F7-02D1-3C44-D2D7157BD30B}"/>
              </a:ext>
            </a:extLst>
          </p:cNvPr>
          <p:cNvSpPr/>
          <p:nvPr/>
        </p:nvSpPr>
        <p:spPr>
          <a:xfrm>
            <a:off x="7857083" y="571500"/>
            <a:ext cx="77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grpSp>
        <p:nvGrpSpPr>
          <p:cNvPr id="14" name="그룹 13">
            <a:extLst>
              <a:ext uri="{FF2B5EF4-FFF2-40B4-BE49-F238E27FC236}">
                <a16:creationId xmlns:a16="http://schemas.microsoft.com/office/drawing/2014/main" id="{4A552E8F-F824-F32A-5085-52EE7E81FA31}"/>
              </a:ext>
            </a:extLst>
          </p:cNvPr>
          <p:cNvGrpSpPr/>
          <p:nvPr/>
        </p:nvGrpSpPr>
        <p:grpSpPr>
          <a:xfrm>
            <a:off x="-622" y="1196975"/>
            <a:ext cx="9676250" cy="5661025"/>
            <a:chOff x="-622" y="1196975"/>
            <a:chExt cx="9676250" cy="5661025"/>
          </a:xfrm>
        </p:grpSpPr>
        <p:sp>
          <p:nvSpPr>
            <p:cNvPr id="15" name="object 2">
              <a:extLst>
                <a:ext uri="{FF2B5EF4-FFF2-40B4-BE49-F238E27FC236}">
                  <a16:creationId xmlns:a16="http://schemas.microsoft.com/office/drawing/2014/main" id="{3B36E858-6F76-54B2-6327-0E8358176355}"/>
                </a:ext>
              </a:extLst>
            </p:cNvPr>
            <p:cNvSpPr/>
            <p:nvPr/>
          </p:nvSpPr>
          <p:spPr>
            <a:xfrm>
              <a:off x="-622" y="1196975"/>
              <a:ext cx="9676250" cy="5661025"/>
            </a:xfrm>
            <a:prstGeom prst="rect">
              <a:avLst/>
            </a:prstGeom>
            <a:solidFill>
              <a:srgbClr val="510DBC">
                <a:alpha val="10000"/>
              </a:srgbClr>
            </a:solidFill>
          </p:spPr>
          <p:txBody>
            <a:bodyPr wrap="square" lIns="0" tIns="0" rIns="0" bIns="0" rtlCol="0"/>
            <a:lstStyle/>
            <a:p>
              <a:endParaRPr sz="800" dirty="0">
                <a:latin typeface="KoPub돋움체 Medium" panose="00000600000000000000" pitchFamily="2" charset="-127"/>
                <a:ea typeface="+mj-ea"/>
              </a:endParaRPr>
            </a:p>
          </p:txBody>
        </p:sp>
        <p:sp>
          <p:nvSpPr>
            <p:cNvPr id="16" name="object 2">
              <a:extLst>
                <a:ext uri="{FF2B5EF4-FFF2-40B4-BE49-F238E27FC236}">
                  <a16:creationId xmlns:a16="http://schemas.microsoft.com/office/drawing/2014/main" id="{6ADF7E6F-0E08-3A27-4784-80D2B1155DF6}"/>
                </a:ext>
              </a:extLst>
            </p:cNvPr>
            <p:cNvSpPr/>
            <p:nvPr/>
          </p:nvSpPr>
          <p:spPr>
            <a:xfrm>
              <a:off x="1637730" y="1431667"/>
              <a:ext cx="4458269" cy="3116270"/>
            </a:xfrm>
            <a:prstGeom prst="rect">
              <a:avLst/>
            </a:prstGeom>
            <a:solidFill>
              <a:srgbClr val="510DBC">
                <a:alpha val="10000"/>
              </a:srgbClr>
            </a:solidFill>
          </p:spPr>
          <p:txBody>
            <a:bodyPr wrap="square" lIns="0" tIns="0" rIns="0" bIns="0" rtlCol="0"/>
            <a:lstStyle/>
            <a:p>
              <a:endParaRPr sz="800" dirty="0">
                <a:latin typeface="KoPub돋움체 Medium" panose="00000600000000000000" pitchFamily="2" charset="-127"/>
                <a:ea typeface="+mj-ea"/>
              </a:endParaRPr>
            </a:p>
          </p:txBody>
        </p:sp>
      </p:grpSp>
      <p:sp>
        <p:nvSpPr>
          <p:cNvPr id="18" name="object 4">
            <a:extLst>
              <a:ext uri="{FF2B5EF4-FFF2-40B4-BE49-F238E27FC236}">
                <a16:creationId xmlns:a16="http://schemas.microsoft.com/office/drawing/2014/main" id="{F6BDC165-77A6-81F6-EBFF-72ABBB8603AA}"/>
              </a:ext>
            </a:extLst>
          </p:cNvPr>
          <p:cNvSpPr txBox="1"/>
          <p:nvPr/>
        </p:nvSpPr>
        <p:spPr>
          <a:xfrm>
            <a:off x="6902831" y="1328035"/>
            <a:ext cx="4374146" cy="1245026"/>
          </a:xfrm>
          <a:prstGeom prst="rect">
            <a:avLst/>
          </a:prstGeom>
        </p:spPr>
        <p:txBody>
          <a:bodyPr vert="horz" wrap="square" lIns="0" tIns="289137" rIns="0" bIns="0" rtlCol="0">
            <a:noAutofit/>
          </a:bodyPr>
          <a:lstStyle/>
          <a:p>
            <a:pPr marL="8467" marR="895818">
              <a:lnSpc>
                <a:spcPct val="66300"/>
              </a:lnSpc>
              <a:spcBef>
                <a:spcPts val="2277"/>
              </a:spcBef>
            </a:pPr>
            <a:r>
              <a:rPr lang="ko-KR" altLang="en-US" sz="3600" b="1" dirty="0">
                <a:solidFill>
                  <a:srgbClr val="1E49E2"/>
                </a:solidFill>
                <a:latin typeface="KPMG Bold" panose="020B0803030202040204" pitchFamily="34" charset="0"/>
                <a:ea typeface="KoPub돋움체 Medium" panose="00000600000000000000" pitchFamily="2" charset="-127"/>
                <a:cs typeface="KPMG Bold"/>
              </a:rPr>
              <a:t>지속가능한 공급망</a:t>
            </a:r>
            <a:br>
              <a:rPr lang="en-US" sz="6600" b="1" dirty="0">
                <a:solidFill>
                  <a:srgbClr val="1E49E2"/>
                </a:solidFill>
                <a:latin typeface="KPMG Bold" panose="020B0803030202040204" pitchFamily="34" charset="0"/>
                <a:cs typeface="KPMG Bold"/>
              </a:rPr>
            </a:br>
            <a:endParaRPr lang="en-US" sz="1000" dirty="0">
              <a:latin typeface="KPMG Bold" panose="020B0803030202040204" pitchFamily="34" charset="0"/>
              <a:cs typeface="Calibri"/>
            </a:endParaRPr>
          </a:p>
        </p:txBody>
      </p:sp>
      <p:sp>
        <p:nvSpPr>
          <p:cNvPr id="19" name="object 6">
            <a:extLst>
              <a:ext uri="{FF2B5EF4-FFF2-40B4-BE49-F238E27FC236}">
                <a16:creationId xmlns:a16="http://schemas.microsoft.com/office/drawing/2014/main" id="{F8F610F3-7479-6976-15D8-4E548100E376}"/>
              </a:ext>
            </a:extLst>
          </p:cNvPr>
          <p:cNvSpPr txBox="1"/>
          <p:nvPr/>
        </p:nvSpPr>
        <p:spPr>
          <a:xfrm>
            <a:off x="5384800" y="1582983"/>
            <a:ext cx="1422400" cy="391628"/>
          </a:xfrm>
          <a:prstGeom prst="rect">
            <a:avLst/>
          </a:prstGeom>
          <a:solidFill>
            <a:srgbClr val="1E49E2"/>
          </a:solidFill>
        </p:spPr>
        <p:txBody>
          <a:bodyPr vert="horz" wrap="square" lIns="0" tIns="72000" rIns="0" bIns="72000" rtlCol="0">
            <a:spAutoFit/>
          </a:bodyPr>
          <a:lstStyle/>
          <a:p>
            <a:pPr algn="ctr">
              <a:spcBef>
                <a:spcPts val="210"/>
              </a:spcBef>
            </a:pPr>
            <a:r>
              <a:rPr lang="ko-KR" altLang="en-US"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제 </a:t>
            </a:r>
            <a:r>
              <a:rPr lang="en-US" altLang="ko-KR"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3 </a:t>
            </a:r>
            <a:r>
              <a:rPr lang="ko-KR" altLang="en-US"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장</a:t>
            </a:r>
            <a:endParaRPr lang="en-US" altLang="ko-KR" sz="16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endParaRPr>
          </a:p>
        </p:txBody>
      </p:sp>
      <p:sp>
        <p:nvSpPr>
          <p:cNvPr id="24" name="object 3">
            <a:extLst>
              <a:ext uri="{FF2B5EF4-FFF2-40B4-BE49-F238E27FC236}">
                <a16:creationId xmlns:a16="http://schemas.microsoft.com/office/drawing/2014/main" id="{2B0B210C-0705-D762-1418-00F65B277842}"/>
              </a:ext>
            </a:extLst>
          </p:cNvPr>
          <p:cNvSpPr/>
          <p:nvPr/>
        </p:nvSpPr>
        <p:spPr>
          <a:xfrm>
            <a:off x="-178" y="1332471"/>
            <a:ext cx="7210604" cy="5536880"/>
          </a:xfrm>
          <a:prstGeom prst="rect">
            <a:avLst/>
          </a:prstGeom>
          <a:blipFill>
            <a:blip r:embed="rId2" cstate="print"/>
            <a:stretch>
              <a:fillRect/>
            </a:stretch>
          </a:blipFill>
        </p:spPr>
        <p:txBody>
          <a:bodyPr wrap="square" lIns="0" tIns="0" rIns="0" bIns="0" rtlCol="0"/>
          <a:lstStyle/>
          <a:p>
            <a:endParaRPr sz="800" dirty="0"/>
          </a:p>
        </p:txBody>
      </p:sp>
      <p:pic>
        <p:nvPicPr>
          <p:cNvPr id="9" name="그림 8" descr="폰트, 텍스트, 그래픽, 로고이(가) 표시된 사진&#10;&#10;자동 생성된 설명">
            <a:extLst>
              <a:ext uri="{FF2B5EF4-FFF2-40B4-BE49-F238E27FC236}">
                <a16:creationId xmlns:a16="http://schemas.microsoft.com/office/drawing/2014/main" id="{19413161-FF62-CC57-9964-1E01700C6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30" y="6486525"/>
            <a:ext cx="756241" cy="170465"/>
          </a:xfrm>
          <a:prstGeom prst="rect">
            <a:avLst/>
          </a:prstGeom>
        </p:spPr>
      </p:pic>
      <p:sp>
        <p:nvSpPr>
          <p:cNvPr id="22" name="object 6">
            <a:extLst>
              <a:ext uri="{FF2B5EF4-FFF2-40B4-BE49-F238E27FC236}">
                <a16:creationId xmlns:a16="http://schemas.microsoft.com/office/drawing/2014/main" id="{B400FF94-4BF9-A2DB-98FA-4BCA4EA1B0C6}"/>
              </a:ext>
            </a:extLst>
          </p:cNvPr>
          <p:cNvSpPr txBox="1"/>
          <p:nvPr/>
        </p:nvSpPr>
        <p:spPr>
          <a:xfrm>
            <a:off x="6902832" y="2264443"/>
            <a:ext cx="116277" cy="2594940"/>
          </a:xfrm>
          <a:prstGeom prst="rect">
            <a:avLst/>
          </a:prstGeom>
          <a:solidFill>
            <a:srgbClr val="1E49E2"/>
          </a:solidFill>
        </p:spPr>
        <p:txBody>
          <a:bodyPr vert="horz" wrap="square" lIns="0" tIns="26670" rIns="0" bIns="0" rtlCol="0">
            <a:noAutofit/>
          </a:bodyPr>
          <a:lstStyle>
            <a:defPPr>
              <a:defRPr lang="ko-KR"/>
            </a:defPPr>
            <a:lvl1pPr marL="302895">
              <a:lnSpc>
                <a:spcPct val="100000"/>
              </a:lnSpc>
              <a:spcBef>
                <a:spcPts val="315"/>
              </a:spcBef>
              <a:defRPr sz="2800" b="1" spc="-10">
                <a:solidFill>
                  <a:srgbClr val="E3D0FB"/>
                </a:solidFill>
                <a:latin typeface="KPMG Bold"/>
                <a:cs typeface="KPMG Bold"/>
              </a:defRPr>
            </a:lvl1pPr>
          </a:lstStyle>
          <a:p>
            <a:endParaRPr sz="1867" dirty="0">
              <a:latin typeface="KoPub돋움체 Medium" panose="00000600000000000000" pitchFamily="2" charset="-127"/>
              <a:ea typeface="+mj-ea"/>
            </a:endParaRPr>
          </a:p>
        </p:txBody>
      </p:sp>
      <p:sp>
        <p:nvSpPr>
          <p:cNvPr id="23" name="object 5">
            <a:extLst>
              <a:ext uri="{FF2B5EF4-FFF2-40B4-BE49-F238E27FC236}">
                <a16:creationId xmlns:a16="http://schemas.microsoft.com/office/drawing/2014/main" id="{4B5D526B-E65C-CD11-4901-3E6B56D208AE}"/>
              </a:ext>
            </a:extLst>
          </p:cNvPr>
          <p:cNvSpPr txBox="1"/>
          <p:nvPr/>
        </p:nvSpPr>
        <p:spPr>
          <a:xfrm>
            <a:off x="7133068" y="2252411"/>
            <a:ext cx="4542995" cy="2651261"/>
          </a:xfrm>
          <a:prstGeom prst="rect">
            <a:avLst/>
          </a:prstGeom>
        </p:spPr>
        <p:txBody>
          <a:bodyPr vert="horz" wrap="square" lIns="0" tIns="8467" rIns="0" bIns="0" rtlCol="0">
            <a:spAutoFit/>
          </a:bodyPr>
          <a:lstStyle/>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지속가능한 공급망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16</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책임 있는 소싱 전략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16</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공급망 실사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17</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탈탄소화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18</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순환 경제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19</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제조 및 생산 과정에서의 인권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20</a:t>
            </a:r>
          </a:p>
          <a:p>
            <a:pPr marL="8467">
              <a:spcBef>
                <a:spcPts val="67"/>
              </a:spcBef>
            </a:pP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기술 기반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ESG </a:t>
            </a: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보고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22</a:t>
            </a:r>
          </a:p>
          <a:p>
            <a:pPr marL="8467">
              <a:spcBef>
                <a:spcPts val="67"/>
              </a:spcBef>
            </a:pP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p>
          <a:p>
            <a:pPr marL="8467">
              <a:spcBef>
                <a:spcPts val="67"/>
              </a:spcBef>
            </a:pP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Key Takeaways</a:t>
            </a: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23</a:t>
            </a:r>
          </a:p>
        </p:txBody>
      </p:sp>
    </p:spTree>
    <p:extLst>
      <p:ext uri="{BB962C8B-B14F-4D97-AF65-F5344CB8AC3E}">
        <p14:creationId xmlns:p14="http://schemas.microsoft.com/office/powerpoint/2010/main" val="3986340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bject 2">
            <a:extLst>
              <a:ext uri="{FF2B5EF4-FFF2-40B4-BE49-F238E27FC236}">
                <a16:creationId xmlns:a16="http://schemas.microsoft.com/office/drawing/2014/main" id="{BBEFA857-0D57-AC86-5ABC-23AB081B34EB}"/>
              </a:ext>
            </a:extLst>
          </p:cNvPr>
          <p:cNvSpPr/>
          <p:nvPr/>
        </p:nvSpPr>
        <p:spPr>
          <a:xfrm>
            <a:off x="6090036" y="1196974"/>
            <a:ext cx="6101964" cy="4932357"/>
          </a:xfrm>
          <a:custGeom>
            <a:avLst/>
            <a:gdLst/>
            <a:ahLst/>
            <a:cxnLst/>
            <a:rect l="l" t="t" r="r" b="b"/>
            <a:pathLst>
              <a:path w="9173844" h="7194550">
                <a:moveTo>
                  <a:pt x="0" y="7194003"/>
                </a:moveTo>
                <a:lnTo>
                  <a:pt x="9173705" y="7194003"/>
                </a:lnTo>
                <a:lnTo>
                  <a:pt x="9173705" y="0"/>
                </a:lnTo>
                <a:lnTo>
                  <a:pt x="0" y="0"/>
                </a:lnTo>
                <a:lnTo>
                  <a:pt x="0" y="7194003"/>
                </a:lnTo>
                <a:close/>
              </a:path>
            </a:pathLst>
          </a:custGeom>
          <a:solidFill>
            <a:schemeClr val="bg1">
              <a:lumMod val="95000"/>
            </a:schemeClr>
          </a:solidFill>
        </p:spPr>
        <p:txBody>
          <a:bodyPr wrap="square" lIns="0" tIns="0" rIns="0" bIns="0" rtlCol="0"/>
          <a:lstStyle/>
          <a:p>
            <a:endParaRPr sz="800" dirty="0"/>
          </a:p>
        </p:txBody>
      </p:sp>
      <p:pic>
        <p:nvPicPr>
          <p:cNvPr id="31" name="그림 30" descr="사람, 의류, 컴퓨터, 실내이(가) 표시된 사진&#10;&#10;자동 생성된 설명">
            <a:extLst>
              <a:ext uri="{FF2B5EF4-FFF2-40B4-BE49-F238E27FC236}">
                <a16:creationId xmlns:a16="http://schemas.microsoft.com/office/drawing/2014/main" id="{387EB64B-929F-20B4-2A2F-F8801EB21828}"/>
              </a:ext>
            </a:extLst>
          </p:cNvPr>
          <p:cNvPicPr>
            <a:picLocks noChangeAspect="1"/>
          </p:cNvPicPr>
          <p:nvPr/>
        </p:nvPicPr>
        <p:blipFill rotWithShape="1">
          <a:blip r:embed="rId2">
            <a:extLst>
              <a:ext uri="{28A0092B-C50C-407E-A947-70E740481C1C}">
                <a14:useLocalDpi xmlns:a14="http://schemas.microsoft.com/office/drawing/2010/main" val="0"/>
              </a:ext>
            </a:extLst>
          </a:blip>
          <a:srcRect l="5623" t="9671" r="61579"/>
          <a:stretch/>
        </p:blipFill>
        <p:spPr>
          <a:xfrm flipH="1">
            <a:off x="3441317" y="1196975"/>
            <a:ext cx="2648718" cy="4932358"/>
          </a:xfrm>
          <a:prstGeom prst="rect">
            <a:avLst/>
          </a:prstGeom>
        </p:spPr>
      </p:pic>
      <p:sp>
        <p:nvSpPr>
          <p:cNvPr id="32" name="object 3">
            <a:extLst>
              <a:ext uri="{FF2B5EF4-FFF2-40B4-BE49-F238E27FC236}">
                <a16:creationId xmlns:a16="http://schemas.microsoft.com/office/drawing/2014/main" id="{3ABA676F-5DE2-2259-A806-A42A6F02EFBF}"/>
              </a:ext>
            </a:extLst>
          </p:cNvPr>
          <p:cNvSpPr/>
          <p:nvPr/>
        </p:nvSpPr>
        <p:spPr>
          <a:xfrm>
            <a:off x="3372738" y="1119919"/>
            <a:ext cx="1901011" cy="1633914"/>
          </a:xfrm>
          <a:custGeom>
            <a:avLst/>
            <a:gdLst/>
            <a:ahLst/>
            <a:cxnLst/>
            <a:rect l="l" t="t" r="r" b="b"/>
            <a:pathLst>
              <a:path w="2854325" h="3268979">
                <a:moveTo>
                  <a:pt x="0" y="3268903"/>
                </a:moveTo>
                <a:lnTo>
                  <a:pt x="2853944" y="3268903"/>
                </a:lnTo>
                <a:lnTo>
                  <a:pt x="2853944" y="0"/>
                </a:lnTo>
                <a:lnTo>
                  <a:pt x="0" y="0"/>
                </a:lnTo>
                <a:lnTo>
                  <a:pt x="0" y="3268903"/>
                </a:lnTo>
                <a:close/>
              </a:path>
            </a:pathLst>
          </a:custGeom>
          <a:solidFill>
            <a:srgbClr val="FFFFFF"/>
          </a:solidFill>
        </p:spPr>
        <p:txBody>
          <a:bodyPr wrap="square" lIns="0" tIns="0" rIns="0" bIns="0" rtlCol="0"/>
          <a:lstStyle/>
          <a:p>
            <a:pPr latinLnBrk="0"/>
            <a:endParaRPr sz="800" dirty="0">
              <a:latin typeface="+mn-ea"/>
            </a:endParaRPr>
          </a:p>
        </p:txBody>
      </p:sp>
      <p:sp>
        <p:nvSpPr>
          <p:cNvPr id="3" name="슬라이드 번호 개체 틀 2">
            <a:extLst>
              <a:ext uri="{FF2B5EF4-FFF2-40B4-BE49-F238E27FC236}">
                <a16:creationId xmlns:a16="http://schemas.microsoft.com/office/drawing/2014/main" id="{091B99E4-37F0-A072-7D8D-494E86CDC290}"/>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16</a:t>
            </a:fld>
            <a:r>
              <a:rPr lang="en-US" altLang="ko-KR"/>
              <a:t> </a:t>
            </a:r>
            <a:endParaRPr lang="en-US" dirty="0"/>
          </a:p>
        </p:txBody>
      </p:sp>
      <p:sp>
        <p:nvSpPr>
          <p:cNvPr id="4" name="사각형: 둥근 위쪽 모서리 3">
            <a:extLst>
              <a:ext uri="{FF2B5EF4-FFF2-40B4-BE49-F238E27FC236}">
                <a16:creationId xmlns:a16="http://schemas.microsoft.com/office/drawing/2014/main" id="{E26EBD37-A6A9-B49B-AD3B-09FB9C099E3E}"/>
              </a:ext>
            </a:extLst>
          </p:cNvPr>
          <p:cNvSpPr/>
          <p:nvPr/>
        </p:nvSpPr>
        <p:spPr>
          <a:xfrm>
            <a:off x="515937" y="571500"/>
            <a:ext cx="978010"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지속가능한 공급망</a:t>
            </a:r>
          </a:p>
        </p:txBody>
      </p:sp>
      <p:sp>
        <p:nvSpPr>
          <p:cNvPr id="5" name="사각형: 둥근 위쪽 모서리 4">
            <a:extLst>
              <a:ext uri="{FF2B5EF4-FFF2-40B4-BE49-F238E27FC236}">
                <a16:creationId xmlns:a16="http://schemas.microsoft.com/office/drawing/2014/main" id="{EF91AD1D-C8BB-5EDD-6728-B74E34B4F279}"/>
              </a:ext>
            </a:extLst>
          </p:cNvPr>
          <p:cNvSpPr/>
          <p:nvPr/>
        </p:nvSpPr>
        <p:spPr>
          <a:xfrm>
            <a:off x="1535822" y="571500"/>
            <a:ext cx="1050624"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책임 있는 소싱 전략</a:t>
            </a:r>
          </a:p>
        </p:txBody>
      </p:sp>
      <p:sp>
        <p:nvSpPr>
          <p:cNvPr id="6" name="사각형: 둥근 위쪽 모서리 5">
            <a:extLst>
              <a:ext uri="{FF2B5EF4-FFF2-40B4-BE49-F238E27FC236}">
                <a16:creationId xmlns:a16="http://schemas.microsoft.com/office/drawing/2014/main" id="{3288BD6A-B9C2-6AE5-24CA-79CAAB327626}"/>
              </a:ext>
            </a:extLst>
          </p:cNvPr>
          <p:cNvSpPr/>
          <p:nvPr/>
        </p:nvSpPr>
        <p:spPr>
          <a:xfrm>
            <a:off x="2625376"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공급망 실사</a:t>
            </a:r>
          </a:p>
        </p:txBody>
      </p:sp>
      <p:sp>
        <p:nvSpPr>
          <p:cNvPr id="7" name="사각형: 둥근 위쪽 모서리 6">
            <a:extLst>
              <a:ext uri="{FF2B5EF4-FFF2-40B4-BE49-F238E27FC236}">
                <a16:creationId xmlns:a16="http://schemas.microsoft.com/office/drawing/2014/main" id="{C5BD70F0-876D-7445-A10D-953B237D49B1}"/>
              </a:ext>
            </a:extLst>
          </p:cNvPr>
          <p:cNvSpPr/>
          <p:nvPr/>
        </p:nvSpPr>
        <p:spPr>
          <a:xfrm>
            <a:off x="3495161"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탈탄소화</a:t>
            </a:r>
          </a:p>
        </p:txBody>
      </p:sp>
      <p:sp>
        <p:nvSpPr>
          <p:cNvPr id="8" name="사각형: 둥근 위쪽 모서리 7">
            <a:extLst>
              <a:ext uri="{FF2B5EF4-FFF2-40B4-BE49-F238E27FC236}">
                <a16:creationId xmlns:a16="http://schemas.microsoft.com/office/drawing/2014/main" id="{4F01AD81-3CD2-016B-F23D-0361A4D36A8A}"/>
              </a:ext>
            </a:extLst>
          </p:cNvPr>
          <p:cNvSpPr/>
          <p:nvPr/>
        </p:nvSpPr>
        <p:spPr>
          <a:xfrm>
            <a:off x="4364945"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순환 경제</a:t>
            </a:r>
          </a:p>
        </p:txBody>
      </p:sp>
      <p:sp>
        <p:nvSpPr>
          <p:cNvPr id="11" name="사각형: 둥근 위쪽 모서리 10">
            <a:extLst>
              <a:ext uri="{FF2B5EF4-FFF2-40B4-BE49-F238E27FC236}">
                <a16:creationId xmlns:a16="http://schemas.microsoft.com/office/drawing/2014/main" id="{2942D82A-79E4-0CF5-5D32-087E8D7E4C47}"/>
              </a:ext>
            </a:extLst>
          </p:cNvPr>
          <p:cNvSpPr/>
          <p:nvPr/>
        </p:nvSpPr>
        <p:spPr>
          <a:xfrm>
            <a:off x="5235802" y="571500"/>
            <a:ext cx="1469798"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제조 및 생산 과정에서의 인권</a:t>
            </a:r>
          </a:p>
        </p:txBody>
      </p:sp>
      <p:sp>
        <p:nvSpPr>
          <p:cNvPr id="12" name="사각형: 둥근 위쪽 모서리 11">
            <a:extLst>
              <a:ext uri="{FF2B5EF4-FFF2-40B4-BE49-F238E27FC236}">
                <a16:creationId xmlns:a16="http://schemas.microsoft.com/office/drawing/2014/main" id="{277F507F-1C40-52E0-6E7C-5F4183B0C657}"/>
              </a:ext>
            </a:extLst>
          </p:cNvPr>
          <p:cNvSpPr/>
          <p:nvPr/>
        </p:nvSpPr>
        <p:spPr>
          <a:xfrm>
            <a:off x="6742385" y="571500"/>
            <a:ext cx="10779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기술 기반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ESG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보고</a:t>
            </a:r>
          </a:p>
        </p:txBody>
      </p:sp>
      <p:sp>
        <p:nvSpPr>
          <p:cNvPr id="2" name="바닥글 개체 틀 1">
            <a:extLst>
              <a:ext uri="{FF2B5EF4-FFF2-40B4-BE49-F238E27FC236}">
                <a16:creationId xmlns:a16="http://schemas.microsoft.com/office/drawing/2014/main" id="{5A8DE127-F2CE-1FF8-B916-78D90C2577B2}"/>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a:t>© </a:t>
            </a:r>
            <a:r>
              <a:rPr lang="en-US" spc="35"/>
              <a:t>2023 </a:t>
            </a:r>
            <a:r>
              <a:rPr lang="en-US" spc="60"/>
              <a:t>Copyright </a:t>
            </a:r>
            <a:r>
              <a:rPr lang="en-US" spc="65"/>
              <a:t>owned </a:t>
            </a:r>
            <a:r>
              <a:rPr lang="en-US" spc="75"/>
              <a:t>by </a:t>
            </a:r>
            <a:r>
              <a:rPr lang="en-US" spc="60"/>
              <a:t>one </a:t>
            </a:r>
            <a:r>
              <a:rPr lang="en-US" spc="45"/>
              <a:t>or </a:t>
            </a:r>
            <a:r>
              <a:rPr lang="en-US" spc="65"/>
              <a:t>more </a:t>
            </a:r>
            <a:r>
              <a:rPr lang="en-US" spc="40"/>
              <a:t>of </a:t>
            </a:r>
            <a:r>
              <a:rPr lang="en-US" spc="35"/>
              <a:t>the </a:t>
            </a:r>
            <a:r>
              <a:rPr lang="en-US" spc="95"/>
              <a:t>KPMG </a:t>
            </a:r>
            <a:r>
              <a:rPr lang="en-US" spc="40"/>
              <a:t>International </a:t>
            </a:r>
            <a:r>
              <a:rPr lang="en-US" spc="35"/>
              <a:t>entities. </a:t>
            </a:r>
            <a:r>
              <a:rPr lang="en-US" spc="95"/>
              <a:t>KPMG </a:t>
            </a:r>
            <a:r>
              <a:rPr lang="en-US" spc="40"/>
              <a:t>International entities </a:t>
            </a:r>
            <a:r>
              <a:rPr lang="en-US" spc="55"/>
              <a:t>provide </a:t>
            </a:r>
            <a:r>
              <a:rPr lang="en-US" spc="65"/>
              <a:t>no </a:t>
            </a:r>
            <a:r>
              <a:rPr lang="en-US" spc="60"/>
              <a:t>services </a:t>
            </a:r>
            <a:r>
              <a:rPr lang="en-US" spc="30"/>
              <a:t>to </a:t>
            </a:r>
            <a:r>
              <a:rPr lang="en-US" spc="45"/>
              <a:t>clients. </a:t>
            </a:r>
            <a:r>
              <a:rPr lang="en-US" spc="60"/>
              <a:t>All </a:t>
            </a:r>
            <a:r>
              <a:rPr lang="en-US" spc="55"/>
              <a:t>rights</a:t>
            </a:r>
            <a:r>
              <a:rPr lang="en-US" spc="-40"/>
              <a:t> </a:t>
            </a:r>
            <a:r>
              <a:rPr lang="en-US" spc="50"/>
              <a:t>reserved.</a:t>
            </a:r>
            <a:endParaRPr lang="en-US" spc="50" dirty="0"/>
          </a:p>
        </p:txBody>
      </p:sp>
      <p:sp>
        <p:nvSpPr>
          <p:cNvPr id="9" name="object 3">
            <a:extLst>
              <a:ext uri="{FF2B5EF4-FFF2-40B4-BE49-F238E27FC236}">
                <a16:creationId xmlns:a16="http://schemas.microsoft.com/office/drawing/2014/main" id="{912F93CA-F906-4546-769E-C075DDB2090C}"/>
              </a:ext>
            </a:extLst>
          </p:cNvPr>
          <p:cNvSpPr/>
          <p:nvPr/>
        </p:nvSpPr>
        <p:spPr>
          <a:xfrm>
            <a:off x="713505" y="2110258"/>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0" name="object 4">
            <a:extLst>
              <a:ext uri="{FF2B5EF4-FFF2-40B4-BE49-F238E27FC236}">
                <a16:creationId xmlns:a16="http://schemas.microsoft.com/office/drawing/2014/main" id="{2653AB7B-5DB3-89C5-9160-94F63E43516B}"/>
              </a:ext>
            </a:extLst>
          </p:cNvPr>
          <p:cNvSpPr txBox="1"/>
          <p:nvPr/>
        </p:nvSpPr>
        <p:spPr>
          <a:xfrm>
            <a:off x="515938" y="2254636"/>
            <a:ext cx="2771775" cy="1421693"/>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주주</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소비자</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직원은 자신들이 투자하고</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구매하고</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고용되는 기업에 대해 점점 더 높은 기대치를 갖게 되었습니다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따라서 비즈니스 리더들은 기업이 책임감 있고 지속가능한 방식으로 운영되고 있음을 규제기관과 시장에 증명하고 알려야 합니다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p>
        </p:txBody>
      </p:sp>
      <p:sp>
        <p:nvSpPr>
          <p:cNvPr id="17" name="object 2">
            <a:extLst>
              <a:ext uri="{FF2B5EF4-FFF2-40B4-BE49-F238E27FC236}">
                <a16:creationId xmlns:a16="http://schemas.microsoft.com/office/drawing/2014/main" id="{69873AA2-FB04-2EE4-F15A-97CC1601AD2D}"/>
              </a:ext>
            </a:extLst>
          </p:cNvPr>
          <p:cNvSpPr txBox="1"/>
          <p:nvPr/>
        </p:nvSpPr>
        <p:spPr>
          <a:xfrm>
            <a:off x="527496" y="1224135"/>
            <a:ext cx="3486856" cy="883148"/>
          </a:xfrm>
          <a:prstGeom prst="rect">
            <a:avLst/>
          </a:prstGeom>
        </p:spPr>
        <p:txBody>
          <a:bodyPr vert="horz" wrap="square" lIns="180000" tIns="8467" rIns="180000" bIns="0" rtlCol="0">
            <a:spAutoFit/>
          </a:bodyPr>
          <a:lstStyle/>
          <a:p>
            <a:pPr marL="8467" marR="3387"/>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지속가능한</a:t>
            </a:r>
            <a:endParaRPr lang="en-US" altLang="ko-KR"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endParaRPr>
          </a:p>
          <a:p>
            <a:pPr marL="8467" marR="3387"/>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공급망</a:t>
            </a:r>
          </a:p>
        </p:txBody>
      </p:sp>
      <p:sp>
        <p:nvSpPr>
          <p:cNvPr id="20" name="object 18">
            <a:extLst>
              <a:ext uri="{FF2B5EF4-FFF2-40B4-BE49-F238E27FC236}">
                <a16:creationId xmlns:a16="http://schemas.microsoft.com/office/drawing/2014/main" id="{832CBBDB-E67B-6889-CE71-9BD2A4200481}"/>
              </a:ext>
            </a:extLst>
          </p:cNvPr>
          <p:cNvSpPr txBox="1"/>
          <p:nvPr/>
        </p:nvSpPr>
        <p:spPr>
          <a:xfrm>
            <a:off x="500692" y="3924871"/>
            <a:ext cx="2784768" cy="769441"/>
          </a:xfrm>
          <a:prstGeom prst="rect">
            <a:avLst/>
          </a:prstGeom>
          <a:noFill/>
        </p:spPr>
        <p:txBody>
          <a:bodyPr vert="horz" wrap="square" lIns="180000" tIns="0" rIns="180000" bIns="0" rtlCol="0">
            <a:spAutoFit/>
          </a:bodyPr>
          <a:lstStyle/>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이러한 환경</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사회 및 거버넌스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(ESG)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문제 중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상당수는 공급망 관리 영역에 속합니다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ESG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의제가 공급망과 네트워크 설계에 큰 영향을 미치고 있습니다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600"/>
              </a:spcBef>
            </a:pP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향후 </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1~2</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년 내로 기업은 다음 </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6</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가지 측면에서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실질적인 발전을 이룰 준비가 되어 있어야 합니다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25" name="object 12">
            <a:extLst>
              <a:ext uri="{FF2B5EF4-FFF2-40B4-BE49-F238E27FC236}">
                <a16:creationId xmlns:a16="http://schemas.microsoft.com/office/drawing/2014/main" id="{7B75B34F-3EF1-D7CA-B212-A2E5B8AFE9E9}"/>
              </a:ext>
            </a:extLst>
          </p:cNvPr>
          <p:cNvSpPr txBox="1"/>
          <p:nvPr/>
        </p:nvSpPr>
        <p:spPr>
          <a:xfrm>
            <a:off x="501978" y="4931728"/>
            <a:ext cx="2154767" cy="1251625"/>
          </a:xfrm>
          <a:prstGeom prst="rect">
            <a:avLst/>
          </a:prstGeom>
          <a:noFill/>
        </p:spPr>
        <p:txBody>
          <a:bodyPr vert="horz" wrap="square" lIns="180000" tIns="0" rIns="180000" bIns="0" rtlCol="0">
            <a:spAutoFit/>
          </a:bodyPr>
          <a:lstStyle>
            <a:defPPr>
              <a:defRPr lang="ko-KR"/>
            </a:defPPr>
            <a:lvl1pPr marL="8467" algn="just" latinLnBrk="0">
              <a:spcBef>
                <a:spcPts val="600"/>
              </a:spcBef>
              <a:defRPr sz="900" spc="-2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defRPr>
            </a:lvl1pPr>
          </a:lstStyle>
          <a:p>
            <a:pPr marL="179917" indent="-171450">
              <a:buFont typeface="Arial" panose="020B0604020202020204" pitchFamily="34" charset="0"/>
              <a:buChar char="•"/>
            </a:pPr>
            <a:r>
              <a:rPr lang="ko-KR" altLang="en-US" dirty="0"/>
              <a:t>책임 있는 소싱</a:t>
            </a:r>
            <a:r>
              <a:rPr lang="en-US" altLang="ko-KR" dirty="0"/>
              <a:t>(Sourcing) </a:t>
            </a:r>
            <a:r>
              <a:rPr lang="ko-KR" altLang="en-US" dirty="0"/>
              <a:t>전략</a:t>
            </a:r>
            <a:endParaRPr lang="en-US" altLang="ko-KR" dirty="0"/>
          </a:p>
          <a:p>
            <a:pPr marL="179917" indent="-171450">
              <a:buFont typeface="Arial" panose="020B0604020202020204" pitchFamily="34" charset="0"/>
              <a:buChar char="•"/>
            </a:pPr>
            <a:r>
              <a:rPr lang="ko-KR" altLang="en-US" dirty="0"/>
              <a:t>공급망 실사 </a:t>
            </a:r>
            <a:endParaRPr lang="en-US" altLang="ko-KR" dirty="0"/>
          </a:p>
          <a:p>
            <a:pPr marL="179917" indent="-171450">
              <a:buFont typeface="Arial" panose="020B0604020202020204" pitchFamily="34" charset="0"/>
              <a:buChar char="•"/>
            </a:pPr>
            <a:r>
              <a:rPr lang="ko-KR" altLang="en-US" dirty="0"/>
              <a:t>탈탄소화</a:t>
            </a:r>
            <a:endParaRPr lang="en-US" altLang="ko-KR" dirty="0"/>
          </a:p>
          <a:p>
            <a:pPr marL="179917" indent="-171450">
              <a:buFont typeface="Arial" panose="020B0604020202020204" pitchFamily="34" charset="0"/>
              <a:buChar char="•"/>
            </a:pPr>
            <a:r>
              <a:rPr lang="ko-KR" altLang="en-US" dirty="0"/>
              <a:t>순환 경제 </a:t>
            </a:r>
            <a:endParaRPr lang="en-US" altLang="ko-KR" dirty="0"/>
          </a:p>
          <a:p>
            <a:pPr marL="179917" indent="-171450">
              <a:buFont typeface="Arial" panose="020B0604020202020204" pitchFamily="34" charset="0"/>
              <a:buChar char="•"/>
            </a:pPr>
            <a:r>
              <a:rPr lang="ko-KR" altLang="en-US" dirty="0"/>
              <a:t>제조 및 생산 과정에서의 인권보장</a:t>
            </a:r>
          </a:p>
          <a:p>
            <a:pPr marL="179917" indent="-171450">
              <a:buFont typeface="Arial" panose="020B0604020202020204" pitchFamily="34" charset="0"/>
              <a:buChar char="•"/>
            </a:pPr>
            <a:r>
              <a:rPr lang="ko-KR" altLang="en-US" dirty="0"/>
              <a:t>기술 기반 </a:t>
            </a:r>
            <a:r>
              <a:rPr lang="en-US" altLang="ko-KR" dirty="0"/>
              <a:t>ESG</a:t>
            </a:r>
            <a:r>
              <a:rPr lang="ko-KR" altLang="en-US" dirty="0"/>
              <a:t> 보고 </a:t>
            </a:r>
            <a:endParaRPr lang="en-US" dirty="0"/>
          </a:p>
        </p:txBody>
      </p:sp>
      <p:sp>
        <p:nvSpPr>
          <p:cNvPr id="26" name="object 4">
            <a:extLst>
              <a:ext uri="{FF2B5EF4-FFF2-40B4-BE49-F238E27FC236}">
                <a16:creationId xmlns:a16="http://schemas.microsoft.com/office/drawing/2014/main" id="{E0618AAA-E9C6-C6EA-8518-1589E05E7618}"/>
              </a:ext>
            </a:extLst>
          </p:cNvPr>
          <p:cNvSpPr txBox="1"/>
          <p:nvPr/>
        </p:nvSpPr>
        <p:spPr>
          <a:xfrm>
            <a:off x="3319613" y="1766194"/>
            <a:ext cx="2009759" cy="812296"/>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응답자의 </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1/3</a:t>
            </a: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은 미래 공급망 관리 전략의 일환으로 지속가능한 소싱에  더 집중할 계획이라고 답변 </a:t>
            </a:r>
          </a:p>
        </p:txBody>
      </p:sp>
      <p:sp>
        <p:nvSpPr>
          <p:cNvPr id="27" name="object 18">
            <a:extLst>
              <a:ext uri="{FF2B5EF4-FFF2-40B4-BE49-F238E27FC236}">
                <a16:creationId xmlns:a16="http://schemas.microsoft.com/office/drawing/2014/main" id="{946E14E4-4619-9D87-5EFA-FCAE1EAD6A5B}"/>
              </a:ext>
            </a:extLst>
          </p:cNvPr>
          <p:cNvSpPr txBox="1"/>
          <p:nvPr/>
        </p:nvSpPr>
        <p:spPr>
          <a:xfrm>
            <a:off x="3321440" y="1138989"/>
            <a:ext cx="1297819" cy="492443"/>
          </a:xfrm>
          <a:prstGeom prst="rect">
            <a:avLst/>
          </a:prstGeom>
          <a:noFill/>
        </p:spPr>
        <p:txBody>
          <a:bodyPr vert="horz" wrap="square" lIns="180000" tIns="0" rIns="180000" bIns="0" rtlCol="0">
            <a:spAutoFit/>
          </a:bodyPr>
          <a:lstStyle/>
          <a:p>
            <a:pPr marL="8467" latinLnBrk="0">
              <a:spcBef>
                <a:spcPts val="67"/>
              </a:spcBef>
            </a:pPr>
            <a:r>
              <a:rPr lang="en-US" altLang="ko-KR"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rPr>
              <a:t>1/3</a:t>
            </a:r>
            <a:endParaRPr lang="ko-KR" altLang="en-US"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endParaRPr>
          </a:p>
        </p:txBody>
      </p:sp>
      <p:sp>
        <p:nvSpPr>
          <p:cNvPr id="28" name="object 3">
            <a:extLst>
              <a:ext uri="{FF2B5EF4-FFF2-40B4-BE49-F238E27FC236}">
                <a16:creationId xmlns:a16="http://schemas.microsoft.com/office/drawing/2014/main" id="{91D9356A-99BF-DB1B-07E5-2126550B9087}"/>
              </a:ext>
            </a:extLst>
          </p:cNvPr>
          <p:cNvSpPr/>
          <p:nvPr/>
        </p:nvSpPr>
        <p:spPr>
          <a:xfrm flipV="1">
            <a:off x="3517534" y="1647553"/>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33" name="object 3">
            <a:extLst>
              <a:ext uri="{FF2B5EF4-FFF2-40B4-BE49-F238E27FC236}">
                <a16:creationId xmlns:a16="http://schemas.microsoft.com/office/drawing/2014/main" id="{BD13A841-6945-B63E-A495-208018FE3152}"/>
              </a:ext>
            </a:extLst>
          </p:cNvPr>
          <p:cNvSpPr/>
          <p:nvPr/>
        </p:nvSpPr>
        <p:spPr>
          <a:xfrm>
            <a:off x="6274333" y="2110258"/>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34" name="object 4">
            <a:extLst>
              <a:ext uri="{FF2B5EF4-FFF2-40B4-BE49-F238E27FC236}">
                <a16:creationId xmlns:a16="http://schemas.microsoft.com/office/drawing/2014/main" id="{A73751CD-1679-D458-8291-7B3C5FDA8820}"/>
              </a:ext>
            </a:extLst>
          </p:cNvPr>
          <p:cNvSpPr txBox="1"/>
          <p:nvPr/>
        </p:nvSpPr>
        <p:spPr>
          <a:xfrm>
            <a:off x="6076767" y="2254636"/>
            <a:ext cx="2344220" cy="1218561"/>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기업은 규제 당국</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주주</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고객의 증가하는 요구에 대응하여 생산 및 조달하는 제품을 노동 착취 등 부당한 방법으로 생산하지 않았는지 확인하는 법을 고민하고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p>
        </p:txBody>
      </p:sp>
      <p:sp>
        <p:nvSpPr>
          <p:cNvPr id="35" name="object 2">
            <a:extLst>
              <a:ext uri="{FF2B5EF4-FFF2-40B4-BE49-F238E27FC236}">
                <a16:creationId xmlns:a16="http://schemas.microsoft.com/office/drawing/2014/main" id="{D8639077-7DAF-823D-3661-75593CDC0391}"/>
              </a:ext>
            </a:extLst>
          </p:cNvPr>
          <p:cNvSpPr txBox="1"/>
          <p:nvPr/>
        </p:nvSpPr>
        <p:spPr>
          <a:xfrm>
            <a:off x="6077691" y="1224135"/>
            <a:ext cx="3486856" cy="883148"/>
          </a:xfrm>
          <a:prstGeom prst="rect">
            <a:avLst/>
          </a:prstGeom>
        </p:spPr>
        <p:txBody>
          <a:bodyPr vert="horz" wrap="square" lIns="180000" tIns="8467" rIns="180000" bIns="0" rtlCol="0">
            <a:spAutoFit/>
          </a:bodyPr>
          <a:lstStyle/>
          <a:p>
            <a:pPr marL="8467" marR="3387"/>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책임 있는</a:t>
            </a:r>
            <a:endParaRPr lang="en-US" altLang="ko-KR"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endParaRPr>
          </a:p>
          <a:p>
            <a:pPr marL="8467" marR="3387"/>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소싱 전략</a:t>
            </a:r>
          </a:p>
        </p:txBody>
      </p:sp>
      <p:sp>
        <p:nvSpPr>
          <p:cNvPr id="36" name="object 18">
            <a:extLst>
              <a:ext uri="{FF2B5EF4-FFF2-40B4-BE49-F238E27FC236}">
                <a16:creationId xmlns:a16="http://schemas.microsoft.com/office/drawing/2014/main" id="{C208DA7F-ED4D-53EB-C6DD-23183C8A54A4}"/>
              </a:ext>
            </a:extLst>
          </p:cNvPr>
          <p:cNvSpPr txBox="1"/>
          <p:nvPr/>
        </p:nvSpPr>
        <p:spPr>
          <a:xfrm>
            <a:off x="6070269" y="3924871"/>
            <a:ext cx="2450169" cy="553998"/>
          </a:xfrm>
          <a:prstGeom prst="rect">
            <a:avLst/>
          </a:prstGeom>
          <a:noFill/>
        </p:spPr>
        <p:txBody>
          <a:bodyPr vert="horz" wrap="square" lIns="180000" tIns="0" rIns="180000" bIns="0" rtlCol="0">
            <a:spAutoFit/>
          </a:bodyPr>
          <a:lstStyle/>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더욱 다양해지는 인권 규정의 근간에는 기업이 책임 있는 소싱 전략을 수행할 수 있도록 실용적인 프레임워크를 제공하는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UNGP(</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유엔 가이드라인 보고 프레임워크</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en-US" altLang="ko-KR" sz="900" spc="85" baseline="30000" dirty="0">
                <a:gradFill>
                  <a:gsLst>
                    <a:gs pos="0">
                      <a:schemeClr val="tx1"/>
                    </a:gs>
                    <a:gs pos="100000">
                      <a:schemeClr val="tx1"/>
                    </a:gs>
                  </a:gsLst>
                  <a:lin ang="5400000" scaled="1"/>
                </a:gradFill>
                <a:latin typeface="+mn-ea"/>
                <a:cs typeface="Calibri"/>
              </a:rPr>
              <a:t>5</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가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38" name="object 15">
            <a:extLst>
              <a:ext uri="{FF2B5EF4-FFF2-40B4-BE49-F238E27FC236}">
                <a16:creationId xmlns:a16="http://schemas.microsoft.com/office/drawing/2014/main" id="{8FB5696C-5353-C9BF-EF80-61F019E6292A}"/>
              </a:ext>
            </a:extLst>
          </p:cNvPr>
          <p:cNvSpPr txBox="1"/>
          <p:nvPr/>
        </p:nvSpPr>
        <p:spPr>
          <a:xfrm>
            <a:off x="8510012" y="1196972"/>
            <a:ext cx="2793911" cy="467585"/>
          </a:xfrm>
          <a:prstGeom prst="rect">
            <a:avLst/>
          </a:prstGeom>
        </p:spPr>
        <p:txBody>
          <a:bodyPr vert="horz" wrap="square" lIns="180000" tIns="69426" rIns="180000" bIns="0" rtlCol="0">
            <a:spAutoFit/>
          </a:bodyPr>
          <a:lstStyle/>
          <a:p>
            <a:pPr marL="8467" marR="3387">
              <a:lnSpc>
                <a:spcPct val="110000"/>
              </a:lnSpc>
              <a:spcBef>
                <a:spcPts val="546"/>
              </a:spcBef>
            </a:pPr>
            <a:r>
              <a:rPr lang="ko-KR" altLang="en-US" sz="1200" b="1" spc="-7"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KPMG Bold"/>
              </a:rPr>
              <a:t>공급망 관리 경영진이 고려해야 할 </a:t>
            </a:r>
            <a:br>
              <a:rPr lang="en-US" altLang="ko-KR" sz="1200" b="1" spc="-7"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KPMG Bold"/>
              </a:rPr>
            </a:br>
            <a:r>
              <a:rPr lang="ko-KR" altLang="en-US" sz="1200" b="1" spc="-7"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KPMG Bold"/>
              </a:rPr>
              <a:t>책임 있는 소싱 전략의 의미 </a:t>
            </a:r>
            <a:endParaRPr lang="en-US" altLang="ko-KR" sz="1200" b="1" spc="-7"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KPMG Bold"/>
            </a:endParaRPr>
          </a:p>
        </p:txBody>
      </p:sp>
      <p:sp>
        <p:nvSpPr>
          <p:cNvPr id="39" name="object 16">
            <a:extLst>
              <a:ext uri="{FF2B5EF4-FFF2-40B4-BE49-F238E27FC236}">
                <a16:creationId xmlns:a16="http://schemas.microsoft.com/office/drawing/2014/main" id="{EEF22A6A-5211-11EC-6E3E-044AD7A2B7C8}"/>
              </a:ext>
            </a:extLst>
          </p:cNvPr>
          <p:cNvSpPr txBox="1"/>
          <p:nvPr/>
        </p:nvSpPr>
        <p:spPr>
          <a:xfrm>
            <a:off x="8506259" y="1870555"/>
            <a:ext cx="1807322" cy="3600559"/>
          </a:xfrm>
          <a:prstGeom prst="rect">
            <a:avLst/>
          </a:prstGeom>
        </p:spPr>
        <p:txBody>
          <a:bodyPr vert="horz" wrap="square" lIns="180000" tIns="8467" rIns="180000" bIns="0" rtlCol="0">
            <a:spAutoFit/>
          </a:bodyPr>
          <a:lstStyle/>
          <a:p>
            <a:pPr marL="8467" marR="20744" latinLnBrk="0">
              <a:lnSpc>
                <a:spcPct val="110000"/>
              </a:lnSpc>
              <a:spcBef>
                <a:spcPts val="67"/>
              </a:spcBef>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명확한 정책과 프레임워크 수립</a:t>
            </a:r>
          </a:p>
          <a:p>
            <a:pPr marL="8467" marR="42759" latinLnBrk="0">
              <a:lnSpc>
                <a:spcPct val="110000"/>
              </a:lnSpc>
              <a:spcBef>
                <a:spcPts val="40"/>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목표를 달성하기 위해 각 주체</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직원</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공급업체</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업계 협회</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가 수행할 수 있는 역할에 대한 가이드라인을 제시합니다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8467" marR="42759" latinLnBrk="0">
              <a:lnSpc>
                <a:spcPct val="110000"/>
              </a:lnSpc>
              <a:spcBef>
                <a:spcPts val="40"/>
              </a:spcBef>
            </a:pPr>
            <a:endParaRPr lang="en-US" sz="800" b="1" dirty="0">
              <a:solidFill>
                <a:srgbClr val="00B8F5"/>
              </a:solidFill>
              <a:latin typeface="+mn-ea"/>
              <a:cs typeface="Calibri"/>
            </a:endParaRPr>
          </a:p>
          <a:p>
            <a:pPr marL="8467" marR="42759" latinLnBrk="0">
              <a:lnSpc>
                <a:spcPct val="110000"/>
              </a:lnSpc>
              <a:spcBef>
                <a:spcPts val="40"/>
              </a:spcBef>
            </a:pP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ESG</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를 고려해 공급업체의 행동 지침을 명확하게 개발 </a:t>
            </a:r>
          </a:p>
          <a:p>
            <a:pPr marL="8467" marR="42759" latinLnBrk="0">
              <a:lnSpc>
                <a:spcPct val="110000"/>
              </a:lnSpc>
              <a:spcBef>
                <a:spcPts val="40"/>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해당 지침을 하위 공급업체에 적용하는 방법에 대한 가이드라인을 제공합니다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8467" marR="42759" latinLnBrk="0">
              <a:lnSpc>
                <a:spcPct val="110000"/>
              </a:lnSpc>
              <a:spcBef>
                <a:spcPts val="40"/>
              </a:spcBef>
            </a:pPr>
            <a:endPar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8467" marR="163415" latinLnBrk="0">
              <a:lnSpc>
                <a:spcPct val="110000"/>
              </a:lnSpc>
              <a:spcBef>
                <a:spcPts val="337"/>
              </a:spcBef>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책임 있는 소싱 전략을 위해  </a:t>
            </a:r>
            <a:b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br>
            <a:r>
              <a:rPr lang="ko-KR" altLang="en-US" sz="800" b="1" dirty="0" err="1">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탑다운</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(Top-down)</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 방식 적용</a:t>
            </a:r>
            <a:endPar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endParaRPr>
          </a:p>
          <a:p>
            <a:pPr marL="8467" marR="151984" latinLnBrk="0">
              <a:lnSpc>
                <a:spcPct val="110000"/>
              </a:lnSpc>
              <a:spcBef>
                <a:spcPts val="40"/>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기업이 책임 있는 소싱 전략을 체화 하기</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위해서 리스크와 그로 인한 결과를 모두 고려한 경영진의 지원이 필요합니다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8467" marR="151984" latinLnBrk="0">
              <a:lnSpc>
                <a:spcPct val="110000"/>
              </a:lnSpc>
              <a:spcBef>
                <a:spcPts val="40"/>
              </a:spcBef>
            </a:pPr>
            <a:endPar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8467" marR="114729" latinLnBrk="0">
              <a:lnSpc>
                <a:spcPct val="110000"/>
              </a:lnSpc>
              <a:spcBef>
                <a:spcPts val="337"/>
              </a:spcBef>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중대한 리스크와 영향을 </a:t>
            </a:r>
            <a:b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b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식별하고 우선순위 도출</a:t>
            </a:r>
            <a:endPar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endParaRPr>
          </a:p>
          <a:p>
            <a:pPr marL="8467" marR="151984" latinLnBrk="0">
              <a:lnSpc>
                <a:spcPct val="110000"/>
              </a:lnSpc>
              <a:spcBef>
                <a:spcPts val="40"/>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내</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중요한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ESG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이슈가 가장 많은 영역</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즉</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변화를 주도하는 데 가장 큰 영향력을 발휘할 수 있는 영역을 식별하고 이에 집중합니다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40" name="object 17">
            <a:extLst>
              <a:ext uri="{FF2B5EF4-FFF2-40B4-BE49-F238E27FC236}">
                <a16:creationId xmlns:a16="http://schemas.microsoft.com/office/drawing/2014/main" id="{AC15A00B-EF3D-3A48-F675-91007507F719}"/>
              </a:ext>
            </a:extLst>
          </p:cNvPr>
          <p:cNvSpPr txBox="1"/>
          <p:nvPr/>
        </p:nvSpPr>
        <p:spPr>
          <a:xfrm>
            <a:off x="10122195" y="1880949"/>
            <a:ext cx="1903230" cy="4116597"/>
          </a:xfrm>
          <a:prstGeom prst="rect">
            <a:avLst/>
          </a:prstGeom>
        </p:spPr>
        <p:txBody>
          <a:bodyPr vert="horz" wrap="square" lIns="180000" tIns="8467" rIns="180000" bIns="0" rtlCol="0">
            <a:spAutoFit/>
          </a:bodyPr>
          <a:lstStyle/>
          <a:p>
            <a:pPr marL="8467" marR="143093" latinLnBrk="0">
              <a:lnSpc>
                <a:spcPct val="110000"/>
              </a:lnSpc>
              <a:spcBef>
                <a:spcPts val="40"/>
              </a:spcBef>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전략 이행 시 사람을 최우선적으로 고려</a:t>
            </a:r>
          </a:p>
          <a:p>
            <a:pPr marL="8467" marR="143093" latinLnBrk="0">
              <a:lnSpc>
                <a:spcPct val="110000"/>
              </a:lnSpc>
              <a:spcBef>
                <a:spcPts val="40"/>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전반에서 정부</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NGO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및 근로자와 더 긴밀하게 협력하는 것은 공급업체의 역량을 높일 뿐만 아니라 이에 직접적으로 영향을 받는 근로자의 생산성 제고로 이어질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특히 복잡하게 확장된 공급망은 공급망 내 이해관계자 간 긴밀한 협업을 어렵게 만들 수 있으므로 공급망 전반에서 협력의 강도를 높이는 것은 중요합니다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만약 기업이 근로자의 업무환경 등의 정보가 부족하다면</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기업은 근로자와 더 긴밀하게 연결되도록 노력해야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8467" marR="143093" latinLnBrk="0">
              <a:lnSpc>
                <a:spcPct val="110000"/>
              </a:lnSpc>
              <a:spcBef>
                <a:spcPts val="40"/>
              </a:spcBef>
            </a:pPr>
            <a:endParaRPr lang="en-US" altLang="ko-KR" sz="800" dirty="0">
              <a:latin typeface="KoPub돋움체 Medium" panose="00000600000000000000" pitchFamily="2" charset="-127"/>
              <a:ea typeface="KoPub돋움체 Medium" panose="00000600000000000000" pitchFamily="2" charset="-127"/>
              <a:cs typeface="Calibri"/>
            </a:endParaRPr>
          </a:p>
          <a:p>
            <a:pPr marL="8467" marR="143093" latinLnBrk="0">
              <a:lnSpc>
                <a:spcPct val="110000"/>
              </a:lnSpc>
              <a:spcBef>
                <a:spcPts val="40"/>
              </a:spcBef>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인권침해 구제와 예방을 위한 </a:t>
            </a:r>
            <a:b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b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고충처리 메커니즘 구축</a:t>
            </a:r>
          </a:p>
          <a:p>
            <a:pPr marL="8467" marR="151984" latinLnBrk="0">
              <a:lnSpc>
                <a:spcPct val="110000"/>
              </a:lnSpc>
              <a:spcBef>
                <a:spcPts val="40"/>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근로자의 우려를 경청할 수 있어야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과거의 피해를 구제하고 미래의 피해를 예방하기 위한 고충처리 프레임워크를 구축합니다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8467" algn="just" latinLnBrk="0">
              <a:lnSpc>
                <a:spcPct val="110000"/>
              </a:lnSpc>
              <a:spcBef>
                <a:spcPts val="393"/>
              </a:spcBef>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영향 측정</a:t>
            </a:r>
          </a:p>
          <a:p>
            <a:pPr marL="8467" marR="151984" latinLnBrk="0">
              <a:lnSpc>
                <a:spcPct val="110000"/>
              </a:lnSpc>
              <a:spcBef>
                <a:spcPts val="40"/>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비즈니스 운영</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근로자</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더 넓은 지역사회에 대한 책임 있는 소싱을 정기적으로 모니터링하고 보고하는 활동이 매우 중요합니다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14" name="object 13">
            <a:extLst>
              <a:ext uri="{FF2B5EF4-FFF2-40B4-BE49-F238E27FC236}">
                <a16:creationId xmlns:a16="http://schemas.microsoft.com/office/drawing/2014/main" id="{95D979A4-12A4-90DD-51C8-C974D219CC04}"/>
              </a:ext>
            </a:extLst>
          </p:cNvPr>
          <p:cNvSpPr txBox="1"/>
          <p:nvPr/>
        </p:nvSpPr>
        <p:spPr>
          <a:xfrm>
            <a:off x="6238798" y="5968252"/>
            <a:ext cx="2240280" cy="120546"/>
          </a:xfrm>
          <a:prstGeom prst="rect">
            <a:avLst/>
          </a:prstGeom>
        </p:spPr>
        <p:txBody>
          <a:bodyPr vert="horz" wrap="square" lIns="0" tIns="12700" rIns="0" bIns="0" rtlCol="0">
            <a:spAutoFit/>
          </a:bodyPr>
          <a:lstStyle/>
          <a:p>
            <a:pPr marL="38100">
              <a:lnSpc>
                <a:spcPct val="100000"/>
              </a:lnSpc>
              <a:spcBef>
                <a:spcPts val="100"/>
              </a:spcBef>
            </a:pPr>
            <a:r>
              <a:rPr sz="700" baseline="30864"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5</a:t>
            </a:r>
            <a:r>
              <a:rPr sz="7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UN Guiding Principles Reporting Framework</a:t>
            </a:r>
            <a:endParaRPr sz="7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15" name="object 21">
            <a:extLst>
              <a:ext uri="{FF2B5EF4-FFF2-40B4-BE49-F238E27FC236}">
                <a16:creationId xmlns:a16="http://schemas.microsoft.com/office/drawing/2014/main" id="{AB68AE05-CE10-5A0D-6199-DCDF745F2170}"/>
              </a:ext>
            </a:extLst>
          </p:cNvPr>
          <p:cNvSpPr txBox="1"/>
          <p:nvPr/>
        </p:nvSpPr>
        <p:spPr>
          <a:xfrm>
            <a:off x="6245893" y="4518349"/>
            <a:ext cx="2233186" cy="1358576"/>
          </a:xfrm>
          <a:prstGeom prst="rect">
            <a:avLst/>
          </a:prstGeom>
          <a:solidFill>
            <a:srgbClr val="ACEAFF">
              <a:alpha val="50000"/>
            </a:srgbClr>
          </a:solidFill>
          <a:ln w="12700">
            <a:solidFill>
              <a:srgbClr val="00B8F5"/>
            </a:solidFill>
          </a:ln>
        </p:spPr>
        <p:txBody>
          <a:bodyPr vert="horz" wrap="square" lIns="0" tIns="72390" rIns="0" bIns="0" rtlCol="0" anchor="ctr" anchorCtr="0">
            <a:noAutofit/>
          </a:bodyPr>
          <a:lstStyle/>
          <a:p>
            <a:pPr marL="114300" marR="329565" latinLnBrk="0">
              <a:spcBef>
                <a:spcPts val="570"/>
              </a:spcBef>
            </a:pP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UNGP</a:t>
            </a: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는 기업에게 다음과 같은 노력을 기울일 것을 요구합니다</a:t>
            </a: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342900" indent="-229235" latinLnBrk="0">
              <a:spcBef>
                <a:spcPts val="705"/>
              </a:spcBef>
              <a:buAutoNum type="arabicPeriod"/>
              <a:tabLst>
                <a:tab pos="342265" algn="l"/>
                <a:tab pos="343535" algn="l"/>
              </a:tabLst>
            </a:pP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인권 존중을 위한 정책적 약속</a:t>
            </a:r>
          </a:p>
          <a:p>
            <a:pPr marL="342900" marR="332740" indent="-228600" latinLnBrk="0">
              <a:spcBef>
                <a:spcPts val="570"/>
              </a:spcBef>
              <a:buAutoNum type="arabicPeriod"/>
              <a:tabLst>
                <a:tab pos="342265" algn="l"/>
                <a:tab pos="343535" algn="l"/>
              </a:tabLst>
            </a:pP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인권에 대한 부정적 영향을 식별</a:t>
            </a: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예방</a:t>
            </a: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완화 및 설명하기 위한 인권 실사 프로세스</a:t>
            </a:r>
            <a:endPar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342900" marR="332740" indent="-228600" latinLnBrk="0">
              <a:spcBef>
                <a:spcPts val="570"/>
              </a:spcBef>
              <a:buAutoNum type="arabicPeriod"/>
              <a:tabLst>
                <a:tab pos="342265" algn="l"/>
                <a:tab pos="343535" algn="l"/>
              </a:tabLst>
            </a:pP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인권 침해를 구제하기 위한 명확하고 접근 가능한 절차</a:t>
            </a:r>
          </a:p>
        </p:txBody>
      </p:sp>
      <p:sp>
        <p:nvSpPr>
          <p:cNvPr id="16" name="사각형: 둥근 위쪽 모서리 15">
            <a:extLst>
              <a:ext uri="{FF2B5EF4-FFF2-40B4-BE49-F238E27FC236}">
                <a16:creationId xmlns:a16="http://schemas.microsoft.com/office/drawing/2014/main" id="{08CD7E59-08F0-5079-EA53-6E99749B538A}"/>
              </a:ext>
            </a:extLst>
          </p:cNvPr>
          <p:cNvSpPr/>
          <p:nvPr/>
        </p:nvSpPr>
        <p:spPr>
          <a:xfrm>
            <a:off x="7857083" y="571500"/>
            <a:ext cx="77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1570548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91B99E4-37F0-A072-7D8D-494E86CDC290}"/>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17</a:t>
            </a:fld>
            <a:r>
              <a:rPr lang="en-US" altLang="ko-KR"/>
              <a:t> </a:t>
            </a:r>
            <a:endParaRPr lang="en-US" dirty="0"/>
          </a:p>
        </p:txBody>
      </p:sp>
      <p:sp>
        <p:nvSpPr>
          <p:cNvPr id="4" name="사각형: 둥근 위쪽 모서리 3">
            <a:extLst>
              <a:ext uri="{FF2B5EF4-FFF2-40B4-BE49-F238E27FC236}">
                <a16:creationId xmlns:a16="http://schemas.microsoft.com/office/drawing/2014/main" id="{E26EBD37-A6A9-B49B-AD3B-09FB9C099E3E}"/>
              </a:ext>
            </a:extLst>
          </p:cNvPr>
          <p:cNvSpPr/>
          <p:nvPr/>
        </p:nvSpPr>
        <p:spPr>
          <a:xfrm>
            <a:off x="51593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지속가능한 공급망</a:t>
            </a:r>
          </a:p>
        </p:txBody>
      </p:sp>
      <p:sp>
        <p:nvSpPr>
          <p:cNvPr id="5" name="사각형: 둥근 위쪽 모서리 4">
            <a:extLst>
              <a:ext uri="{FF2B5EF4-FFF2-40B4-BE49-F238E27FC236}">
                <a16:creationId xmlns:a16="http://schemas.microsoft.com/office/drawing/2014/main" id="{EF91AD1D-C8BB-5EDD-6728-B74E34B4F279}"/>
              </a:ext>
            </a:extLst>
          </p:cNvPr>
          <p:cNvSpPr/>
          <p:nvPr/>
        </p:nvSpPr>
        <p:spPr>
          <a:xfrm>
            <a:off x="1535822" y="571500"/>
            <a:ext cx="105062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책임 있는 소싱 전략</a:t>
            </a:r>
          </a:p>
        </p:txBody>
      </p:sp>
      <p:sp>
        <p:nvSpPr>
          <p:cNvPr id="6" name="사각형: 둥근 위쪽 모서리 5">
            <a:extLst>
              <a:ext uri="{FF2B5EF4-FFF2-40B4-BE49-F238E27FC236}">
                <a16:creationId xmlns:a16="http://schemas.microsoft.com/office/drawing/2014/main" id="{3288BD6A-B9C2-6AE5-24CA-79CAAB327626}"/>
              </a:ext>
            </a:extLst>
          </p:cNvPr>
          <p:cNvSpPr/>
          <p:nvPr/>
        </p:nvSpPr>
        <p:spPr>
          <a:xfrm>
            <a:off x="2625376" y="571500"/>
            <a:ext cx="834073"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공급망 실사</a:t>
            </a:r>
          </a:p>
        </p:txBody>
      </p:sp>
      <p:sp>
        <p:nvSpPr>
          <p:cNvPr id="7" name="사각형: 둥근 위쪽 모서리 6">
            <a:extLst>
              <a:ext uri="{FF2B5EF4-FFF2-40B4-BE49-F238E27FC236}">
                <a16:creationId xmlns:a16="http://schemas.microsoft.com/office/drawing/2014/main" id="{C5BD70F0-876D-7445-A10D-953B237D49B1}"/>
              </a:ext>
            </a:extLst>
          </p:cNvPr>
          <p:cNvSpPr/>
          <p:nvPr/>
        </p:nvSpPr>
        <p:spPr>
          <a:xfrm>
            <a:off x="3495161"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탈탄소화</a:t>
            </a:r>
          </a:p>
        </p:txBody>
      </p:sp>
      <p:sp>
        <p:nvSpPr>
          <p:cNvPr id="8" name="사각형: 둥근 위쪽 모서리 7">
            <a:extLst>
              <a:ext uri="{FF2B5EF4-FFF2-40B4-BE49-F238E27FC236}">
                <a16:creationId xmlns:a16="http://schemas.microsoft.com/office/drawing/2014/main" id="{4F01AD81-3CD2-016B-F23D-0361A4D36A8A}"/>
              </a:ext>
            </a:extLst>
          </p:cNvPr>
          <p:cNvSpPr/>
          <p:nvPr/>
        </p:nvSpPr>
        <p:spPr>
          <a:xfrm>
            <a:off x="4364945"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순환 경제</a:t>
            </a:r>
          </a:p>
        </p:txBody>
      </p:sp>
      <p:sp>
        <p:nvSpPr>
          <p:cNvPr id="11" name="사각형: 둥근 위쪽 모서리 10">
            <a:extLst>
              <a:ext uri="{FF2B5EF4-FFF2-40B4-BE49-F238E27FC236}">
                <a16:creationId xmlns:a16="http://schemas.microsoft.com/office/drawing/2014/main" id="{2942D82A-79E4-0CF5-5D32-087E8D7E4C47}"/>
              </a:ext>
            </a:extLst>
          </p:cNvPr>
          <p:cNvSpPr/>
          <p:nvPr/>
        </p:nvSpPr>
        <p:spPr>
          <a:xfrm>
            <a:off x="5235802" y="571500"/>
            <a:ext cx="1469798"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제조 및 생산 과정에서의 인권</a:t>
            </a:r>
          </a:p>
        </p:txBody>
      </p:sp>
      <p:sp>
        <p:nvSpPr>
          <p:cNvPr id="12" name="사각형: 둥근 위쪽 모서리 11">
            <a:extLst>
              <a:ext uri="{FF2B5EF4-FFF2-40B4-BE49-F238E27FC236}">
                <a16:creationId xmlns:a16="http://schemas.microsoft.com/office/drawing/2014/main" id="{277F507F-1C40-52E0-6E7C-5F4183B0C657}"/>
              </a:ext>
            </a:extLst>
          </p:cNvPr>
          <p:cNvSpPr/>
          <p:nvPr/>
        </p:nvSpPr>
        <p:spPr>
          <a:xfrm>
            <a:off x="6742385" y="571500"/>
            <a:ext cx="10779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기술 기반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ESG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보고</a:t>
            </a:r>
          </a:p>
        </p:txBody>
      </p:sp>
      <p:sp>
        <p:nvSpPr>
          <p:cNvPr id="2" name="바닥글 개체 틀 1">
            <a:extLst>
              <a:ext uri="{FF2B5EF4-FFF2-40B4-BE49-F238E27FC236}">
                <a16:creationId xmlns:a16="http://schemas.microsoft.com/office/drawing/2014/main" id="{5A8DE127-F2CE-1FF8-B916-78D90C2577B2}"/>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a:t>© </a:t>
            </a:r>
            <a:r>
              <a:rPr lang="en-US" spc="35"/>
              <a:t>2023 </a:t>
            </a:r>
            <a:r>
              <a:rPr lang="en-US" spc="60"/>
              <a:t>Copyright </a:t>
            </a:r>
            <a:r>
              <a:rPr lang="en-US" spc="65"/>
              <a:t>owned </a:t>
            </a:r>
            <a:r>
              <a:rPr lang="en-US" spc="75"/>
              <a:t>by </a:t>
            </a:r>
            <a:r>
              <a:rPr lang="en-US" spc="60"/>
              <a:t>one </a:t>
            </a:r>
            <a:r>
              <a:rPr lang="en-US" spc="45"/>
              <a:t>or </a:t>
            </a:r>
            <a:r>
              <a:rPr lang="en-US" spc="65"/>
              <a:t>more </a:t>
            </a:r>
            <a:r>
              <a:rPr lang="en-US" spc="40"/>
              <a:t>of </a:t>
            </a:r>
            <a:r>
              <a:rPr lang="en-US" spc="35"/>
              <a:t>the </a:t>
            </a:r>
            <a:r>
              <a:rPr lang="en-US" spc="95"/>
              <a:t>KPMG </a:t>
            </a:r>
            <a:r>
              <a:rPr lang="en-US" spc="40"/>
              <a:t>International </a:t>
            </a:r>
            <a:r>
              <a:rPr lang="en-US" spc="35"/>
              <a:t>entities. </a:t>
            </a:r>
            <a:r>
              <a:rPr lang="en-US" spc="95"/>
              <a:t>KPMG </a:t>
            </a:r>
            <a:r>
              <a:rPr lang="en-US" spc="40"/>
              <a:t>International entities </a:t>
            </a:r>
            <a:r>
              <a:rPr lang="en-US" spc="55"/>
              <a:t>provide </a:t>
            </a:r>
            <a:r>
              <a:rPr lang="en-US" spc="65"/>
              <a:t>no </a:t>
            </a:r>
            <a:r>
              <a:rPr lang="en-US" spc="60"/>
              <a:t>services </a:t>
            </a:r>
            <a:r>
              <a:rPr lang="en-US" spc="30"/>
              <a:t>to </a:t>
            </a:r>
            <a:r>
              <a:rPr lang="en-US" spc="45"/>
              <a:t>clients. </a:t>
            </a:r>
            <a:r>
              <a:rPr lang="en-US" spc="60"/>
              <a:t>All </a:t>
            </a:r>
            <a:r>
              <a:rPr lang="en-US" spc="55"/>
              <a:t>rights</a:t>
            </a:r>
            <a:r>
              <a:rPr lang="en-US" spc="-40"/>
              <a:t> </a:t>
            </a:r>
            <a:r>
              <a:rPr lang="en-US" spc="50"/>
              <a:t>reserved.</a:t>
            </a:r>
            <a:endParaRPr lang="en-US" spc="50" dirty="0"/>
          </a:p>
        </p:txBody>
      </p:sp>
      <p:sp>
        <p:nvSpPr>
          <p:cNvPr id="14" name="object 3">
            <a:extLst>
              <a:ext uri="{FF2B5EF4-FFF2-40B4-BE49-F238E27FC236}">
                <a16:creationId xmlns:a16="http://schemas.microsoft.com/office/drawing/2014/main" id="{E0842AD7-97E1-2CC7-4400-CBFEB34D3AAC}"/>
              </a:ext>
            </a:extLst>
          </p:cNvPr>
          <p:cNvSpPr/>
          <p:nvPr/>
        </p:nvSpPr>
        <p:spPr>
          <a:xfrm>
            <a:off x="713505" y="1599888"/>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5" name="object 4">
            <a:extLst>
              <a:ext uri="{FF2B5EF4-FFF2-40B4-BE49-F238E27FC236}">
                <a16:creationId xmlns:a16="http://schemas.microsoft.com/office/drawing/2014/main" id="{2000DA16-3C63-FB91-7B69-0E3559C12F8C}"/>
              </a:ext>
            </a:extLst>
          </p:cNvPr>
          <p:cNvSpPr txBox="1"/>
          <p:nvPr/>
        </p:nvSpPr>
        <p:spPr>
          <a:xfrm>
            <a:off x="515938" y="1838417"/>
            <a:ext cx="2771775" cy="1231385"/>
          </a:xfrm>
          <a:prstGeom prst="rect">
            <a:avLst/>
          </a:prstGeom>
        </p:spPr>
        <p:txBody>
          <a:bodyPr vert="horz" wrap="square" lIns="180000" tIns="8467" rIns="180000" bIns="0" rtlCol="0">
            <a:spAutoFit/>
          </a:bodyPr>
          <a:lstStyle/>
          <a:p>
            <a:pPr marL="8467" marR="3387" latinLnBrk="0">
              <a:lnSpc>
                <a:spcPct val="110000"/>
              </a:lnSpc>
              <a:spcBef>
                <a:spcPts val="67"/>
              </a:spcBef>
            </a:pP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ESG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공시에 대한 규정은 시간이 지남에 따라 강화되어 왔으며 추가 규정이 제정되고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오른쪽 그림 참조</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p>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이제 새로운 규정에 따라 기업은 인권 위험을 평가</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식별</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예방</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구제 및 보고해야 합니다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18" name="object 2">
            <a:extLst>
              <a:ext uri="{FF2B5EF4-FFF2-40B4-BE49-F238E27FC236}">
                <a16:creationId xmlns:a16="http://schemas.microsoft.com/office/drawing/2014/main" id="{2CCA94FD-FEE6-DACC-57C1-DF53CCA61E92}"/>
              </a:ext>
            </a:extLst>
          </p:cNvPr>
          <p:cNvSpPr txBox="1"/>
          <p:nvPr/>
        </p:nvSpPr>
        <p:spPr>
          <a:xfrm>
            <a:off x="495597" y="1139071"/>
            <a:ext cx="3486856" cy="439437"/>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공급망 실사</a:t>
            </a:r>
          </a:p>
        </p:txBody>
      </p:sp>
      <p:graphicFrame>
        <p:nvGraphicFramePr>
          <p:cNvPr id="19" name="object 224">
            <a:extLst>
              <a:ext uri="{FF2B5EF4-FFF2-40B4-BE49-F238E27FC236}">
                <a16:creationId xmlns:a16="http://schemas.microsoft.com/office/drawing/2014/main" id="{4E37E9B2-A26C-B718-D9ED-C2C1EF36BF49}"/>
              </a:ext>
            </a:extLst>
          </p:cNvPr>
          <p:cNvGraphicFramePr>
            <a:graphicFrameLocks noGrp="1"/>
          </p:cNvGraphicFramePr>
          <p:nvPr>
            <p:extLst>
              <p:ext uri="{D42A27DB-BD31-4B8C-83A1-F6EECF244321}">
                <p14:modId xmlns:p14="http://schemas.microsoft.com/office/powerpoint/2010/main" val="2899336687"/>
              </p:ext>
            </p:extLst>
          </p:nvPr>
        </p:nvGraphicFramePr>
        <p:xfrm>
          <a:off x="8072082" y="1206832"/>
          <a:ext cx="3603981" cy="4767248"/>
        </p:xfrm>
        <a:graphic>
          <a:graphicData uri="http://schemas.openxmlformats.org/drawingml/2006/table">
            <a:tbl>
              <a:tblPr firstRow="1" bandRow="1">
                <a:tableStyleId>{2D5ABB26-0587-4C30-8999-92F81FD0307C}</a:tableStyleId>
              </a:tblPr>
              <a:tblGrid>
                <a:gridCol w="3603981">
                  <a:extLst>
                    <a:ext uri="{9D8B030D-6E8A-4147-A177-3AD203B41FA5}">
                      <a16:colId xmlns:a16="http://schemas.microsoft.com/office/drawing/2014/main" val="20000"/>
                    </a:ext>
                  </a:extLst>
                </a:gridCol>
              </a:tblGrid>
              <a:tr h="2311431">
                <a:tc>
                  <a:txBody>
                    <a:bodyPr/>
                    <a:lstStyle/>
                    <a:p>
                      <a:pPr marL="209550">
                        <a:lnSpc>
                          <a:spcPct val="100000"/>
                        </a:lnSpc>
                        <a:spcBef>
                          <a:spcPts val="200"/>
                        </a:spcBef>
                        <a:spcAft>
                          <a:spcPts val="500"/>
                        </a:spcAft>
                      </a:pPr>
                      <a:r>
                        <a:rPr lang="ko-KR" altLang="en-US" sz="1300" b="1" spc="-1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KPMG Bold"/>
                        </a:rPr>
                        <a:t>규정 준수 요건의 의무화</a:t>
                      </a:r>
                      <a:r>
                        <a:rPr lang="en-US" altLang="ko-KR" sz="1300" b="1" spc="-1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KPMG Bold"/>
                        </a:rPr>
                        <a:t>: </a:t>
                      </a:r>
                    </a:p>
                    <a:p>
                      <a:pPr marL="438150" indent="-229235">
                        <a:lnSpc>
                          <a:spcPct val="100000"/>
                        </a:lnSpc>
                        <a:spcBef>
                          <a:spcPts val="200"/>
                        </a:spcBef>
                        <a:spcAft>
                          <a:spcPts val="200"/>
                        </a:spcAft>
                        <a:buChar char="•"/>
                        <a:tabLst>
                          <a:tab pos="361950" algn="l"/>
                          <a:tab pos="438150" algn="l"/>
                        </a:tabLst>
                      </a:pPr>
                      <a:r>
                        <a:rPr lang="ko-KR" altLang="en-US" sz="800" b="1" spc="7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이해관계자 참여</a:t>
                      </a:r>
                      <a:r>
                        <a:rPr lang="en-US" altLang="ko-KR" sz="800" b="1" spc="7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(EU)</a:t>
                      </a:r>
                    </a:p>
                    <a:p>
                      <a:pPr marL="438150" indent="-229235">
                        <a:lnSpc>
                          <a:spcPct val="100000"/>
                        </a:lnSpc>
                        <a:spcBef>
                          <a:spcPts val="200"/>
                        </a:spcBef>
                        <a:spcAft>
                          <a:spcPts val="200"/>
                        </a:spcAft>
                        <a:buChar char="•"/>
                        <a:tabLst>
                          <a:tab pos="361950" algn="l"/>
                          <a:tab pos="438150" algn="l"/>
                        </a:tabLst>
                      </a:pPr>
                      <a:r>
                        <a:rPr lang="ko-KR" altLang="en-US" sz="800" b="1" spc="7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인권 관행에 대한 공개 문의에 적시 대응</a:t>
                      </a:r>
                      <a:r>
                        <a:rPr lang="en-US" altLang="ko-KR" sz="800" b="1" spc="7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b="1" spc="7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노르웨이</a:t>
                      </a:r>
                      <a:r>
                        <a:rPr lang="en-US" altLang="ko-KR" sz="800" b="1" spc="7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p>
                    <a:p>
                      <a:pPr marL="438150" indent="-229235">
                        <a:lnSpc>
                          <a:spcPct val="100000"/>
                        </a:lnSpc>
                        <a:spcBef>
                          <a:spcPts val="200"/>
                        </a:spcBef>
                        <a:spcAft>
                          <a:spcPts val="200"/>
                        </a:spcAft>
                        <a:buChar char="•"/>
                        <a:tabLst>
                          <a:tab pos="361950" algn="l"/>
                          <a:tab pos="438150" algn="l"/>
                        </a:tabLst>
                      </a:pPr>
                      <a:r>
                        <a:rPr lang="ko-KR" altLang="en-US" sz="800" b="1" spc="7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인권 주요 성과 지표에 대한 보고서</a:t>
                      </a:r>
                      <a:r>
                        <a:rPr lang="en-US" altLang="ko-KR" sz="800" b="1" spc="7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b="1" spc="7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캐나다</a:t>
                      </a:r>
                      <a:r>
                        <a:rPr lang="en-US" altLang="ko-KR" sz="800" b="1" spc="7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a:t>
                      </a:r>
                    </a:p>
                    <a:p>
                      <a:pPr marL="209550" marR="339090" algn="just" defTabSz="1165225" latinLnBrk="0">
                        <a:lnSpc>
                          <a:spcPct val="100000"/>
                        </a:lnSpc>
                        <a:spcBef>
                          <a:spcPts val="600"/>
                        </a:spcBef>
                      </a:pPr>
                      <a:r>
                        <a:rPr lang="ko-KR" altLang="en-US"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법을 준수하는 것은 책임 있는 소싱을 시작하는 것에 불과합니다</a:t>
                      </a:r>
                      <a:r>
                        <a:rPr lang="en-US" altLang="ko-KR"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기업의 공급망에 내재적으로 존재하는 리스크를 정기적으로 파악해야 합니다</a:t>
                      </a:r>
                      <a:r>
                        <a:rPr lang="en-US" altLang="ko-KR"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실사에는 여러 공급업체가 제기하는 상대적 위험에 대한 기업의 이해도도 반영되어야 합니다</a:t>
                      </a:r>
                      <a:r>
                        <a:rPr lang="en-US" altLang="ko-KR"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이러한 프로세스에 대한 유용한 가이드는 </a:t>
                      </a:r>
                      <a:r>
                        <a:rPr lang="en-US" altLang="ko-KR"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2022</a:t>
                      </a:r>
                      <a:r>
                        <a:rPr lang="ko-KR" altLang="en-US"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년 </a:t>
                      </a:r>
                      <a:r>
                        <a:rPr lang="en-US" altLang="ko-KR"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11</a:t>
                      </a:r>
                      <a:r>
                        <a:rPr lang="ko-KR" altLang="en-US"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월 </a:t>
                      </a:r>
                      <a:r>
                        <a:rPr lang="en-US" altLang="ko-KR"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EU </a:t>
                      </a:r>
                      <a:r>
                        <a:rPr lang="ko-KR" altLang="en-US"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의회에서 채택된 </a:t>
                      </a:r>
                      <a:r>
                        <a:rPr lang="en-US" altLang="ko-KR"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‘EU </a:t>
                      </a:r>
                      <a:r>
                        <a:rPr lang="ko-KR" altLang="en-US"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기업 지속가능성 보고 지침</a:t>
                      </a:r>
                      <a:r>
                        <a:rPr lang="en-US" altLang="ko-KR"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(CSRD)’</a:t>
                      </a:r>
                      <a:r>
                        <a:rPr lang="ko-KR" altLang="en-US"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입니다</a:t>
                      </a:r>
                      <a:r>
                        <a:rPr lang="en-US" altLang="ko-KR" sz="800" spc="70" baseline="300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6</a:t>
                      </a:r>
                      <a:r>
                        <a:rPr lang="en-US" altLang="ko-KR"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CSRD</a:t>
                      </a:r>
                      <a:r>
                        <a:rPr lang="ko-KR" altLang="en-US"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는 상세한 지속가능성 보고를 요구하며 다수의 비</a:t>
                      </a:r>
                      <a:r>
                        <a:rPr lang="en-US" altLang="ko-KR"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EU </a:t>
                      </a:r>
                      <a:r>
                        <a:rPr lang="ko-KR" altLang="en-US"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기업들까지 지속가능성 보고서 제출 의무  대상에 포함했습니다</a:t>
                      </a:r>
                      <a:r>
                        <a:rPr lang="en-US" altLang="ko-KR"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한 가지 요건은 기업의 운영 및 공급망 관리 영역의 실제 및 잠재적인 </a:t>
                      </a:r>
                      <a:r>
                        <a:rPr lang="en-US" altLang="ko-KR"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ESG</a:t>
                      </a:r>
                      <a:r>
                        <a:rPr lang="ko-KR" altLang="en-US"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이슈를 파악할 수 있는 실사 프로세스를 보고하는 것입니다</a:t>
                      </a:r>
                      <a:r>
                        <a:rPr lang="en-US" altLang="ko-KR" sz="8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a:t>
                      </a:r>
                    </a:p>
                  </a:txBody>
                  <a:tcPr marL="0" marR="0" marT="127000" marB="0">
                    <a:lnB w="12700" cap="flat" cmpd="sng" algn="ctr">
                      <a:solidFill>
                        <a:srgbClr val="00B0F0"/>
                      </a:solidFill>
                      <a:prstDash val="solid"/>
                      <a:round/>
                      <a:headEnd type="none" w="med" len="med"/>
                      <a:tailEnd type="none" w="med" len="med"/>
                    </a:lnB>
                    <a:solidFill>
                      <a:srgbClr val="BDE9FF"/>
                    </a:solidFill>
                  </a:tcPr>
                </a:tc>
                <a:extLst>
                  <a:ext uri="{0D108BD9-81ED-4DB2-BD59-A6C34878D82A}">
                    <a16:rowId xmlns:a16="http://schemas.microsoft.com/office/drawing/2014/main" val="10000"/>
                  </a:ext>
                </a:extLst>
              </a:tr>
              <a:tr h="313508">
                <a:tc>
                  <a:txBody>
                    <a:bodyPr/>
                    <a:lstStyle/>
                    <a:p>
                      <a:pPr marL="222250">
                        <a:lnSpc>
                          <a:spcPct val="100000"/>
                        </a:lnSpc>
                        <a:spcBef>
                          <a:spcPts val="885"/>
                        </a:spcBef>
                      </a:pPr>
                      <a:r>
                        <a:rPr lang="ko-KR" altLang="en-US" sz="1200" b="1" spc="-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공급망 관리 경영진이 고려해야 할 실사의 의미</a:t>
                      </a:r>
                      <a:endParaRPr sz="1200" dirty="0">
                        <a:gradFill>
                          <a:gsLst>
                            <a:gs pos="0">
                              <a:schemeClr val="bg1"/>
                            </a:gs>
                            <a:gs pos="100000">
                              <a:schemeClr val="bg1"/>
                            </a:gs>
                          </a:gsLst>
                          <a:lin ang="5400000" scaled="1"/>
                        </a:gradFill>
                        <a:latin typeface="+mn-ea"/>
                        <a:ea typeface="+mn-ea"/>
                        <a:cs typeface="KPMG Bold"/>
                      </a:endParaRPr>
                    </a:p>
                  </a:txBody>
                  <a:tcPr marL="0" marR="0" marT="0" marB="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rgbClr val="00B8F5"/>
                    </a:solidFill>
                  </a:tcPr>
                </a:tc>
                <a:extLst>
                  <a:ext uri="{0D108BD9-81ED-4DB2-BD59-A6C34878D82A}">
                    <a16:rowId xmlns:a16="http://schemas.microsoft.com/office/drawing/2014/main" val="10001"/>
                  </a:ext>
                </a:extLst>
              </a:tr>
              <a:tr h="2142309">
                <a:tc>
                  <a:txBody>
                    <a:bodyPr/>
                    <a:lstStyle/>
                    <a:p>
                      <a:pPr marL="222250">
                        <a:lnSpc>
                          <a:spcPct val="100000"/>
                        </a:lnSpc>
                        <a:spcBef>
                          <a:spcPts val="770"/>
                        </a:spcBef>
                      </a:pPr>
                      <a:endParaRPr sz="700" dirty="0">
                        <a:latin typeface="Calibri"/>
                        <a:cs typeface="Calibri"/>
                      </a:endParaRPr>
                    </a:p>
                  </a:txBody>
                  <a:tcPr marL="0" marR="0" marT="65193" marB="0">
                    <a:lnL w="12700">
                      <a:solidFill>
                        <a:srgbClr val="00B8F5"/>
                      </a:solidFill>
                      <a:prstDash val="solid"/>
                    </a:lnL>
                    <a:lnR w="12700">
                      <a:solidFill>
                        <a:srgbClr val="00B8F5"/>
                      </a:solidFill>
                      <a:prstDash val="solid"/>
                    </a:lnR>
                    <a:lnT w="12700" cap="flat" cmpd="sng" algn="ctr">
                      <a:solidFill>
                        <a:srgbClr val="00B0F0"/>
                      </a:solidFill>
                      <a:prstDash val="solid"/>
                      <a:round/>
                      <a:headEnd type="none" w="med" len="med"/>
                      <a:tailEnd type="none" w="med" len="med"/>
                    </a:lnT>
                    <a:lnB w="12700">
                      <a:solidFill>
                        <a:srgbClr val="00B8F5"/>
                      </a:solidFill>
                      <a:prstDash val="solid"/>
                    </a:lnB>
                  </a:tcPr>
                </a:tc>
                <a:extLst>
                  <a:ext uri="{0D108BD9-81ED-4DB2-BD59-A6C34878D82A}">
                    <a16:rowId xmlns:a16="http://schemas.microsoft.com/office/drawing/2014/main" val="10002"/>
                  </a:ext>
                </a:extLst>
              </a:tr>
            </a:tbl>
          </a:graphicData>
        </a:graphic>
      </p:graphicFrame>
      <p:grpSp>
        <p:nvGrpSpPr>
          <p:cNvPr id="29" name="그룹 28">
            <a:extLst>
              <a:ext uri="{FF2B5EF4-FFF2-40B4-BE49-F238E27FC236}">
                <a16:creationId xmlns:a16="http://schemas.microsoft.com/office/drawing/2014/main" id="{95AEDED9-A5A1-9F1B-F98B-F1090EB46BEC}"/>
              </a:ext>
            </a:extLst>
          </p:cNvPr>
          <p:cNvGrpSpPr/>
          <p:nvPr/>
        </p:nvGrpSpPr>
        <p:grpSpPr>
          <a:xfrm>
            <a:off x="8200899" y="3827455"/>
            <a:ext cx="3566087" cy="2013786"/>
            <a:chOff x="8128000" y="4119785"/>
            <a:chExt cx="3419475" cy="2013786"/>
          </a:xfrm>
        </p:grpSpPr>
        <p:sp>
          <p:nvSpPr>
            <p:cNvPr id="21" name="화살표: 오각형 20">
              <a:extLst>
                <a:ext uri="{FF2B5EF4-FFF2-40B4-BE49-F238E27FC236}">
                  <a16:creationId xmlns:a16="http://schemas.microsoft.com/office/drawing/2014/main" id="{E912A782-DC25-C3B7-CDA0-7567E473888E}"/>
                </a:ext>
              </a:extLst>
            </p:cNvPr>
            <p:cNvSpPr/>
            <p:nvPr/>
          </p:nvSpPr>
          <p:spPr>
            <a:xfrm>
              <a:off x="8128000" y="4119785"/>
              <a:ext cx="3373552" cy="60404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467" marR="20744" latinLnBrk="0">
                <a:lnSpc>
                  <a:spcPct val="110000"/>
                </a:lnSpc>
                <a:spcBef>
                  <a:spcPts val="67"/>
                </a:spcBef>
              </a:pPr>
              <a:r>
                <a:rPr lang="ko-KR" altLang="en-US" sz="800" b="1" dirty="0">
                  <a:ln>
                    <a:solidFill>
                      <a:prstClr val="white">
                        <a:lumMod val="75000"/>
                        <a:alpha val="0"/>
                      </a:prstClr>
                    </a:solidFill>
                  </a:ln>
                  <a:solidFill>
                    <a:srgbClr val="1E49E2"/>
                  </a:solidFill>
                  <a:latin typeface="KoPub돋움체 Medium" panose="00000600000000000000" pitchFamily="2" charset="-127"/>
                  <a:ea typeface="KoPub돋움체 Medium" panose="00000600000000000000" pitchFamily="2" charset="-127"/>
                </a:rPr>
                <a:t>내부 정책과 거버넌스 구조 수립</a:t>
              </a:r>
              <a:endParaRPr lang="en-US" altLang="ko-KR" sz="800" b="1" dirty="0">
                <a:ln>
                  <a:solidFill>
                    <a:prstClr val="white">
                      <a:lumMod val="75000"/>
                      <a:alpha val="0"/>
                    </a:prstClr>
                  </a:solidFill>
                </a:ln>
                <a:solidFill>
                  <a:srgbClr val="1E49E2"/>
                </a:solidFill>
                <a:latin typeface="KoPub돋움체 Medium" panose="00000600000000000000" pitchFamily="2" charset="-127"/>
                <a:ea typeface="KoPub돋움체 Medium" panose="00000600000000000000" pitchFamily="2" charset="-127"/>
              </a:endParaRPr>
            </a:p>
            <a:p>
              <a:pPr marL="8467" marR="20744" latinLnBrk="0">
                <a:lnSpc>
                  <a:spcPct val="110000"/>
                </a:lnSpc>
                <a:spcBef>
                  <a:spcPts val="67"/>
                </a:spcBef>
              </a:pP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공급망 내 실사 관행을 지원하고</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사람에 대한 피해 위험을 완화하기 위한 목적에 따라 주도되어야 하며</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적어도 연 </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1</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회는 시행해야 합니다</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a:t>
              </a:r>
              <a:endPar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endParaRPr>
            </a:p>
          </p:txBody>
        </p:sp>
        <p:sp>
          <p:nvSpPr>
            <p:cNvPr id="22" name="화살표: 오각형 21">
              <a:extLst>
                <a:ext uri="{FF2B5EF4-FFF2-40B4-BE49-F238E27FC236}">
                  <a16:creationId xmlns:a16="http://schemas.microsoft.com/office/drawing/2014/main" id="{5E05C9FC-C229-85DD-B2DB-EB9E2F148F44}"/>
                </a:ext>
              </a:extLst>
            </p:cNvPr>
            <p:cNvSpPr/>
            <p:nvPr/>
          </p:nvSpPr>
          <p:spPr>
            <a:xfrm>
              <a:off x="8128000" y="4648200"/>
              <a:ext cx="3404365" cy="60404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467" marR="20744" latinLnBrk="0">
                <a:lnSpc>
                  <a:spcPct val="110000"/>
                </a:lnSpc>
                <a:spcBef>
                  <a:spcPts val="67"/>
                </a:spcBef>
              </a:pPr>
              <a:r>
                <a:rPr lang="ko-KR" altLang="en-US" sz="800" b="1" dirty="0">
                  <a:ln>
                    <a:solidFill>
                      <a:prstClr val="white">
                        <a:lumMod val="75000"/>
                        <a:alpha val="0"/>
                      </a:prstClr>
                    </a:solidFill>
                  </a:ln>
                  <a:solidFill>
                    <a:srgbClr val="1E49E2"/>
                  </a:solidFill>
                  <a:latin typeface="KoPub돋움체 Medium" panose="00000600000000000000" pitchFamily="2" charset="-127"/>
                  <a:ea typeface="KoPub돋움체 Medium" panose="00000600000000000000" pitchFamily="2" charset="-127"/>
                </a:rPr>
                <a:t>공급망 전반에서 정보의 투명성을 높이기 위해 노력  </a:t>
              </a:r>
              <a:endParaRPr lang="en-US" altLang="ko-KR" sz="800" b="1" dirty="0">
                <a:ln>
                  <a:solidFill>
                    <a:prstClr val="white">
                      <a:lumMod val="75000"/>
                      <a:alpha val="0"/>
                    </a:prstClr>
                  </a:solidFill>
                </a:ln>
                <a:solidFill>
                  <a:srgbClr val="1E49E2"/>
                </a:solidFill>
                <a:latin typeface="KoPub돋움체 Medium" panose="00000600000000000000" pitchFamily="2" charset="-127"/>
                <a:ea typeface="KoPub돋움체 Medium" panose="00000600000000000000" pitchFamily="2" charset="-127"/>
              </a:endParaRPr>
            </a:p>
            <a:p>
              <a:pPr marL="8467" marR="20744" latinLnBrk="0">
                <a:lnSpc>
                  <a:spcPct val="110000"/>
                </a:lnSpc>
                <a:spcBef>
                  <a:spcPts val="67"/>
                </a:spcBef>
              </a:pP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공급망 관리 기업 </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Versed AI</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와 같은 데이터 솔루션을 통해 </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Tier4</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까지 공급업체를 식별하고 협업을 도모함으로써 이를 달성할 수 있습니다</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a:t>
              </a:r>
            </a:p>
          </p:txBody>
        </p:sp>
        <p:sp>
          <p:nvSpPr>
            <p:cNvPr id="23" name="화살표: 오각형 22">
              <a:extLst>
                <a:ext uri="{FF2B5EF4-FFF2-40B4-BE49-F238E27FC236}">
                  <a16:creationId xmlns:a16="http://schemas.microsoft.com/office/drawing/2014/main" id="{C7F8067C-ED26-BD27-E26F-671B45E06923}"/>
                </a:ext>
              </a:extLst>
            </p:cNvPr>
            <p:cNvSpPr/>
            <p:nvPr/>
          </p:nvSpPr>
          <p:spPr>
            <a:xfrm>
              <a:off x="8128000" y="5316845"/>
              <a:ext cx="3404365" cy="446979"/>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467" marR="20744" latinLnBrk="0">
                <a:lnSpc>
                  <a:spcPct val="110000"/>
                </a:lnSpc>
                <a:spcBef>
                  <a:spcPts val="67"/>
                </a:spcBef>
              </a:pPr>
              <a:r>
                <a:rPr lang="ko-KR" altLang="en-US" sz="800" b="1" dirty="0">
                  <a:ln>
                    <a:solidFill>
                      <a:prstClr val="white">
                        <a:lumMod val="75000"/>
                        <a:alpha val="0"/>
                      </a:prstClr>
                    </a:solidFill>
                  </a:ln>
                  <a:solidFill>
                    <a:srgbClr val="1E49E2"/>
                  </a:solidFill>
                  <a:latin typeface="KoPub돋움체 Medium" panose="00000600000000000000" pitchFamily="2" charset="-127"/>
                  <a:ea typeface="KoPub돋움체 Medium" panose="00000600000000000000" pitchFamily="2" charset="-127"/>
                </a:rPr>
                <a:t>규제 환경 모니터링 </a:t>
              </a:r>
              <a:endParaRPr lang="en-US" altLang="ko-KR" sz="800" b="1" dirty="0">
                <a:ln>
                  <a:solidFill>
                    <a:prstClr val="white">
                      <a:lumMod val="75000"/>
                      <a:alpha val="0"/>
                    </a:prstClr>
                  </a:solidFill>
                </a:ln>
                <a:solidFill>
                  <a:srgbClr val="1E49E2"/>
                </a:solidFill>
                <a:latin typeface="KoPub돋움체 Medium" panose="00000600000000000000" pitchFamily="2" charset="-127"/>
                <a:ea typeface="KoPub돋움체 Medium" panose="00000600000000000000" pitchFamily="2" charset="-127"/>
              </a:endParaRPr>
            </a:p>
            <a:p>
              <a:pPr marL="8467" marR="20744" latinLnBrk="0">
                <a:lnSpc>
                  <a:spcPct val="110000"/>
                </a:lnSpc>
                <a:spcBef>
                  <a:spcPts val="67"/>
                </a:spcBef>
              </a:pP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전 세계적으로 시행되는 규정을 준수할 수 있도록 공급망에 포함된 모든 국가를 대상으로 모니터링 합니다</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a:t>
              </a:r>
            </a:p>
            <a:p>
              <a:pPr marL="8467" marR="20744" latinLnBrk="0">
                <a:lnSpc>
                  <a:spcPct val="110000"/>
                </a:lnSpc>
                <a:spcBef>
                  <a:spcPts val="67"/>
                </a:spcBef>
              </a:pPr>
              <a:endPar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endParaRPr>
            </a:p>
          </p:txBody>
        </p:sp>
        <p:sp>
          <p:nvSpPr>
            <p:cNvPr id="24" name="화살표: 오각형 23">
              <a:extLst>
                <a:ext uri="{FF2B5EF4-FFF2-40B4-BE49-F238E27FC236}">
                  <a16:creationId xmlns:a16="http://schemas.microsoft.com/office/drawing/2014/main" id="{C5340CC5-9CE6-E726-A607-EEE66BDF4715}"/>
                </a:ext>
              </a:extLst>
            </p:cNvPr>
            <p:cNvSpPr/>
            <p:nvPr/>
          </p:nvSpPr>
          <p:spPr>
            <a:xfrm>
              <a:off x="8128000" y="5828420"/>
              <a:ext cx="3419475" cy="305151"/>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467" marR="20744" latinLnBrk="0">
                <a:lnSpc>
                  <a:spcPct val="110000"/>
                </a:lnSpc>
                <a:spcBef>
                  <a:spcPts val="67"/>
                </a:spcBef>
              </a:pPr>
              <a:r>
                <a:rPr lang="ko-KR" altLang="en-US" sz="800" b="1" dirty="0">
                  <a:ln>
                    <a:solidFill>
                      <a:prstClr val="white">
                        <a:lumMod val="75000"/>
                        <a:alpha val="0"/>
                      </a:prstClr>
                    </a:solidFill>
                  </a:ln>
                  <a:solidFill>
                    <a:srgbClr val="1E49E2"/>
                  </a:solidFill>
                  <a:latin typeface="KoPub돋움체 Medium" panose="00000600000000000000" pitchFamily="2" charset="-127"/>
                  <a:ea typeface="KoPub돋움체 Medium" panose="00000600000000000000" pitchFamily="2" charset="-127"/>
                </a:rPr>
                <a:t>실사를 전사적 리스크 관리</a:t>
              </a:r>
              <a:r>
                <a:rPr lang="en-US" altLang="ko-KR" sz="800" b="1" dirty="0">
                  <a:ln>
                    <a:solidFill>
                      <a:prstClr val="white">
                        <a:lumMod val="75000"/>
                        <a:alpha val="0"/>
                      </a:prstClr>
                    </a:solidFill>
                  </a:ln>
                  <a:solidFill>
                    <a:srgbClr val="1E49E2"/>
                  </a:solidFill>
                  <a:latin typeface="KoPub돋움체 Medium" panose="00000600000000000000" pitchFamily="2" charset="-127"/>
                  <a:ea typeface="KoPub돋움체 Medium" panose="00000600000000000000" pitchFamily="2" charset="-127"/>
                </a:rPr>
                <a:t> </a:t>
              </a:r>
              <a:r>
                <a:rPr lang="ko-KR" altLang="en-US" sz="800" b="1" dirty="0">
                  <a:ln>
                    <a:solidFill>
                      <a:prstClr val="white">
                        <a:lumMod val="75000"/>
                        <a:alpha val="0"/>
                      </a:prstClr>
                    </a:solidFill>
                  </a:ln>
                  <a:solidFill>
                    <a:srgbClr val="1E49E2"/>
                  </a:solidFill>
                  <a:latin typeface="KoPub돋움체 Medium" panose="00000600000000000000" pitchFamily="2" charset="-127"/>
                  <a:ea typeface="KoPub돋움체 Medium" panose="00000600000000000000" pitchFamily="2" charset="-127"/>
                </a:rPr>
                <a:t>프로세스</a:t>
              </a:r>
              <a:r>
                <a:rPr lang="en-US" altLang="ko-KR" sz="800" b="1" dirty="0">
                  <a:ln>
                    <a:solidFill>
                      <a:prstClr val="white">
                        <a:lumMod val="75000"/>
                        <a:alpha val="0"/>
                      </a:prstClr>
                    </a:solidFill>
                  </a:ln>
                  <a:solidFill>
                    <a:srgbClr val="1E49E2"/>
                  </a:solidFill>
                  <a:latin typeface="KoPub돋움체 Medium" panose="00000600000000000000" pitchFamily="2" charset="-127"/>
                  <a:ea typeface="KoPub돋움체 Medium" panose="00000600000000000000" pitchFamily="2" charset="-127"/>
                </a:rPr>
                <a:t>(ERM)</a:t>
              </a:r>
              <a:r>
                <a:rPr lang="ko-KR" altLang="en-US" sz="800" b="1" dirty="0">
                  <a:ln>
                    <a:solidFill>
                      <a:prstClr val="white">
                        <a:lumMod val="75000"/>
                        <a:alpha val="0"/>
                      </a:prstClr>
                    </a:solidFill>
                  </a:ln>
                  <a:solidFill>
                    <a:srgbClr val="1E49E2"/>
                  </a:solidFill>
                  <a:latin typeface="KoPub돋움체 Medium" panose="00000600000000000000" pitchFamily="2" charset="-127"/>
                  <a:ea typeface="KoPub돋움체 Medium" panose="00000600000000000000" pitchFamily="2" charset="-127"/>
                </a:rPr>
                <a:t>에 통합</a:t>
              </a:r>
              <a:endParaRPr lang="en-US" altLang="ko-KR" sz="800" b="1" dirty="0">
                <a:ln>
                  <a:solidFill>
                    <a:prstClr val="white">
                      <a:lumMod val="75000"/>
                      <a:alpha val="0"/>
                    </a:prstClr>
                  </a:solidFill>
                </a:ln>
                <a:solidFill>
                  <a:srgbClr val="1E49E2"/>
                </a:solidFill>
                <a:latin typeface="KoPub돋움체 Medium" panose="00000600000000000000" pitchFamily="2" charset="-127"/>
                <a:ea typeface="KoPub돋움체 Medium" panose="00000600000000000000" pitchFamily="2" charset="-127"/>
              </a:endParaRPr>
            </a:p>
            <a:p>
              <a:pPr marL="8467" marR="20744" latinLnBrk="0">
                <a:lnSpc>
                  <a:spcPct val="110000"/>
                </a:lnSpc>
                <a:spcBef>
                  <a:spcPts val="67"/>
                </a:spcBef>
              </a:pP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기업의 활동으로 인해 발생할 수 있는 이해관계자의 권리 침해를 고려해야 하기 때문입니다</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a:t>
              </a:r>
              <a:endPar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endParaRPr>
            </a:p>
          </p:txBody>
        </p:sp>
      </p:grpSp>
      <p:sp>
        <p:nvSpPr>
          <p:cNvPr id="30" name="object 5">
            <a:extLst>
              <a:ext uri="{FF2B5EF4-FFF2-40B4-BE49-F238E27FC236}">
                <a16:creationId xmlns:a16="http://schemas.microsoft.com/office/drawing/2014/main" id="{54BEF293-2200-5A9D-EF65-81B1E56569AE}"/>
              </a:ext>
            </a:extLst>
          </p:cNvPr>
          <p:cNvSpPr txBox="1"/>
          <p:nvPr/>
        </p:nvSpPr>
        <p:spPr>
          <a:xfrm>
            <a:off x="522999" y="6013067"/>
            <a:ext cx="2331131" cy="116271"/>
          </a:xfrm>
          <a:prstGeom prst="rect">
            <a:avLst/>
          </a:prstGeom>
        </p:spPr>
        <p:txBody>
          <a:bodyPr vert="horz" wrap="square" lIns="0" tIns="8467" rIns="0" bIns="0" rtlCol="0">
            <a:spAutoFit/>
          </a:bodyPr>
          <a:lstStyle/>
          <a:p>
            <a:pPr marL="25401">
              <a:spcBef>
                <a:spcPts val="67"/>
              </a:spcBef>
            </a:pPr>
            <a:r>
              <a:rPr sz="700" spc="50" baseline="30864"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6</a:t>
            </a:r>
            <a:r>
              <a:rPr sz="700" spc="3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Corporate sustainability </a:t>
            </a:r>
            <a:r>
              <a:rPr sz="7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reporting</a:t>
            </a:r>
            <a:r>
              <a:rPr sz="700" spc="2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 </a:t>
            </a:r>
            <a:r>
              <a:rPr sz="7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(europa.eu)</a:t>
            </a:r>
            <a:endParaRPr sz="7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grpSp>
        <p:nvGrpSpPr>
          <p:cNvPr id="16" name="그룹 15">
            <a:extLst>
              <a:ext uri="{FF2B5EF4-FFF2-40B4-BE49-F238E27FC236}">
                <a16:creationId xmlns:a16="http://schemas.microsoft.com/office/drawing/2014/main" id="{48A1F994-D386-EFC5-B8CF-E4EA39260082}"/>
              </a:ext>
            </a:extLst>
          </p:cNvPr>
          <p:cNvGrpSpPr/>
          <p:nvPr/>
        </p:nvGrpSpPr>
        <p:grpSpPr>
          <a:xfrm>
            <a:off x="2140808" y="1862159"/>
            <a:ext cx="5927545" cy="4177447"/>
            <a:chOff x="2281379" y="1862159"/>
            <a:chExt cx="5927545" cy="4177447"/>
          </a:xfrm>
        </p:grpSpPr>
        <p:grpSp>
          <p:nvGrpSpPr>
            <p:cNvPr id="54" name="그룹 53">
              <a:extLst>
                <a:ext uri="{FF2B5EF4-FFF2-40B4-BE49-F238E27FC236}">
                  <a16:creationId xmlns:a16="http://schemas.microsoft.com/office/drawing/2014/main" id="{8E961BF7-83D8-01AE-EB46-3ABA2698E269}"/>
                </a:ext>
              </a:extLst>
            </p:cNvPr>
            <p:cNvGrpSpPr/>
            <p:nvPr/>
          </p:nvGrpSpPr>
          <p:grpSpPr>
            <a:xfrm>
              <a:off x="2281379" y="1881188"/>
              <a:ext cx="5927545" cy="4158418"/>
              <a:chOff x="2098470" y="1743822"/>
              <a:chExt cx="6251259" cy="4385516"/>
            </a:xfrm>
          </p:grpSpPr>
          <p:grpSp>
            <p:nvGrpSpPr>
              <p:cNvPr id="51" name="그룹 50">
                <a:extLst>
                  <a:ext uri="{FF2B5EF4-FFF2-40B4-BE49-F238E27FC236}">
                    <a16:creationId xmlns:a16="http://schemas.microsoft.com/office/drawing/2014/main" id="{9B179B77-9670-D4B5-6CB9-7BAB707CCBFD}"/>
                  </a:ext>
                </a:extLst>
              </p:cNvPr>
              <p:cNvGrpSpPr/>
              <p:nvPr/>
            </p:nvGrpSpPr>
            <p:grpSpPr>
              <a:xfrm>
                <a:off x="3404187" y="1743822"/>
                <a:ext cx="4237963" cy="4385516"/>
                <a:chOff x="3404187" y="1743822"/>
                <a:chExt cx="4237963" cy="4385516"/>
              </a:xfrm>
            </p:grpSpPr>
            <p:grpSp>
              <p:nvGrpSpPr>
                <p:cNvPr id="47" name="그룹 46">
                  <a:extLst>
                    <a:ext uri="{FF2B5EF4-FFF2-40B4-BE49-F238E27FC236}">
                      <a16:creationId xmlns:a16="http://schemas.microsoft.com/office/drawing/2014/main" id="{44E6C298-4627-21A9-3CEE-09069D0FCCE3}"/>
                    </a:ext>
                  </a:extLst>
                </p:cNvPr>
                <p:cNvGrpSpPr/>
                <p:nvPr/>
              </p:nvGrpSpPr>
              <p:grpSpPr>
                <a:xfrm>
                  <a:off x="3404187" y="1743822"/>
                  <a:ext cx="4237963" cy="4385516"/>
                  <a:chOff x="3404187" y="1743822"/>
                  <a:chExt cx="4330553" cy="4481330"/>
                </a:xfrm>
              </p:grpSpPr>
              <p:sp>
                <p:nvSpPr>
                  <p:cNvPr id="43" name="타원 42">
                    <a:extLst>
                      <a:ext uri="{FF2B5EF4-FFF2-40B4-BE49-F238E27FC236}">
                        <a16:creationId xmlns:a16="http://schemas.microsoft.com/office/drawing/2014/main" id="{4E17A820-8C22-0FCC-B54D-968C94B852BF}"/>
                      </a:ext>
                    </a:extLst>
                  </p:cNvPr>
                  <p:cNvSpPr/>
                  <p:nvPr/>
                </p:nvSpPr>
                <p:spPr>
                  <a:xfrm>
                    <a:off x="3663372" y="2042567"/>
                    <a:ext cx="3883840" cy="3883840"/>
                  </a:xfrm>
                  <a:prstGeom prst="ellipse">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타원 45">
                    <a:extLst>
                      <a:ext uri="{FF2B5EF4-FFF2-40B4-BE49-F238E27FC236}">
                        <a16:creationId xmlns:a16="http://schemas.microsoft.com/office/drawing/2014/main" id="{AD000DB0-B5D1-B293-D8E3-CCCCC1B53B17}"/>
                      </a:ext>
                    </a:extLst>
                  </p:cNvPr>
                  <p:cNvSpPr/>
                  <p:nvPr/>
                </p:nvSpPr>
                <p:spPr>
                  <a:xfrm>
                    <a:off x="5617555" y="1867300"/>
                    <a:ext cx="2117185" cy="2117185"/>
                  </a:xfrm>
                  <a:custGeom>
                    <a:avLst/>
                    <a:gdLst>
                      <a:gd name="connsiteX0" fmla="*/ 0 w 4234370"/>
                      <a:gd name="connsiteY0" fmla="*/ 2117185 h 4234370"/>
                      <a:gd name="connsiteX1" fmla="*/ 2117185 w 4234370"/>
                      <a:gd name="connsiteY1" fmla="*/ 0 h 4234370"/>
                      <a:gd name="connsiteX2" fmla="*/ 4234370 w 4234370"/>
                      <a:gd name="connsiteY2" fmla="*/ 2117185 h 4234370"/>
                      <a:gd name="connsiteX3" fmla="*/ 2117185 w 4234370"/>
                      <a:gd name="connsiteY3" fmla="*/ 4234370 h 4234370"/>
                      <a:gd name="connsiteX4" fmla="*/ 0 w 4234370"/>
                      <a:gd name="connsiteY4" fmla="*/ 2117185 h 4234370"/>
                      <a:gd name="connsiteX0" fmla="*/ 2117185 w 4234370"/>
                      <a:gd name="connsiteY0" fmla="*/ 4234370 h 4325810"/>
                      <a:gd name="connsiteX1" fmla="*/ 0 w 4234370"/>
                      <a:gd name="connsiteY1" fmla="*/ 2117185 h 4325810"/>
                      <a:gd name="connsiteX2" fmla="*/ 2117185 w 4234370"/>
                      <a:gd name="connsiteY2" fmla="*/ 0 h 4325810"/>
                      <a:gd name="connsiteX3" fmla="*/ 4234370 w 4234370"/>
                      <a:gd name="connsiteY3" fmla="*/ 2117185 h 4325810"/>
                      <a:gd name="connsiteX4" fmla="*/ 2208625 w 4234370"/>
                      <a:gd name="connsiteY4" fmla="*/ 4325810 h 4325810"/>
                      <a:gd name="connsiteX0" fmla="*/ 2117185 w 4234370"/>
                      <a:gd name="connsiteY0" fmla="*/ 4234370 h 4234370"/>
                      <a:gd name="connsiteX1" fmla="*/ 0 w 4234370"/>
                      <a:gd name="connsiteY1" fmla="*/ 2117185 h 4234370"/>
                      <a:gd name="connsiteX2" fmla="*/ 2117185 w 4234370"/>
                      <a:gd name="connsiteY2" fmla="*/ 0 h 4234370"/>
                      <a:gd name="connsiteX3" fmla="*/ 4234370 w 4234370"/>
                      <a:gd name="connsiteY3" fmla="*/ 2117185 h 4234370"/>
                      <a:gd name="connsiteX0" fmla="*/ 0 w 4234370"/>
                      <a:gd name="connsiteY0" fmla="*/ 2117185 h 2117185"/>
                      <a:gd name="connsiteX1" fmla="*/ 2117185 w 4234370"/>
                      <a:gd name="connsiteY1" fmla="*/ 0 h 2117185"/>
                      <a:gd name="connsiteX2" fmla="*/ 4234370 w 4234370"/>
                      <a:gd name="connsiteY2" fmla="*/ 2117185 h 2117185"/>
                      <a:gd name="connsiteX0" fmla="*/ 0 w 4234370"/>
                      <a:gd name="connsiteY0" fmla="*/ 2117185 h 2117185"/>
                      <a:gd name="connsiteX1" fmla="*/ 2117185 w 4234370"/>
                      <a:gd name="connsiteY1" fmla="*/ 0 h 2117185"/>
                      <a:gd name="connsiteX2" fmla="*/ 4234370 w 4234370"/>
                      <a:gd name="connsiteY2" fmla="*/ 2117185 h 2117185"/>
                      <a:gd name="connsiteX3" fmla="*/ 0 w 4234370"/>
                      <a:gd name="connsiteY3" fmla="*/ 2117185 h 2117185"/>
                      <a:gd name="connsiteX0" fmla="*/ 0 w 4234370"/>
                      <a:gd name="connsiteY0" fmla="*/ 2117185 h 2208625"/>
                      <a:gd name="connsiteX1" fmla="*/ 2117185 w 4234370"/>
                      <a:gd name="connsiteY1" fmla="*/ 0 h 2208625"/>
                      <a:gd name="connsiteX2" fmla="*/ 4234370 w 4234370"/>
                      <a:gd name="connsiteY2" fmla="*/ 2117185 h 2208625"/>
                      <a:gd name="connsiteX3" fmla="*/ 91440 w 4234370"/>
                      <a:gd name="connsiteY3" fmla="*/ 2208625 h 2208625"/>
                      <a:gd name="connsiteX0" fmla="*/ 0 w 4234370"/>
                      <a:gd name="connsiteY0" fmla="*/ 2117185 h 2140386"/>
                      <a:gd name="connsiteX1" fmla="*/ 2117185 w 4234370"/>
                      <a:gd name="connsiteY1" fmla="*/ 0 h 2140386"/>
                      <a:gd name="connsiteX2" fmla="*/ 4234370 w 4234370"/>
                      <a:gd name="connsiteY2" fmla="*/ 2117185 h 2140386"/>
                      <a:gd name="connsiteX3" fmla="*/ 2165900 w 4234370"/>
                      <a:gd name="connsiteY3" fmla="*/ 2140386 h 2140386"/>
                      <a:gd name="connsiteX0" fmla="*/ 0 w 4234370"/>
                      <a:gd name="connsiteY0" fmla="*/ 2117185 h 2140386"/>
                      <a:gd name="connsiteX1" fmla="*/ 2117185 w 4234370"/>
                      <a:gd name="connsiteY1" fmla="*/ 0 h 2140386"/>
                      <a:gd name="connsiteX2" fmla="*/ 4234370 w 4234370"/>
                      <a:gd name="connsiteY2" fmla="*/ 2117185 h 2140386"/>
                      <a:gd name="connsiteX3" fmla="*/ 2111309 w 4234370"/>
                      <a:gd name="connsiteY3" fmla="*/ 2140386 h 2140386"/>
                      <a:gd name="connsiteX0" fmla="*/ 0 w 4234370"/>
                      <a:gd name="connsiteY0" fmla="*/ 2117185 h 2117185"/>
                      <a:gd name="connsiteX1" fmla="*/ 2117185 w 4234370"/>
                      <a:gd name="connsiteY1" fmla="*/ 0 h 2117185"/>
                      <a:gd name="connsiteX2" fmla="*/ 4234370 w 4234370"/>
                      <a:gd name="connsiteY2" fmla="*/ 2117185 h 2117185"/>
                      <a:gd name="connsiteX3" fmla="*/ 2138605 w 4234370"/>
                      <a:gd name="connsiteY3" fmla="*/ 2113090 h 2117185"/>
                      <a:gd name="connsiteX0" fmla="*/ 0 w 2117185"/>
                      <a:gd name="connsiteY0" fmla="*/ 0 h 2117185"/>
                      <a:gd name="connsiteX1" fmla="*/ 2117185 w 2117185"/>
                      <a:gd name="connsiteY1" fmla="*/ 2117185 h 2117185"/>
                      <a:gd name="connsiteX2" fmla="*/ 21420 w 2117185"/>
                      <a:gd name="connsiteY2" fmla="*/ 2113090 h 2117185"/>
                      <a:gd name="connsiteX0" fmla="*/ 0 w 2117185"/>
                      <a:gd name="connsiteY0" fmla="*/ 0 h 2117185"/>
                      <a:gd name="connsiteX1" fmla="*/ 2117185 w 2117185"/>
                      <a:gd name="connsiteY1" fmla="*/ 2117185 h 2117185"/>
                      <a:gd name="connsiteX2" fmla="*/ 21420 w 2117185"/>
                      <a:gd name="connsiteY2" fmla="*/ 2113090 h 2117185"/>
                      <a:gd name="connsiteX3" fmla="*/ 0 w 2117185"/>
                      <a:gd name="connsiteY3" fmla="*/ 0 h 2117185"/>
                    </a:gdLst>
                    <a:ahLst/>
                    <a:cxnLst>
                      <a:cxn ang="0">
                        <a:pos x="connsiteX0" y="connsiteY0"/>
                      </a:cxn>
                      <a:cxn ang="0">
                        <a:pos x="connsiteX1" y="connsiteY1"/>
                      </a:cxn>
                      <a:cxn ang="0">
                        <a:pos x="connsiteX2" y="connsiteY2"/>
                      </a:cxn>
                      <a:cxn ang="0">
                        <a:pos x="connsiteX3" y="connsiteY3"/>
                      </a:cxn>
                    </a:cxnLst>
                    <a:rect l="l" t="t" r="r" b="b"/>
                    <a:pathLst>
                      <a:path w="2117185" h="2117185">
                        <a:moveTo>
                          <a:pt x="0" y="0"/>
                        </a:moveTo>
                        <a:cubicBezTo>
                          <a:pt x="1169289" y="0"/>
                          <a:pt x="2117185" y="947896"/>
                          <a:pt x="2117185" y="2117185"/>
                        </a:cubicBezTo>
                        <a:lnTo>
                          <a:pt x="21420" y="2113090"/>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타원 43">
                    <a:extLst>
                      <a:ext uri="{FF2B5EF4-FFF2-40B4-BE49-F238E27FC236}">
                        <a16:creationId xmlns:a16="http://schemas.microsoft.com/office/drawing/2014/main" id="{E87E5B1C-1BB5-0759-BED2-E6EA317946A6}"/>
                      </a:ext>
                    </a:extLst>
                  </p:cNvPr>
                  <p:cNvSpPr/>
                  <p:nvPr/>
                </p:nvSpPr>
                <p:spPr>
                  <a:xfrm>
                    <a:off x="3404187" y="1743822"/>
                    <a:ext cx="2240664" cy="4481330"/>
                  </a:xfrm>
                  <a:custGeom>
                    <a:avLst/>
                    <a:gdLst>
                      <a:gd name="connsiteX0" fmla="*/ 0 w 4234370"/>
                      <a:gd name="connsiteY0" fmla="*/ 2117185 h 4234370"/>
                      <a:gd name="connsiteX1" fmla="*/ 2117185 w 4234370"/>
                      <a:gd name="connsiteY1" fmla="*/ 0 h 4234370"/>
                      <a:gd name="connsiteX2" fmla="*/ 4234370 w 4234370"/>
                      <a:gd name="connsiteY2" fmla="*/ 2117185 h 4234370"/>
                      <a:gd name="connsiteX3" fmla="*/ 2117185 w 4234370"/>
                      <a:gd name="connsiteY3" fmla="*/ 4234370 h 4234370"/>
                      <a:gd name="connsiteX4" fmla="*/ 0 w 4234370"/>
                      <a:gd name="connsiteY4" fmla="*/ 2117185 h 4234370"/>
                      <a:gd name="connsiteX0" fmla="*/ 4234370 w 4325810"/>
                      <a:gd name="connsiteY0" fmla="*/ 2117185 h 4234370"/>
                      <a:gd name="connsiteX1" fmla="*/ 2117185 w 4325810"/>
                      <a:gd name="connsiteY1" fmla="*/ 4234370 h 4234370"/>
                      <a:gd name="connsiteX2" fmla="*/ 0 w 4325810"/>
                      <a:gd name="connsiteY2" fmla="*/ 2117185 h 4234370"/>
                      <a:gd name="connsiteX3" fmla="*/ 2117185 w 4325810"/>
                      <a:gd name="connsiteY3" fmla="*/ 0 h 4234370"/>
                      <a:gd name="connsiteX4" fmla="*/ 4325810 w 4325810"/>
                      <a:gd name="connsiteY4" fmla="*/ 2208625 h 4234370"/>
                      <a:gd name="connsiteX0" fmla="*/ 4234370 w 4234370"/>
                      <a:gd name="connsiteY0" fmla="*/ 2117185 h 4234370"/>
                      <a:gd name="connsiteX1" fmla="*/ 2117185 w 4234370"/>
                      <a:gd name="connsiteY1" fmla="*/ 4234370 h 4234370"/>
                      <a:gd name="connsiteX2" fmla="*/ 0 w 4234370"/>
                      <a:gd name="connsiteY2" fmla="*/ 2117185 h 4234370"/>
                      <a:gd name="connsiteX3" fmla="*/ 2117185 w 4234370"/>
                      <a:gd name="connsiteY3" fmla="*/ 0 h 4234370"/>
                      <a:gd name="connsiteX0" fmla="*/ 2117185 w 2117185"/>
                      <a:gd name="connsiteY0" fmla="*/ 4234370 h 4234370"/>
                      <a:gd name="connsiteX1" fmla="*/ 0 w 2117185"/>
                      <a:gd name="connsiteY1" fmla="*/ 2117185 h 4234370"/>
                      <a:gd name="connsiteX2" fmla="*/ 2117185 w 2117185"/>
                      <a:gd name="connsiteY2" fmla="*/ 0 h 4234370"/>
                    </a:gdLst>
                    <a:ahLst/>
                    <a:cxnLst>
                      <a:cxn ang="0">
                        <a:pos x="connsiteX0" y="connsiteY0"/>
                      </a:cxn>
                      <a:cxn ang="0">
                        <a:pos x="connsiteX1" y="connsiteY1"/>
                      </a:cxn>
                      <a:cxn ang="0">
                        <a:pos x="connsiteX2" y="connsiteY2"/>
                      </a:cxn>
                    </a:cxnLst>
                    <a:rect l="l" t="t" r="r" b="b"/>
                    <a:pathLst>
                      <a:path w="2117185" h="4234370">
                        <a:moveTo>
                          <a:pt x="2117185" y="4234370"/>
                        </a:moveTo>
                        <a:cubicBezTo>
                          <a:pt x="947896" y="4234370"/>
                          <a:pt x="0" y="3286474"/>
                          <a:pt x="0" y="2117185"/>
                        </a:cubicBezTo>
                        <a:cubicBezTo>
                          <a:pt x="0" y="947896"/>
                          <a:pt x="947896" y="0"/>
                          <a:pt x="2117185" y="0"/>
                        </a:cubicBezTo>
                      </a:path>
                    </a:pathLst>
                  </a:cu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49" name="타원 48">
                  <a:extLst>
                    <a:ext uri="{FF2B5EF4-FFF2-40B4-BE49-F238E27FC236}">
                      <a16:creationId xmlns:a16="http://schemas.microsoft.com/office/drawing/2014/main" id="{4D0291CE-3AE6-7E1E-58F4-EC686719D956}"/>
                    </a:ext>
                  </a:extLst>
                </p:cNvPr>
                <p:cNvSpPr/>
                <p:nvPr/>
              </p:nvSpPr>
              <p:spPr>
                <a:xfrm>
                  <a:off x="3645568" y="2000828"/>
                  <a:ext cx="1951376" cy="3871500"/>
                </a:xfrm>
                <a:custGeom>
                  <a:avLst/>
                  <a:gdLst>
                    <a:gd name="connsiteX0" fmla="*/ 0 w 3871500"/>
                    <a:gd name="connsiteY0" fmla="*/ 1935750 h 3871500"/>
                    <a:gd name="connsiteX1" fmla="*/ 1935750 w 3871500"/>
                    <a:gd name="connsiteY1" fmla="*/ 0 h 3871500"/>
                    <a:gd name="connsiteX2" fmla="*/ 3871500 w 3871500"/>
                    <a:gd name="connsiteY2" fmla="*/ 1935750 h 3871500"/>
                    <a:gd name="connsiteX3" fmla="*/ 1935750 w 3871500"/>
                    <a:gd name="connsiteY3" fmla="*/ 3871500 h 3871500"/>
                    <a:gd name="connsiteX4" fmla="*/ 0 w 3871500"/>
                    <a:gd name="connsiteY4" fmla="*/ 1935750 h 3871500"/>
                    <a:gd name="connsiteX0" fmla="*/ 3871500 w 3962940"/>
                    <a:gd name="connsiteY0" fmla="*/ 1935750 h 3871500"/>
                    <a:gd name="connsiteX1" fmla="*/ 1935750 w 3962940"/>
                    <a:gd name="connsiteY1" fmla="*/ 3871500 h 3871500"/>
                    <a:gd name="connsiteX2" fmla="*/ 0 w 3962940"/>
                    <a:gd name="connsiteY2" fmla="*/ 1935750 h 3871500"/>
                    <a:gd name="connsiteX3" fmla="*/ 1935750 w 3962940"/>
                    <a:gd name="connsiteY3" fmla="*/ 0 h 3871500"/>
                    <a:gd name="connsiteX4" fmla="*/ 3962940 w 3962940"/>
                    <a:gd name="connsiteY4" fmla="*/ 2027190 h 3871500"/>
                    <a:gd name="connsiteX0" fmla="*/ 3871500 w 3871500"/>
                    <a:gd name="connsiteY0" fmla="*/ 1935750 h 3871500"/>
                    <a:gd name="connsiteX1" fmla="*/ 1935750 w 3871500"/>
                    <a:gd name="connsiteY1" fmla="*/ 3871500 h 3871500"/>
                    <a:gd name="connsiteX2" fmla="*/ 0 w 3871500"/>
                    <a:gd name="connsiteY2" fmla="*/ 1935750 h 3871500"/>
                    <a:gd name="connsiteX3" fmla="*/ 1935750 w 3871500"/>
                    <a:gd name="connsiteY3" fmla="*/ 0 h 3871500"/>
                    <a:gd name="connsiteX0" fmla="*/ 1935750 w 1935750"/>
                    <a:gd name="connsiteY0" fmla="*/ 3871500 h 3871500"/>
                    <a:gd name="connsiteX1" fmla="*/ 0 w 1935750"/>
                    <a:gd name="connsiteY1" fmla="*/ 1935750 h 3871500"/>
                    <a:gd name="connsiteX2" fmla="*/ 1935750 w 1935750"/>
                    <a:gd name="connsiteY2" fmla="*/ 0 h 3871500"/>
                  </a:gdLst>
                  <a:ahLst/>
                  <a:cxnLst>
                    <a:cxn ang="0">
                      <a:pos x="connsiteX0" y="connsiteY0"/>
                    </a:cxn>
                    <a:cxn ang="0">
                      <a:pos x="connsiteX1" y="connsiteY1"/>
                    </a:cxn>
                    <a:cxn ang="0">
                      <a:pos x="connsiteX2" y="connsiteY2"/>
                    </a:cxn>
                  </a:cxnLst>
                  <a:rect l="l" t="t" r="r" b="b"/>
                  <a:pathLst>
                    <a:path w="1935750" h="3871500">
                      <a:moveTo>
                        <a:pt x="1935750" y="3871500"/>
                      </a:moveTo>
                      <a:cubicBezTo>
                        <a:pt x="866665" y="3871500"/>
                        <a:pt x="0" y="3004835"/>
                        <a:pt x="0" y="1935750"/>
                      </a:cubicBezTo>
                      <a:cubicBezTo>
                        <a:pt x="0" y="866665"/>
                        <a:pt x="866665" y="0"/>
                        <a:pt x="1935750" y="0"/>
                      </a:cubicBezTo>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타원 48">
                  <a:extLst>
                    <a:ext uri="{FF2B5EF4-FFF2-40B4-BE49-F238E27FC236}">
                      <a16:creationId xmlns:a16="http://schemas.microsoft.com/office/drawing/2014/main" id="{CB901E4A-3DEC-627A-0B19-699B711A4BE7}"/>
                    </a:ext>
                  </a:extLst>
                </p:cNvPr>
                <p:cNvSpPr/>
                <p:nvPr/>
              </p:nvSpPr>
              <p:spPr>
                <a:xfrm rot="10800000">
                  <a:off x="5595326" y="3932201"/>
                  <a:ext cx="1689696" cy="1710610"/>
                </a:xfrm>
                <a:custGeom>
                  <a:avLst/>
                  <a:gdLst>
                    <a:gd name="connsiteX0" fmla="*/ 0 w 3871500"/>
                    <a:gd name="connsiteY0" fmla="*/ 1935750 h 3871500"/>
                    <a:gd name="connsiteX1" fmla="*/ 1935750 w 3871500"/>
                    <a:gd name="connsiteY1" fmla="*/ 0 h 3871500"/>
                    <a:gd name="connsiteX2" fmla="*/ 3871500 w 3871500"/>
                    <a:gd name="connsiteY2" fmla="*/ 1935750 h 3871500"/>
                    <a:gd name="connsiteX3" fmla="*/ 1935750 w 3871500"/>
                    <a:gd name="connsiteY3" fmla="*/ 3871500 h 3871500"/>
                    <a:gd name="connsiteX4" fmla="*/ 0 w 3871500"/>
                    <a:gd name="connsiteY4" fmla="*/ 1935750 h 3871500"/>
                    <a:gd name="connsiteX0" fmla="*/ 3871500 w 3962940"/>
                    <a:gd name="connsiteY0" fmla="*/ 1935750 h 3871500"/>
                    <a:gd name="connsiteX1" fmla="*/ 1935750 w 3962940"/>
                    <a:gd name="connsiteY1" fmla="*/ 3871500 h 3871500"/>
                    <a:gd name="connsiteX2" fmla="*/ 0 w 3962940"/>
                    <a:gd name="connsiteY2" fmla="*/ 1935750 h 3871500"/>
                    <a:gd name="connsiteX3" fmla="*/ 1935750 w 3962940"/>
                    <a:gd name="connsiteY3" fmla="*/ 0 h 3871500"/>
                    <a:gd name="connsiteX4" fmla="*/ 3962940 w 3962940"/>
                    <a:gd name="connsiteY4" fmla="*/ 2027190 h 3871500"/>
                    <a:gd name="connsiteX0" fmla="*/ 3871500 w 3871500"/>
                    <a:gd name="connsiteY0" fmla="*/ 1935750 h 3871500"/>
                    <a:gd name="connsiteX1" fmla="*/ 1935750 w 3871500"/>
                    <a:gd name="connsiteY1" fmla="*/ 3871500 h 3871500"/>
                    <a:gd name="connsiteX2" fmla="*/ 0 w 3871500"/>
                    <a:gd name="connsiteY2" fmla="*/ 1935750 h 3871500"/>
                    <a:gd name="connsiteX3" fmla="*/ 1935750 w 3871500"/>
                    <a:gd name="connsiteY3" fmla="*/ 0 h 3871500"/>
                    <a:gd name="connsiteX0" fmla="*/ 1935750 w 1935750"/>
                    <a:gd name="connsiteY0" fmla="*/ 3871500 h 3871500"/>
                    <a:gd name="connsiteX1" fmla="*/ 0 w 1935750"/>
                    <a:gd name="connsiteY1" fmla="*/ 1935750 h 3871500"/>
                    <a:gd name="connsiteX2" fmla="*/ 1935750 w 1935750"/>
                    <a:gd name="connsiteY2" fmla="*/ 0 h 3871500"/>
                    <a:gd name="connsiteX0" fmla="*/ 0 w 1935750"/>
                    <a:gd name="connsiteY0" fmla="*/ 1935750 h 1935750"/>
                    <a:gd name="connsiteX1" fmla="*/ 1935750 w 1935750"/>
                    <a:gd name="connsiteY1" fmla="*/ 0 h 1935750"/>
                    <a:gd name="connsiteX0" fmla="*/ 0 w 1935750"/>
                    <a:gd name="connsiteY0" fmla="*/ 1935750 h 1935750"/>
                    <a:gd name="connsiteX1" fmla="*/ 1935750 w 1935750"/>
                    <a:gd name="connsiteY1" fmla="*/ 0 h 1935750"/>
                    <a:gd name="connsiteX2" fmla="*/ 0 w 1935750"/>
                    <a:gd name="connsiteY2" fmla="*/ 1935750 h 1935750"/>
                    <a:gd name="connsiteX0" fmla="*/ 0 w 1935750"/>
                    <a:gd name="connsiteY0" fmla="*/ 1935750 h 1935750"/>
                    <a:gd name="connsiteX1" fmla="*/ 1935750 w 1935750"/>
                    <a:gd name="connsiteY1" fmla="*/ 0 h 1935750"/>
                    <a:gd name="connsiteX2" fmla="*/ 956552 w 1935750"/>
                    <a:gd name="connsiteY2" fmla="*/ 975371 h 1935750"/>
                    <a:gd name="connsiteX3" fmla="*/ 0 w 1935750"/>
                    <a:gd name="connsiteY3" fmla="*/ 1935750 h 1935750"/>
                    <a:gd name="connsiteX0" fmla="*/ 0 w 1935750"/>
                    <a:gd name="connsiteY0" fmla="*/ 1935750 h 1935750"/>
                    <a:gd name="connsiteX1" fmla="*/ 1935750 w 1935750"/>
                    <a:gd name="connsiteY1" fmla="*/ 0 h 1935750"/>
                    <a:gd name="connsiteX2" fmla="*/ 1931345 w 1935750"/>
                    <a:gd name="connsiteY2" fmla="*/ 1926414 h 1935750"/>
                    <a:gd name="connsiteX3" fmla="*/ 0 w 1935750"/>
                    <a:gd name="connsiteY3" fmla="*/ 1935750 h 1935750"/>
                    <a:gd name="connsiteX0" fmla="*/ 0 w 1935750"/>
                    <a:gd name="connsiteY0" fmla="*/ 1935750 h 1940715"/>
                    <a:gd name="connsiteX1" fmla="*/ 1935750 w 1935750"/>
                    <a:gd name="connsiteY1" fmla="*/ 0 h 1940715"/>
                    <a:gd name="connsiteX2" fmla="*/ 1931345 w 1935750"/>
                    <a:gd name="connsiteY2" fmla="*/ 1940715 h 1940715"/>
                    <a:gd name="connsiteX3" fmla="*/ 0 w 1935750"/>
                    <a:gd name="connsiteY3" fmla="*/ 1935750 h 1940715"/>
                  </a:gdLst>
                  <a:ahLst/>
                  <a:cxnLst>
                    <a:cxn ang="0">
                      <a:pos x="connsiteX0" y="connsiteY0"/>
                    </a:cxn>
                    <a:cxn ang="0">
                      <a:pos x="connsiteX1" y="connsiteY1"/>
                    </a:cxn>
                    <a:cxn ang="0">
                      <a:pos x="connsiteX2" y="connsiteY2"/>
                    </a:cxn>
                    <a:cxn ang="0">
                      <a:pos x="connsiteX3" y="connsiteY3"/>
                    </a:cxn>
                  </a:cxnLst>
                  <a:rect l="l" t="t" r="r" b="b"/>
                  <a:pathLst>
                    <a:path w="1935750" h="1940715">
                      <a:moveTo>
                        <a:pt x="0" y="1935750"/>
                      </a:moveTo>
                      <a:cubicBezTo>
                        <a:pt x="0" y="866665"/>
                        <a:pt x="866665" y="0"/>
                        <a:pt x="1935750" y="0"/>
                      </a:cubicBezTo>
                      <a:cubicBezTo>
                        <a:pt x="1934282" y="642138"/>
                        <a:pt x="1932813" y="1298577"/>
                        <a:pt x="1931345" y="1940715"/>
                      </a:cubicBezTo>
                      <a:lnTo>
                        <a:pt x="0" y="193575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7" name="타원 48">
                  <a:extLst>
                    <a:ext uri="{FF2B5EF4-FFF2-40B4-BE49-F238E27FC236}">
                      <a16:creationId xmlns:a16="http://schemas.microsoft.com/office/drawing/2014/main" id="{32531800-E789-1EFC-5096-A969D1514EC5}"/>
                    </a:ext>
                  </a:extLst>
                </p:cNvPr>
                <p:cNvSpPr/>
                <p:nvPr/>
              </p:nvSpPr>
              <p:spPr>
                <a:xfrm rot="10800000">
                  <a:off x="5598928" y="2102146"/>
                  <a:ext cx="1816651" cy="1834432"/>
                </a:xfrm>
                <a:custGeom>
                  <a:avLst/>
                  <a:gdLst>
                    <a:gd name="connsiteX0" fmla="*/ 0 w 3871500"/>
                    <a:gd name="connsiteY0" fmla="*/ 1935750 h 3871500"/>
                    <a:gd name="connsiteX1" fmla="*/ 1935750 w 3871500"/>
                    <a:gd name="connsiteY1" fmla="*/ 0 h 3871500"/>
                    <a:gd name="connsiteX2" fmla="*/ 3871500 w 3871500"/>
                    <a:gd name="connsiteY2" fmla="*/ 1935750 h 3871500"/>
                    <a:gd name="connsiteX3" fmla="*/ 1935750 w 3871500"/>
                    <a:gd name="connsiteY3" fmla="*/ 3871500 h 3871500"/>
                    <a:gd name="connsiteX4" fmla="*/ 0 w 3871500"/>
                    <a:gd name="connsiteY4" fmla="*/ 1935750 h 3871500"/>
                    <a:gd name="connsiteX0" fmla="*/ 3871500 w 3962940"/>
                    <a:gd name="connsiteY0" fmla="*/ 1935750 h 3871500"/>
                    <a:gd name="connsiteX1" fmla="*/ 1935750 w 3962940"/>
                    <a:gd name="connsiteY1" fmla="*/ 3871500 h 3871500"/>
                    <a:gd name="connsiteX2" fmla="*/ 0 w 3962940"/>
                    <a:gd name="connsiteY2" fmla="*/ 1935750 h 3871500"/>
                    <a:gd name="connsiteX3" fmla="*/ 1935750 w 3962940"/>
                    <a:gd name="connsiteY3" fmla="*/ 0 h 3871500"/>
                    <a:gd name="connsiteX4" fmla="*/ 3962940 w 3962940"/>
                    <a:gd name="connsiteY4" fmla="*/ 2027190 h 3871500"/>
                    <a:gd name="connsiteX0" fmla="*/ 3871500 w 3871500"/>
                    <a:gd name="connsiteY0" fmla="*/ 1935750 h 3871500"/>
                    <a:gd name="connsiteX1" fmla="*/ 1935750 w 3871500"/>
                    <a:gd name="connsiteY1" fmla="*/ 3871500 h 3871500"/>
                    <a:gd name="connsiteX2" fmla="*/ 0 w 3871500"/>
                    <a:gd name="connsiteY2" fmla="*/ 1935750 h 3871500"/>
                    <a:gd name="connsiteX3" fmla="*/ 1935750 w 3871500"/>
                    <a:gd name="connsiteY3" fmla="*/ 0 h 3871500"/>
                    <a:gd name="connsiteX0" fmla="*/ 1935750 w 1935750"/>
                    <a:gd name="connsiteY0" fmla="*/ 3871500 h 3871500"/>
                    <a:gd name="connsiteX1" fmla="*/ 0 w 1935750"/>
                    <a:gd name="connsiteY1" fmla="*/ 1935750 h 3871500"/>
                    <a:gd name="connsiteX2" fmla="*/ 1935750 w 1935750"/>
                    <a:gd name="connsiteY2" fmla="*/ 0 h 3871500"/>
                    <a:gd name="connsiteX0" fmla="*/ 1935750 w 1935750"/>
                    <a:gd name="connsiteY0" fmla="*/ 1935750 h 1935750"/>
                    <a:gd name="connsiteX1" fmla="*/ 0 w 1935750"/>
                    <a:gd name="connsiteY1" fmla="*/ 0 h 1935750"/>
                    <a:gd name="connsiteX0" fmla="*/ 1935750 w 1935750"/>
                    <a:gd name="connsiteY0" fmla="*/ 1935750 h 1935750"/>
                    <a:gd name="connsiteX1" fmla="*/ 0 w 1935750"/>
                    <a:gd name="connsiteY1" fmla="*/ 0 h 1935750"/>
                    <a:gd name="connsiteX2" fmla="*/ 1935750 w 1935750"/>
                    <a:gd name="connsiteY2" fmla="*/ 1935750 h 1935750"/>
                    <a:gd name="connsiteX0" fmla="*/ 1935750 w 1935750"/>
                    <a:gd name="connsiteY0" fmla="*/ 1935750 h 1935750"/>
                    <a:gd name="connsiteX1" fmla="*/ 0 w 1935750"/>
                    <a:gd name="connsiteY1" fmla="*/ 0 h 1935750"/>
                    <a:gd name="connsiteX2" fmla="*/ 965008 w 1935750"/>
                    <a:gd name="connsiteY2" fmla="*/ 974074 h 1935750"/>
                    <a:gd name="connsiteX3" fmla="*/ 1935750 w 1935750"/>
                    <a:gd name="connsiteY3" fmla="*/ 1935750 h 1935750"/>
                    <a:gd name="connsiteX0" fmla="*/ 1935750 w 1935750"/>
                    <a:gd name="connsiteY0" fmla="*/ 1935750 h 1935750"/>
                    <a:gd name="connsiteX1" fmla="*/ 0 w 1935750"/>
                    <a:gd name="connsiteY1" fmla="*/ 0 h 1935750"/>
                    <a:gd name="connsiteX2" fmla="*/ 1930020 w 1935750"/>
                    <a:gd name="connsiteY2" fmla="*/ 718 h 1935750"/>
                    <a:gd name="connsiteX3" fmla="*/ 1935750 w 1935750"/>
                    <a:gd name="connsiteY3" fmla="*/ 1935750 h 1935750"/>
                  </a:gdLst>
                  <a:ahLst/>
                  <a:cxnLst>
                    <a:cxn ang="0">
                      <a:pos x="connsiteX0" y="connsiteY0"/>
                    </a:cxn>
                    <a:cxn ang="0">
                      <a:pos x="connsiteX1" y="connsiteY1"/>
                    </a:cxn>
                    <a:cxn ang="0">
                      <a:pos x="connsiteX2" y="connsiteY2"/>
                    </a:cxn>
                    <a:cxn ang="0">
                      <a:pos x="connsiteX3" y="connsiteY3"/>
                    </a:cxn>
                  </a:cxnLst>
                  <a:rect l="l" t="t" r="r" b="b"/>
                  <a:pathLst>
                    <a:path w="1935750" h="1935750">
                      <a:moveTo>
                        <a:pt x="1935750" y="1935750"/>
                      </a:moveTo>
                      <a:cubicBezTo>
                        <a:pt x="866665" y="1935750"/>
                        <a:pt x="0" y="1069085"/>
                        <a:pt x="0" y="0"/>
                      </a:cubicBezTo>
                      <a:lnTo>
                        <a:pt x="1930020" y="718"/>
                      </a:lnTo>
                      <a:lnTo>
                        <a:pt x="1935750" y="193575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53" name="TextBox 52">
                <a:extLst>
                  <a:ext uri="{FF2B5EF4-FFF2-40B4-BE49-F238E27FC236}">
                    <a16:creationId xmlns:a16="http://schemas.microsoft.com/office/drawing/2014/main" id="{8765D441-6E2A-2FAB-E80B-2169BF1C61EF}"/>
                  </a:ext>
                </a:extLst>
              </p:cNvPr>
              <p:cNvSpPr txBox="1"/>
              <p:nvPr/>
            </p:nvSpPr>
            <p:spPr>
              <a:xfrm>
                <a:off x="7073225" y="1783989"/>
                <a:ext cx="1096417" cy="189619"/>
              </a:xfrm>
              <a:prstGeom prst="rect">
                <a:avLst/>
              </a:prstGeom>
              <a:noFill/>
            </p:spPr>
            <p:txBody>
              <a:bodyPr wrap="square" rtlCol="0">
                <a:noAutofit/>
              </a:bodyPr>
              <a:lstStyle/>
              <a:p>
                <a:pPr latinLnBrk="0"/>
                <a:r>
                  <a:rPr lang="en-US" altLang="ko-KR" sz="1000" b="1" dirty="0">
                    <a:ln>
                      <a:solidFill>
                        <a:schemeClr val="tx2">
                          <a:alpha val="0"/>
                        </a:schemeClr>
                      </a:solidFill>
                    </a:ln>
                    <a:solidFill>
                      <a:srgbClr val="00B0F0"/>
                    </a:solidFill>
                    <a:latin typeface="KoPub돋움체 Medium" panose="00000600000000000000" pitchFamily="2" charset="-127"/>
                    <a:ea typeface="KoPub돋움체 Medium" panose="00000600000000000000" pitchFamily="2" charset="-127"/>
                  </a:rPr>
                  <a:t>ESG</a:t>
                </a:r>
                <a:r>
                  <a:rPr lang="ko-KR" altLang="en-US" sz="1000" b="1" dirty="0">
                    <a:ln>
                      <a:solidFill>
                        <a:schemeClr val="tx2">
                          <a:alpha val="0"/>
                        </a:schemeClr>
                      </a:solidFill>
                    </a:ln>
                    <a:solidFill>
                      <a:srgbClr val="00B0F0"/>
                    </a:solidFill>
                    <a:latin typeface="KoPub돋움체 Medium" panose="00000600000000000000" pitchFamily="2" charset="-127"/>
                    <a:ea typeface="KoPub돋움체 Medium" panose="00000600000000000000" pitchFamily="2" charset="-127"/>
                  </a:rPr>
                  <a:t> 공시</a:t>
                </a:r>
              </a:p>
            </p:txBody>
          </p:sp>
          <p:sp>
            <p:nvSpPr>
              <p:cNvPr id="57" name="TextBox 56">
                <a:extLst>
                  <a:ext uri="{FF2B5EF4-FFF2-40B4-BE49-F238E27FC236}">
                    <a16:creationId xmlns:a16="http://schemas.microsoft.com/office/drawing/2014/main" id="{E85B5EE9-596B-B0CB-1A50-2CD2462D7A87}"/>
                  </a:ext>
                </a:extLst>
              </p:cNvPr>
              <p:cNvSpPr txBox="1"/>
              <p:nvPr/>
            </p:nvSpPr>
            <p:spPr>
              <a:xfrm>
                <a:off x="7053789" y="5462595"/>
                <a:ext cx="1295940" cy="243680"/>
              </a:xfrm>
              <a:prstGeom prst="rect">
                <a:avLst/>
              </a:prstGeom>
              <a:noFill/>
            </p:spPr>
            <p:txBody>
              <a:bodyPr wrap="square" rtlCol="0">
                <a:noAutofit/>
              </a:bodyPr>
              <a:lstStyle/>
              <a:p>
                <a:pPr latinLnBrk="0"/>
                <a:r>
                  <a:rPr lang="en-US" altLang="ko-KR" sz="1000" dirty="0">
                    <a:ln>
                      <a:solidFill>
                        <a:schemeClr val="tx2">
                          <a:alpha val="0"/>
                        </a:schemeClr>
                      </a:solidFill>
                    </a:ln>
                    <a:solidFill>
                      <a:srgbClr val="1E49E2"/>
                    </a:solidFill>
                    <a:latin typeface="KoPub돋움체 Medium" panose="00000600000000000000" pitchFamily="2" charset="-127"/>
                    <a:ea typeface="KoPub돋움체 Medium" panose="00000600000000000000" pitchFamily="2" charset="-127"/>
                  </a:rPr>
                  <a:t>ESG </a:t>
                </a:r>
                <a:r>
                  <a:rPr lang="ko-KR" altLang="en-US" sz="1000" dirty="0">
                    <a:ln>
                      <a:solidFill>
                        <a:schemeClr val="tx2">
                          <a:alpha val="0"/>
                        </a:schemeClr>
                      </a:solidFill>
                    </a:ln>
                    <a:solidFill>
                      <a:srgbClr val="1E49E2"/>
                    </a:solidFill>
                    <a:latin typeface="KoPub돋움체 Medium" panose="00000600000000000000" pitchFamily="2" charset="-127"/>
                    <a:ea typeface="KoPub돋움체 Medium" panose="00000600000000000000" pitchFamily="2" charset="-127"/>
                  </a:rPr>
                  <a:t>의무 공시 및 </a:t>
                </a:r>
                <a:endParaRPr lang="en-US" altLang="ko-KR" sz="1000" dirty="0">
                  <a:ln>
                    <a:solidFill>
                      <a:schemeClr val="tx2">
                        <a:alpha val="0"/>
                      </a:schemeClr>
                    </a:solidFill>
                  </a:ln>
                  <a:solidFill>
                    <a:srgbClr val="1E49E2"/>
                  </a:solidFill>
                  <a:latin typeface="KoPub돋움체 Medium" panose="00000600000000000000" pitchFamily="2" charset="-127"/>
                  <a:ea typeface="KoPub돋움체 Medium" panose="00000600000000000000" pitchFamily="2" charset="-127"/>
                </a:endParaRPr>
              </a:p>
              <a:p>
                <a:pPr latinLnBrk="0"/>
                <a:r>
                  <a:rPr lang="ko-KR" altLang="en-US" sz="1000" dirty="0">
                    <a:ln>
                      <a:solidFill>
                        <a:schemeClr val="tx2">
                          <a:alpha val="0"/>
                        </a:schemeClr>
                      </a:solidFill>
                    </a:ln>
                    <a:solidFill>
                      <a:srgbClr val="1E49E2"/>
                    </a:solidFill>
                    <a:latin typeface="KoPub돋움체 Medium" panose="00000600000000000000" pitchFamily="2" charset="-127"/>
                    <a:ea typeface="KoPub돋움체 Medium" panose="00000600000000000000" pitchFamily="2" charset="-127"/>
                  </a:rPr>
                  <a:t>의무 공시 요건</a:t>
                </a:r>
              </a:p>
            </p:txBody>
          </p:sp>
          <p:sp>
            <p:nvSpPr>
              <p:cNvPr id="59" name="TextBox 58">
                <a:extLst>
                  <a:ext uri="{FF2B5EF4-FFF2-40B4-BE49-F238E27FC236}">
                    <a16:creationId xmlns:a16="http://schemas.microsoft.com/office/drawing/2014/main" id="{A14A425E-B9F4-BB99-EFE0-FE2BBAD79CA2}"/>
                  </a:ext>
                </a:extLst>
              </p:cNvPr>
              <p:cNvSpPr txBox="1"/>
              <p:nvPr/>
            </p:nvSpPr>
            <p:spPr>
              <a:xfrm>
                <a:off x="2098470" y="3464137"/>
                <a:ext cx="1295940" cy="243680"/>
              </a:xfrm>
              <a:prstGeom prst="rect">
                <a:avLst/>
              </a:prstGeom>
              <a:noFill/>
            </p:spPr>
            <p:txBody>
              <a:bodyPr wrap="square" rtlCol="0">
                <a:noAutofit/>
              </a:bodyPr>
              <a:lstStyle/>
              <a:p>
                <a:pPr latinLnBrk="0"/>
                <a:r>
                  <a:rPr lang="en-US" altLang="ko-KR" sz="1000" dirty="0">
                    <a:ln>
                      <a:solidFill>
                        <a:schemeClr val="tx2">
                          <a:alpha val="0"/>
                        </a:schemeClr>
                      </a:solidFill>
                    </a:ln>
                    <a:solidFill>
                      <a:srgbClr val="510DBC"/>
                    </a:solidFill>
                    <a:latin typeface="KoPub돋움체 Medium" panose="00000600000000000000" pitchFamily="2" charset="-127"/>
                    <a:ea typeface="KoPub돋움체 Medium" panose="00000600000000000000" pitchFamily="2" charset="-127"/>
                  </a:rPr>
                  <a:t>ESG </a:t>
                </a:r>
                <a:r>
                  <a:rPr lang="ko-KR" altLang="en-US" sz="1000" dirty="0">
                    <a:ln>
                      <a:solidFill>
                        <a:schemeClr val="tx2">
                          <a:alpha val="0"/>
                        </a:schemeClr>
                      </a:solidFill>
                    </a:ln>
                    <a:solidFill>
                      <a:srgbClr val="510DBC"/>
                    </a:solidFill>
                    <a:latin typeface="KoPub돋움체 Medium" panose="00000600000000000000" pitchFamily="2" charset="-127"/>
                    <a:ea typeface="KoPub돋움체 Medium" panose="00000600000000000000" pitchFamily="2" charset="-127"/>
                  </a:rPr>
                  <a:t>의무 공시</a:t>
                </a:r>
                <a:r>
                  <a:rPr lang="en-US" altLang="ko-KR" sz="1000" dirty="0">
                    <a:ln>
                      <a:solidFill>
                        <a:schemeClr val="tx2">
                          <a:alpha val="0"/>
                        </a:schemeClr>
                      </a:solidFill>
                    </a:ln>
                    <a:solidFill>
                      <a:srgbClr val="510DBC"/>
                    </a:solidFill>
                    <a:latin typeface="KoPub돋움체 Medium" panose="00000600000000000000" pitchFamily="2" charset="-127"/>
                    <a:ea typeface="KoPub돋움체 Medium" panose="00000600000000000000" pitchFamily="2" charset="-127"/>
                  </a:rPr>
                  <a:t>,</a:t>
                </a:r>
              </a:p>
              <a:p>
                <a:pPr latinLnBrk="0"/>
                <a:r>
                  <a:rPr lang="ko-KR" altLang="en-US" sz="1000" dirty="0">
                    <a:ln>
                      <a:solidFill>
                        <a:schemeClr val="tx2">
                          <a:alpha val="0"/>
                        </a:schemeClr>
                      </a:solidFill>
                    </a:ln>
                    <a:solidFill>
                      <a:srgbClr val="510DBC"/>
                    </a:solidFill>
                    <a:latin typeface="KoPub돋움체 Medium" panose="00000600000000000000" pitchFamily="2" charset="-127"/>
                    <a:ea typeface="KoPub돋움체 Medium" panose="00000600000000000000" pitchFamily="2" charset="-127"/>
                  </a:rPr>
                  <a:t>의무 공시 요건 및 </a:t>
                </a:r>
              </a:p>
              <a:p>
                <a:pPr latinLnBrk="0"/>
                <a:r>
                  <a:rPr lang="ko-KR" altLang="en-US" sz="1000" dirty="0">
                    <a:ln>
                      <a:solidFill>
                        <a:schemeClr val="tx2">
                          <a:alpha val="0"/>
                        </a:schemeClr>
                      </a:solidFill>
                    </a:ln>
                    <a:solidFill>
                      <a:srgbClr val="510DBC"/>
                    </a:solidFill>
                    <a:latin typeface="KoPub돋움체 Medium" panose="00000600000000000000" pitchFamily="2" charset="-127"/>
                    <a:ea typeface="KoPub돋움체 Medium" panose="00000600000000000000" pitchFamily="2" charset="-127"/>
                  </a:rPr>
                  <a:t>의무 실사</a:t>
                </a:r>
              </a:p>
            </p:txBody>
          </p:sp>
        </p:grpSp>
        <p:sp>
          <p:nvSpPr>
            <p:cNvPr id="52" name="타원 51">
              <a:extLst>
                <a:ext uri="{FF2B5EF4-FFF2-40B4-BE49-F238E27FC236}">
                  <a16:creationId xmlns:a16="http://schemas.microsoft.com/office/drawing/2014/main" id="{DA919E40-9723-5352-CD48-CCB8EFA5B7E4}"/>
                </a:ext>
              </a:extLst>
            </p:cNvPr>
            <p:cNvSpPr/>
            <p:nvPr/>
          </p:nvSpPr>
          <p:spPr>
            <a:xfrm>
              <a:off x="5134460" y="3505447"/>
              <a:ext cx="909896" cy="9098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관련</a:t>
              </a:r>
              <a:endParaRPr lang="en-US" altLang="ko-KR" sz="16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endParaRPr>
            </a:p>
            <a:p>
              <a:pPr algn="ctr"/>
              <a:r>
                <a:rPr lang="ko-KR" altLang="en-US" sz="16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규정</a:t>
              </a:r>
              <a:endParaRPr lang="en-US" altLang="ko-KR" sz="16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endParaRPr>
            </a:p>
          </p:txBody>
        </p:sp>
        <p:sp>
          <p:nvSpPr>
            <p:cNvPr id="55" name="자유형: 도형 54">
              <a:extLst>
                <a:ext uri="{FF2B5EF4-FFF2-40B4-BE49-F238E27FC236}">
                  <a16:creationId xmlns:a16="http://schemas.microsoft.com/office/drawing/2014/main" id="{0AB46E69-CC14-FF38-10D6-5F0458A9C758}"/>
                </a:ext>
              </a:extLst>
            </p:cNvPr>
            <p:cNvSpPr/>
            <p:nvPr/>
          </p:nvSpPr>
          <p:spPr>
            <a:xfrm>
              <a:off x="6534164" y="1862159"/>
              <a:ext cx="1118404" cy="376963"/>
            </a:xfrm>
            <a:custGeom>
              <a:avLst/>
              <a:gdLst>
                <a:gd name="connsiteX0" fmla="*/ 0 w 712694"/>
                <a:gd name="connsiteY0" fmla="*/ 510988 h 510988"/>
                <a:gd name="connsiteX1" fmla="*/ 322729 w 712694"/>
                <a:gd name="connsiteY1" fmla="*/ 0 h 510988"/>
                <a:gd name="connsiteX2" fmla="*/ 712694 w 712694"/>
                <a:gd name="connsiteY2" fmla="*/ 0 h 510988"/>
              </a:gdLst>
              <a:ahLst/>
              <a:cxnLst>
                <a:cxn ang="0">
                  <a:pos x="connsiteX0" y="connsiteY0"/>
                </a:cxn>
                <a:cxn ang="0">
                  <a:pos x="connsiteX1" y="connsiteY1"/>
                </a:cxn>
                <a:cxn ang="0">
                  <a:pos x="connsiteX2" y="connsiteY2"/>
                </a:cxn>
              </a:cxnLst>
              <a:rect l="l" t="t" r="r" b="b"/>
              <a:pathLst>
                <a:path w="712694" h="510988">
                  <a:moveTo>
                    <a:pt x="0" y="510988"/>
                  </a:moveTo>
                  <a:lnTo>
                    <a:pt x="322729" y="0"/>
                  </a:lnTo>
                  <a:lnTo>
                    <a:pt x="712694" y="0"/>
                  </a:lnTo>
                </a:path>
              </a:pathLst>
            </a:custGeom>
            <a:ln w="6350">
              <a:solidFill>
                <a:srgbClr val="00B0F0"/>
              </a:solidFill>
              <a:prstDash val="dash"/>
              <a:tailEnd type="ova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latinLnBrk="0"/>
              <a:endParaRPr lang="ko-KR" altLang="en-US" sz="800" dirty="0">
                <a:latin typeface="KoPub돋움체 Medium" panose="00000600000000000000" pitchFamily="2" charset="-127"/>
                <a:ea typeface="KoPub돋움체 Medium" panose="00000600000000000000" pitchFamily="2" charset="-127"/>
              </a:endParaRPr>
            </a:p>
          </p:txBody>
        </p:sp>
        <p:sp>
          <p:nvSpPr>
            <p:cNvPr id="56" name="자유형: 도형 55">
              <a:extLst>
                <a:ext uri="{FF2B5EF4-FFF2-40B4-BE49-F238E27FC236}">
                  <a16:creationId xmlns:a16="http://schemas.microsoft.com/office/drawing/2014/main" id="{330C2B88-632D-6E4E-A13A-DB6EE7B7D2D5}"/>
                </a:ext>
              </a:extLst>
            </p:cNvPr>
            <p:cNvSpPr/>
            <p:nvPr/>
          </p:nvSpPr>
          <p:spPr>
            <a:xfrm>
              <a:off x="6548446" y="5342666"/>
              <a:ext cx="1102377" cy="498575"/>
            </a:xfrm>
            <a:custGeom>
              <a:avLst/>
              <a:gdLst>
                <a:gd name="connsiteX0" fmla="*/ 0 w 1653989"/>
                <a:gd name="connsiteY0" fmla="*/ 0 h 793377"/>
                <a:gd name="connsiteX1" fmla="*/ 793377 w 1653989"/>
                <a:gd name="connsiteY1" fmla="*/ 793377 h 793377"/>
                <a:gd name="connsiteX2" fmla="*/ 1653989 w 1653989"/>
                <a:gd name="connsiteY2" fmla="*/ 793377 h 793377"/>
              </a:gdLst>
              <a:ahLst/>
              <a:cxnLst>
                <a:cxn ang="0">
                  <a:pos x="connsiteX0" y="connsiteY0"/>
                </a:cxn>
                <a:cxn ang="0">
                  <a:pos x="connsiteX1" y="connsiteY1"/>
                </a:cxn>
                <a:cxn ang="0">
                  <a:pos x="connsiteX2" y="connsiteY2"/>
                </a:cxn>
              </a:cxnLst>
              <a:rect l="l" t="t" r="r" b="b"/>
              <a:pathLst>
                <a:path w="1653989" h="793377">
                  <a:moveTo>
                    <a:pt x="0" y="0"/>
                  </a:moveTo>
                  <a:lnTo>
                    <a:pt x="793377" y="793377"/>
                  </a:lnTo>
                  <a:lnTo>
                    <a:pt x="1653989" y="793377"/>
                  </a:lnTo>
                </a:path>
              </a:pathLst>
            </a:custGeom>
            <a:ln w="6350">
              <a:solidFill>
                <a:srgbClr val="1E49E2"/>
              </a:solidFill>
              <a:prstDash val="dash"/>
              <a:tailEnd type="ova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latinLnBrk="0"/>
              <a:endParaRPr lang="ko-KR" altLang="en-US" sz="800" dirty="0">
                <a:latin typeface="KoPub돋움체 Medium" panose="00000600000000000000" pitchFamily="2" charset="-127"/>
                <a:ea typeface="KoPub돋움체 Medium" panose="00000600000000000000" pitchFamily="2" charset="-127"/>
              </a:endParaRPr>
            </a:p>
          </p:txBody>
        </p:sp>
        <p:sp>
          <p:nvSpPr>
            <p:cNvPr id="58" name="자유형: 도형 57">
              <a:extLst>
                <a:ext uri="{FF2B5EF4-FFF2-40B4-BE49-F238E27FC236}">
                  <a16:creationId xmlns:a16="http://schemas.microsoft.com/office/drawing/2014/main" id="{FACF6279-4FE4-A3A0-A669-1C429E83801F}"/>
                </a:ext>
              </a:extLst>
            </p:cNvPr>
            <p:cNvSpPr/>
            <p:nvPr/>
          </p:nvSpPr>
          <p:spPr>
            <a:xfrm>
              <a:off x="2329594" y="3441607"/>
              <a:ext cx="1320153" cy="439437"/>
            </a:xfrm>
            <a:custGeom>
              <a:avLst/>
              <a:gdLst>
                <a:gd name="connsiteX0" fmla="*/ 1788459 w 1788459"/>
                <a:gd name="connsiteY0" fmla="*/ 349624 h 349624"/>
                <a:gd name="connsiteX1" fmla="*/ 1089212 w 1788459"/>
                <a:gd name="connsiteY1" fmla="*/ 0 h 349624"/>
                <a:gd name="connsiteX2" fmla="*/ 0 w 1788459"/>
                <a:gd name="connsiteY2" fmla="*/ 0 h 349624"/>
              </a:gdLst>
              <a:ahLst/>
              <a:cxnLst>
                <a:cxn ang="0">
                  <a:pos x="connsiteX0" y="connsiteY0"/>
                </a:cxn>
                <a:cxn ang="0">
                  <a:pos x="connsiteX1" y="connsiteY1"/>
                </a:cxn>
                <a:cxn ang="0">
                  <a:pos x="connsiteX2" y="connsiteY2"/>
                </a:cxn>
              </a:cxnLst>
              <a:rect l="l" t="t" r="r" b="b"/>
              <a:pathLst>
                <a:path w="1788459" h="349624">
                  <a:moveTo>
                    <a:pt x="1788459" y="349624"/>
                  </a:moveTo>
                  <a:lnTo>
                    <a:pt x="1089212" y="0"/>
                  </a:lnTo>
                  <a:lnTo>
                    <a:pt x="0" y="0"/>
                  </a:lnTo>
                </a:path>
              </a:pathLst>
            </a:custGeom>
            <a:ln w="6350">
              <a:solidFill>
                <a:srgbClr val="510DBC"/>
              </a:solidFill>
              <a:prstDash val="dash"/>
              <a:tailEnd type="ova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latinLnBrk="0"/>
              <a:endParaRPr lang="ko-KR" altLang="en-US" sz="800" dirty="0">
                <a:latin typeface="KoPub돋움체 Medium" panose="00000600000000000000" pitchFamily="2" charset="-127"/>
                <a:ea typeface="KoPub돋움체 Medium" panose="00000600000000000000" pitchFamily="2" charset="-127"/>
              </a:endParaRPr>
            </a:p>
          </p:txBody>
        </p:sp>
        <p:grpSp>
          <p:nvGrpSpPr>
            <p:cNvPr id="20" name="그룹 19">
              <a:extLst>
                <a:ext uri="{FF2B5EF4-FFF2-40B4-BE49-F238E27FC236}">
                  <a16:creationId xmlns:a16="http://schemas.microsoft.com/office/drawing/2014/main" id="{7BBE6CCD-B5CE-A5E6-1959-9139BA585AC0}"/>
                </a:ext>
              </a:extLst>
            </p:cNvPr>
            <p:cNvGrpSpPr/>
            <p:nvPr/>
          </p:nvGrpSpPr>
          <p:grpSpPr>
            <a:xfrm>
              <a:off x="4296539" y="2328893"/>
              <a:ext cx="1151830" cy="341971"/>
              <a:chOff x="4230558" y="2467200"/>
              <a:chExt cx="1151830" cy="341971"/>
            </a:xfrm>
          </p:grpSpPr>
          <p:pic>
            <p:nvPicPr>
              <p:cNvPr id="10" name="그래픽 9">
                <a:extLst>
                  <a:ext uri="{FF2B5EF4-FFF2-40B4-BE49-F238E27FC236}">
                    <a16:creationId xmlns:a16="http://schemas.microsoft.com/office/drawing/2014/main" id="{C0051BE0-0603-0B78-78F4-DC9A4FDBB7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0558" y="2467200"/>
                <a:ext cx="341971" cy="341971"/>
              </a:xfrm>
              <a:prstGeom prst="rect">
                <a:avLst/>
              </a:prstGeom>
            </p:spPr>
          </p:pic>
          <p:sp>
            <p:nvSpPr>
              <p:cNvPr id="17" name="TextBox 16">
                <a:extLst>
                  <a:ext uri="{FF2B5EF4-FFF2-40B4-BE49-F238E27FC236}">
                    <a16:creationId xmlns:a16="http://schemas.microsoft.com/office/drawing/2014/main" id="{C5296E55-23D2-0E5F-B04E-9616FD0EE199}"/>
                  </a:ext>
                </a:extLst>
              </p:cNvPr>
              <p:cNvSpPr txBox="1"/>
              <p:nvPr/>
            </p:nvSpPr>
            <p:spPr>
              <a:xfrm>
                <a:off x="4552646" y="2530174"/>
                <a:ext cx="829742" cy="216021"/>
              </a:xfrm>
              <a:prstGeom prst="rect">
                <a:avLst/>
              </a:prstGeom>
              <a:noFill/>
            </p:spPr>
            <p:txBody>
              <a:bodyPr wrap="square">
                <a:spAutoFit/>
              </a:bodyPr>
              <a:lstStyle/>
              <a:p>
                <a:pPr marR="3387" latinLnBrk="0">
                  <a:lnSpc>
                    <a:spcPct val="105200"/>
                  </a:lnSpc>
                  <a:spcBef>
                    <a:spcPts val="33"/>
                  </a:spcBef>
                </a:pPr>
                <a:r>
                  <a:rPr lang="ko-KR" altLang="en-US"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공급망법 </a:t>
                </a:r>
                <a:r>
                  <a:rPr lang="en-US" altLang="ko-KR"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2021</a:t>
                </a:r>
                <a:endParaRPr lang="ko-KR" altLang="en-US" sz="800" b="1" dirty="0">
                  <a:ln>
                    <a:solidFill>
                      <a:schemeClr val="tx2">
                        <a:alpha val="0"/>
                      </a:schemeClr>
                    </a:solidFill>
                  </a:ln>
                  <a:gradFill>
                    <a:gsLst>
                      <a:gs pos="0">
                        <a:schemeClr val="bg1"/>
                      </a:gs>
                      <a:gs pos="70642">
                        <a:schemeClr val="bg1"/>
                      </a:gs>
                    </a:gsLst>
                    <a:lin ang="5400000" scaled="1"/>
                  </a:gradFill>
                  <a:latin typeface="+mn-ea"/>
                </a:endParaRPr>
              </a:p>
            </p:txBody>
          </p:sp>
        </p:grpSp>
        <p:grpSp>
          <p:nvGrpSpPr>
            <p:cNvPr id="88" name="그룹 87">
              <a:extLst>
                <a:ext uri="{FF2B5EF4-FFF2-40B4-BE49-F238E27FC236}">
                  <a16:creationId xmlns:a16="http://schemas.microsoft.com/office/drawing/2014/main" id="{AA9CF9F9-C697-F39D-DAA9-C0517D32EC63}"/>
                </a:ext>
              </a:extLst>
            </p:cNvPr>
            <p:cNvGrpSpPr/>
            <p:nvPr/>
          </p:nvGrpSpPr>
          <p:grpSpPr>
            <a:xfrm>
              <a:off x="3936972" y="2802144"/>
              <a:ext cx="1148176" cy="334661"/>
              <a:chOff x="3915851" y="2865575"/>
              <a:chExt cx="1148176" cy="334661"/>
            </a:xfrm>
          </p:grpSpPr>
          <p:pic>
            <p:nvPicPr>
              <p:cNvPr id="31" name="그래픽 30">
                <a:extLst>
                  <a:ext uri="{FF2B5EF4-FFF2-40B4-BE49-F238E27FC236}">
                    <a16:creationId xmlns:a16="http://schemas.microsoft.com/office/drawing/2014/main" id="{9F0ED788-185B-6531-893E-C6E5F7E262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15851" y="2865575"/>
                <a:ext cx="334661" cy="334661"/>
              </a:xfrm>
              <a:prstGeom prst="rect">
                <a:avLst/>
              </a:prstGeom>
            </p:spPr>
          </p:pic>
          <p:sp>
            <p:nvSpPr>
              <p:cNvPr id="27" name="TextBox 26">
                <a:extLst>
                  <a:ext uri="{FF2B5EF4-FFF2-40B4-BE49-F238E27FC236}">
                    <a16:creationId xmlns:a16="http://schemas.microsoft.com/office/drawing/2014/main" id="{831DC9EC-B168-68F0-B3DB-25715E767D04}"/>
                  </a:ext>
                </a:extLst>
              </p:cNvPr>
              <p:cNvSpPr txBox="1"/>
              <p:nvPr/>
            </p:nvSpPr>
            <p:spPr>
              <a:xfrm>
                <a:off x="4234285" y="2921239"/>
                <a:ext cx="829742" cy="216021"/>
              </a:xfrm>
              <a:prstGeom prst="rect">
                <a:avLst/>
              </a:prstGeom>
              <a:noFill/>
            </p:spPr>
            <p:txBody>
              <a:bodyPr wrap="square">
                <a:spAutoFit/>
              </a:bodyPr>
              <a:lstStyle/>
              <a:p>
                <a:pPr marR="3387" latinLnBrk="0">
                  <a:lnSpc>
                    <a:spcPct val="105200"/>
                  </a:lnSpc>
                  <a:spcBef>
                    <a:spcPts val="33"/>
                  </a:spcBef>
                </a:pPr>
                <a:r>
                  <a:rPr lang="ko-KR" altLang="en-US"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공급망법 </a:t>
                </a:r>
                <a:r>
                  <a:rPr lang="en-US" altLang="ko-KR"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2021</a:t>
                </a:r>
                <a:endParaRPr lang="ko-KR" altLang="en-US" sz="800" b="1" dirty="0">
                  <a:ln>
                    <a:solidFill>
                      <a:schemeClr val="tx2">
                        <a:alpha val="0"/>
                      </a:schemeClr>
                    </a:solidFill>
                  </a:ln>
                  <a:gradFill>
                    <a:gsLst>
                      <a:gs pos="0">
                        <a:schemeClr val="bg1"/>
                      </a:gs>
                      <a:gs pos="70642">
                        <a:schemeClr val="bg1"/>
                      </a:gs>
                    </a:gsLst>
                    <a:lin ang="5400000" scaled="1"/>
                  </a:gradFill>
                  <a:latin typeface="+mn-ea"/>
                </a:endParaRPr>
              </a:p>
            </p:txBody>
          </p:sp>
        </p:grpSp>
        <p:grpSp>
          <p:nvGrpSpPr>
            <p:cNvPr id="89" name="그룹 88">
              <a:extLst>
                <a:ext uri="{FF2B5EF4-FFF2-40B4-BE49-F238E27FC236}">
                  <a16:creationId xmlns:a16="http://schemas.microsoft.com/office/drawing/2014/main" id="{B27F2A66-3472-FE79-DA70-EDE83BD2B863}"/>
                </a:ext>
              </a:extLst>
            </p:cNvPr>
            <p:cNvGrpSpPr/>
            <p:nvPr/>
          </p:nvGrpSpPr>
          <p:grpSpPr>
            <a:xfrm>
              <a:off x="3687378" y="3323698"/>
              <a:ext cx="1538368" cy="355327"/>
              <a:chOff x="3697433" y="3333801"/>
              <a:chExt cx="1538368" cy="355327"/>
            </a:xfrm>
          </p:grpSpPr>
          <p:pic>
            <p:nvPicPr>
              <p:cNvPr id="62" name="그래픽 61">
                <a:extLst>
                  <a:ext uri="{FF2B5EF4-FFF2-40B4-BE49-F238E27FC236}">
                    <a16:creationId xmlns:a16="http://schemas.microsoft.com/office/drawing/2014/main" id="{5926205A-2BA8-5566-BFBA-EFA048330D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97433" y="3333801"/>
                <a:ext cx="332064" cy="332064"/>
              </a:xfrm>
              <a:prstGeom prst="rect">
                <a:avLst/>
              </a:prstGeom>
            </p:spPr>
          </p:pic>
          <p:sp>
            <p:nvSpPr>
              <p:cNvPr id="68" name="TextBox 67">
                <a:extLst>
                  <a:ext uri="{FF2B5EF4-FFF2-40B4-BE49-F238E27FC236}">
                    <a16:creationId xmlns:a16="http://schemas.microsoft.com/office/drawing/2014/main" id="{2C7CC0F1-FD28-46D6-9E18-06FD35AF90AA}"/>
                  </a:ext>
                </a:extLst>
              </p:cNvPr>
              <p:cNvSpPr txBox="1"/>
              <p:nvPr/>
            </p:nvSpPr>
            <p:spPr>
              <a:xfrm>
                <a:off x="3998200" y="3342623"/>
                <a:ext cx="1237601" cy="346505"/>
              </a:xfrm>
              <a:prstGeom prst="rect">
                <a:avLst/>
              </a:prstGeom>
              <a:noFill/>
            </p:spPr>
            <p:txBody>
              <a:bodyPr wrap="square">
                <a:spAutoFit/>
              </a:bodyPr>
              <a:lstStyle/>
              <a:p>
                <a:pPr marR="3387" latinLnBrk="0">
                  <a:lnSpc>
                    <a:spcPct val="105200"/>
                  </a:lnSpc>
                  <a:spcBef>
                    <a:spcPts val="33"/>
                  </a:spcBef>
                </a:pPr>
                <a:r>
                  <a:rPr lang="ko-KR" altLang="en-US"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강제 노동 및 공급망 보고 </a:t>
                </a:r>
                <a:r>
                  <a:rPr lang="en-US" altLang="ko-KR"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2023</a:t>
                </a:r>
              </a:p>
            </p:txBody>
          </p:sp>
        </p:grpSp>
        <p:grpSp>
          <p:nvGrpSpPr>
            <p:cNvPr id="90" name="그룹 89">
              <a:extLst>
                <a:ext uri="{FF2B5EF4-FFF2-40B4-BE49-F238E27FC236}">
                  <a16:creationId xmlns:a16="http://schemas.microsoft.com/office/drawing/2014/main" id="{45F398EC-89E1-63FB-8DB8-0C801CEBA043}"/>
                </a:ext>
              </a:extLst>
            </p:cNvPr>
            <p:cNvGrpSpPr/>
            <p:nvPr/>
          </p:nvGrpSpPr>
          <p:grpSpPr>
            <a:xfrm>
              <a:off x="3617195" y="3872373"/>
              <a:ext cx="1149265" cy="332630"/>
              <a:chOff x="3627828" y="3851107"/>
              <a:chExt cx="1149265" cy="332630"/>
            </a:xfrm>
          </p:grpSpPr>
          <p:pic>
            <p:nvPicPr>
              <p:cNvPr id="48" name="그래픽 47">
                <a:extLst>
                  <a:ext uri="{FF2B5EF4-FFF2-40B4-BE49-F238E27FC236}">
                    <a16:creationId xmlns:a16="http://schemas.microsoft.com/office/drawing/2014/main" id="{A5C0AC73-300B-FF59-420A-4A83807B7B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27828" y="3851107"/>
                <a:ext cx="332630" cy="332630"/>
              </a:xfrm>
              <a:prstGeom prst="rect">
                <a:avLst/>
              </a:prstGeom>
            </p:spPr>
          </p:pic>
          <p:sp>
            <p:nvSpPr>
              <p:cNvPr id="70" name="TextBox 69">
                <a:extLst>
                  <a:ext uri="{FF2B5EF4-FFF2-40B4-BE49-F238E27FC236}">
                    <a16:creationId xmlns:a16="http://schemas.microsoft.com/office/drawing/2014/main" id="{CD546870-5C01-AC2F-3376-F32B8CD118AD}"/>
                  </a:ext>
                </a:extLst>
              </p:cNvPr>
              <p:cNvSpPr txBox="1"/>
              <p:nvPr/>
            </p:nvSpPr>
            <p:spPr>
              <a:xfrm>
                <a:off x="3947351" y="3902947"/>
                <a:ext cx="829742" cy="216021"/>
              </a:xfrm>
              <a:prstGeom prst="rect">
                <a:avLst/>
              </a:prstGeom>
              <a:noFill/>
            </p:spPr>
            <p:txBody>
              <a:bodyPr wrap="square">
                <a:spAutoFit/>
              </a:bodyPr>
              <a:lstStyle/>
              <a:p>
                <a:pPr marR="3387" latinLnBrk="0">
                  <a:lnSpc>
                    <a:spcPct val="105200"/>
                  </a:lnSpc>
                  <a:spcBef>
                    <a:spcPts val="33"/>
                  </a:spcBef>
                </a:pPr>
                <a:r>
                  <a:rPr lang="ko-KR" altLang="en-US"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투명성법 </a:t>
                </a:r>
                <a:r>
                  <a:rPr lang="en-US" altLang="ko-KR"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2017</a:t>
                </a:r>
              </a:p>
            </p:txBody>
          </p:sp>
        </p:grpSp>
        <p:grpSp>
          <p:nvGrpSpPr>
            <p:cNvPr id="91" name="그룹 90">
              <a:extLst>
                <a:ext uri="{FF2B5EF4-FFF2-40B4-BE49-F238E27FC236}">
                  <a16:creationId xmlns:a16="http://schemas.microsoft.com/office/drawing/2014/main" id="{4F68C7C1-4879-4F24-24F8-23B1422A5760}"/>
                </a:ext>
              </a:extLst>
            </p:cNvPr>
            <p:cNvGrpSpPr/>
            <p:nvPr/>
          </p:nvGrpSpPr>
          <p:grpSpPr>
            <a:xfrm>
              <a:off x="3723492" y="4384151"/>
              <a:ext cx="1759470" cy="352988"/>
              <a:chOff x="3712859" y="4362885"/>
              <a:chExt cx="1759470" cy="352988"/>
            </a:xfrm>
          </p:grpSpPr>
          <p:pic>
            <p:nvPicPr>
              <p:cNvPr id="35" name="그래픽 34">
                <a:extLst>
                  <a:ext uri="{FF2B5EF4-FFF2-40B4-BE49-F238E27FC236}">
                    <a16:creationId xmlns:a16="http://schemas.microsoft.com/office/drawing/2014/main" id="{17B8A457-2682-C522-37D9-9C679ABE1F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12859" y="4372107"/>
                <a:ext cx="327394" cy="343766"/>
              </a:xfrm>
              <a:prstGeom prst="rect">
                <a:avLst/>
              </a:prstGeom>
            </p:spPr>
          </p:pic>
          <p:sp>
            <p:nvSpPr>
              <p:cNvPr id="72" name="TextBox 71">
                <a:extLst>
                  <a:ext uri="{FF2B5EF4-FFF2-40B4-BE49-F238E27FC236}">
                    <a16:creationId xmlns:a16="http://schemas.microsoft.com/office/drawing/2014/main" id="{EEC69477-44C7-F2B9-3F5D-AA16BD287973}"/>
                  </a:ext>
                </a:extLst>
              </p:cNvPr>
              <p:cNvSpPr txBox="1"/>
              <p:nvPr/>
            </p:nvSpPr>
            <p:spPr>
              <a:xfrm>
                <a:off x="4032381" y="4362885"/>
                <a:ext cx="1439948" cy="346505"/>
              </a:xfrm>
              <a:prstGeom prst="rect">
                <a:avLst/>
              </a:prstGeom>
              <a:noFill/>
            </p:spPr>
            <p:txBody>
              <a:bodyPr wrap="square">
                <a:spAutoFit/>
              </a:bodyPr>
              <a:lstStyle/>
              <a:p>
                <a:pPr marR="3387" latinLnBrk="0">
                  <a:lnSpc>
                    <a:spcPct val="105200"/>
                  </a:lnSpc>
                  <a:spcBef>
                    <a:spcPts val="33"/>
                  </a:spcBef>
                </a:pPr>
                <a:r>
                  <a:rPr lang="ko-KR" altLang="en-US"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책임감 있고 지속가능한      국제 비즈니스 행동 법안 </a:t>
                </a:r>
                <a:r>
                  <a:rPr lang="en-US" altLang="ko-KR"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a:t>
                </a:r>
                <a:r>
                  <a:rPr lang="ko-KR" altLang="en-US"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초안</a:t>
                </a:r>
                <a:r>
                  <a:rPr lang="en-US" altLang="ko-KR"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a:t>
                </a:r>
              </a:p>
            </p:txBody>
          </p:sp>
        </p:grpSp>
        <p:grpSp>
          <p:nvGrpSpPr>
            <p:cNvPr id="93" name="그룹 92">
              <a:extLst>
                <a:ext uri="{FF2B5EF4-FFF2-40B4-BE49-F238E27FC236}">
                  <a16:creationId xmlns:a16="http://schemas.microsoft.com/office/drawing/2014/main" id="{FB45F6B1-1F90-CC5F-4665-188A3F1CD9FB}"/>
                </a:ext>
              </a:extLst>
            </p:cNvPr>
            <p:cNvGrpSpPr/>
            <p:nvPr/>
          </p:nvGrpSpPr>
          <p:grpSpPr>
            <a:xfrm>
              <a:off x="3990390" y="4866175"/>
              <a:ext cx="1435037" cy="355455"/>
              <a:chOff x="3947351" y="4844824"/>
              <a:chExt cx="1435037" cy="355455"/>
            </a:xfrm>
          </p:grpSpPr>
          <p:pic>
            <p:nvPicPr>
              <p:cNvPr id="37" name="그래픽 36">
                <a:extLst>
                  <a:ext uri="{FF2B5EF4-FFF2-40B4-BE49-F238E27FC236}">
                    <a16:creationId xmlns:a16="http://schemas.microsoft.com/office/drawing/2014/main" id="{40645C0F-CAE5-75FE-E342-3E4F674B98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947351" y="4867649"/>
                <a:ext cx="332630" cy="332630"/>
              </a:xfrm>
              <a:prstGeom prst="rect">
                <a:avLst/>
              </a:prstGeom>
            </p:spPr>
          </p:pic>
          <p:sp>
            <p:nvSpPr>
              <p:cNvPr id="74" name="TextBox 73">
                <a:extLst>
                  <a:ext uri="{FF2B5EF4-FFF2-40B4-BE49-F238E27FC236}">
                    <a16:creationId xmlns:a16="http://schemas.microsoft.com/office/drawing/2014/main" id="{9B7739A0-4D8C-AAB9-DC1C-3DC157C7799D}"/>
                  </a:ext>
                </a:extLst>
              </p:cNvPr>
              <p:cNvSpPr txBox="1"/>
              <p:nvPr/>
            </p:nvSpPr>
            <p:spPr>
              <a:xfrm>
                <a:off x="4250422" y="4844824"/>
                <a:ext cx="1131966" cy="346505"/>
              </a:xfrm>
              <a:prstGeom prst="rect">
                <a:avLst/>
              </a:prstGeom>
              <a:noFill/>
            </p:spPr>
            <p:txBody>
              <a:bodyPr wrap="square">
                <a:spAutoFit/>
              </a:bodyPr>
              <a:lstStyle/>
              <a:p>
                <a:pPr marR="3387" latinLnBrk="0">
                  <a:lnSpc>
                    <a:spcPct val="105200"/>
                  </a:lnSpc>
                  <a:spcBef>
                    <a:spcPts val="33"/>
                  </a:spcBef>
                </a:pPr>
                <a:r>
                  <a:rPr lang="ko-KR" altLang="en-US"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스위스 의무 규범 </a:t>
                </a:r>
                <a:r>
                  <a:rPr lang="en-US" altLang="ko-KR"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964bi </a:t>
                </a:r>
                <a:r>
                  <a:rPr lang="ko-KR" altLang="en-US"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참조</a:t>
                </a:r>
                <a:r>
                  <a:rPr lang="en-US" altLang="ko-KR"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a:t>
                </a:r>
              </a:p>
            </p:txBody>
          </p:sp>
        </p:grpSp>
        <p:grpSp>
          <p:nvGrpSpPr>
            <p:cNvPr id="92" name="그룹 91">
              <a:extLst>
                <a:ext uri="{FF2B5EF4-FFF2-40B4-BE49-F238E27FC236}">
                  <a16:creationId xmlns:a16="http://schemas.microsoft.com/office/drawing/2014/main" id="{AEEEF4FF-D907-C3A8-CF25-FF25A094286E}"/>
                </a:ext>
              </a:extLst>
            </p:cNvPr>
            <p:cNvGrpSpPr/>
            <p:nvPr/>
          </p:nvGrpSpPr>
          <p:grpSpPr>
            <a:xfrm>
              <a:off x="4384629" y="5311882"/>
              <a:ext cx="1442940" cy="310974"/>
              <a:chOff x="4329234" y="5273486"/>
              <a:chExt cx="1442940" cy="310974"/>
            </a:xfrm>
          </p:grpSpPr>
          <p:pic>
            <p:nvPicPr>
              <p:cNvPr id="39" name="그래픽 38">
                <a:extLst>
                  <a:ext uri="{FF2B5EF4-FFF2-40B4-BE49-F238E27FC236}">
                    <a16:creationId xmlns:a16="http://schemas.microsoft.com/office/drawing/2014/main" id="{0E8A9E47-6B11-20B0-FD55-5A82E0E54F2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29234" y="5273486"/>
                <a:ext cx="323881" cy="310974"/>
              </a:xfrm>
              <a:prstGeom prst="rect">
                <a:avLst/>
              </a:prstGeom>
            </p:spPr>
          </p:pic>
          <p:sp>
            <p:nvSpPr>
              <p:cNvPr id="76" name="TextBox 75">
                <a:extLst>
                  <a:ext uri="{FF2B5EF4-FFF2-40B4-BE49-F238E27FC236}">
                    <a16:creationId xmlns:a16="http://schemas.microsoft.com/office/drawing/2014/main" id="{FEE975F4-E27A-0F2D-162F-18FD43C7AF46}"/>
                  </a:ext>
                </a:extLst>
              </p:cNvPr>
              <p:cNvSpPr txBox="1"/>
              <p:nvPr/>
            </p:nvSpPr>
            <p:spPr>
              <a:xfrm>
                <a:off x="4640208" y="5326406"/>
                <a:ext cx="1131966" cy="217239"/>
              </a:xfrm>
              <a:prstGeom prst="rect">
                <a:avLst/>
              </a:prstGeom>
              <a:noFill/>
            </p:spPr>
            <p:txBody>
              <a:bodyPr wrap="square">
                <a:spAutoFit/>
              </a:bodyPr>
              <a:lstStyle/>
              <a:p>
                <a:pPr marR="3387" latinLnBrk="0">
                  <a:lnSpc>
                    <a:spcPct val="105200"/>
                  </a:lnSpc>
                  <a:spcBef>
                    <a:spcPts val="33"/>
                  </a:spcBef>
                </a:pPr>
                <a:r>
                  <a:rPr lang="ko-KR" altLang="en-US"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경계 의무 </a:t>
                </a:r>
                <a:r>
                  <a:rPr lang="en-US" altLang="ko-KR"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2017</a:t>
                </a:r>
              </a:p>
            </p:txBody>
          </p:sp>
        </p:grpSp>
        <p:grpSp>
          <p:nvGrpSpPr>
            <p:cNvPr id="81" name="그룹 80">
              <a:extLst>
                <a:ext uri="{FF2B5EF4-FFF2-40B4-BE49-F238E27FC236}">
                  <a16:creationId xmlns:a16="http://schemas.microsoft.com/office/drawing/2014/main" id="{579C0124-3CA1-0983-0FAD-111A048AAFD1}"/>
                </a:ext>
              </a:extLst>
            </p:cNvPr>
            <p:cNvGrpSpPr/>
            <p:nvPr/>
          </p:nvGrpSpPr>
          <p:grpSpPr>
            <a:xfrm>
              <a:off x="5607960" y="2740686"/>
              <a:ext cx="1624405" cy="413247"/>
              <a:chOff x="5944637" y="2722050"/>
              <a:chExt cx="1444654" cy="413247"/>
            </a:xfrm>
          </p:grpSpPr>
          <p:pic>
            <p:nvPicPr>
              <p:cNvPr id="64" name="그래픽 63">
                <a:extLst>
                  <a:ext uri="{FF2B5EF4-FFF2-40B4-BE49-F238E27FC236}">
                    <a16:creationId xmlns:a16="http://schemas.microsoft.com/office/drawing/2014/main" id="{46FFE71A-25AE-964C-520B-C3022F06B2E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21340" y="2722050"/>
                <a:ext cx="467951" cy="413247"/>
              </a:xfrm>
              <a:prstGeom prst="rect">
                <a:avLst/>
              </a:prstGeom>
            </p:spPr>
          </p:pic>
          <p:sp>
            <p:nvSpPr>
              <p:cNvPr id="77" name="TextBox 76">
                <a:extLst>
                  <a:ext uri="{FF2B5EF4-FFF2-40B4-BE49-F238E27FC236}">
                    <a16:creationId xmlns:a16="http://schemas.microsoft.com/office/drawing/2014/main" id="{C4CDCEB0-EA31-9F6C-2B39-6515E78DE216}"/>
                  </a:ext>
                </a:extLst>
              </p:cNvPr>
              <p:cNvSpPr txBox="1"/>
              <p:nvPr/>
            </p:nvSpPr>
            <p:spPr>
              <a:xfrm>
                <a:off x="5944637" y="2762806"/>
                <a:ext cx="1039809" cy="346505"/>
              </a:xfrm>
              <a:prstGeom prst="rect">
                <a:avLst/>
              </a:prstGeom>
              <a:noFill/>
            </p:spPr>
            <p:txBody>
              <a:bodyPr wrap="square">
                <a:spAutoFit/>
              </a:bodyPr>
              <a:lstStyle/>
              <a:p>
                <a:pPr marR="3387" algn="r" latinLnBrk="0">
                  <a:lnSpc>
                    <a:spcPct val="105200"/>
                  </a:lnSpc>
                  <a:spcBef>
                    <a:spcPts val="33"/>
                  </a:spcBef>
                </a:pPr>
                <a:r>
                  <a:rPr lang="ko-KR" altLang="en-US" sz="800" b="1" dirty="0" err="1">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비재무</a:t>
                </a:r>
                <a:r>
                  <a:rPr lang="ko-KR" altLang="en-US"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 보고에 관한 지침 </a:t>
                </a:r>
                <a:r>
                  <a:rPr lang="en-US" altLang="ko-KR"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(2014/95/E)</a:t>
                </a:r>
              </a:p>
            </p:txBody>
          </p:sp>
        </p:grpSp>
        <p:grpSp>
          <p:nvGrpSpPr>
            <p:cNvPr id="80" name="그룹 79">
              <a:extLst>
                <a:ext uri="{FF2B5EF4-FFF2-40B4-BE49-F238E27FC236}">
                  <a16:creationId xmlns:a16="http://schemas.microsoft.com/office/drawing/2014/main" id="{A2D34758-5615-FA7A-7EFA-63EDD2543710}"/>
                </a:ext>
              </a:extLst>
            </p:cNvPr>
            <p:cNvGrpSpPr/>
            <p:nvPr/>
          </p:nvGrpSpPr>
          <p:grpSpPr>
            <a:xfrm>
              <a:off x="5826843" y="3242528"/>
              <a:ext cx="1509519" cy="507978"/>
              <a:chOff x="5785078" y="3210714"/>
              <a:chExt cx="1509519" cy="507978"/>
            </a:xfrm>
          </p:grpSpPr>
          <p:pic>
            <p:nvPicPr>
              <p:cNvPr id="41" name="그래픽 40">
                <a:extLst>
                  <a:ext uri="{FF2B5EF4-FFF2-40B4-BE49-F238E27FC236}">
                    <a16:creationId xmlns:a16="http://schemas.microsoft.com/office/drawing/2014/main" id="{58CB5993-74D9-FFE8-8E67-95E23E91357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74911" y="3210714"/>
                <a:ext cx="319686" cy="319686"/>
              </a:xfrm>
              <a:prstGeom prst="rect">
                <a:avLst/>
              </a:prstGeom>
            </p:spPr>
          </p:pic>
          <p:sp>
            <p:nvSpPr>
              <p:cNvPr id="79" name="TextBox 78">
                <a:extLst>
                  <a:ext uri="{FF2B5EF4-FFF2-40B4-BE49-F238E27FC236}">
                    <a16:creationId xmlns:a16="http://schemas.microsoft.com/office/drawing/2014/main" id="{6F2DD9A4-4B1D-9146-D56B-CD7A137486FD}"/>
                  </a:ext>
                </a:extLst>
              </p:cNvPr>
              <p:cNvSpPr txBox="1"/>
              <p:nvPr/>
            </p:nvSpPr>
            <p:spPr>
              <a:xfrm>
                <a:off x="5785078" y="3242921"/>
                <a:ext cx="1189461" cy="475771"/>
              </a:xfrm>
              <a:prstGeom prst="rect">
                <a:avLst/>
              </a:prstGeom>
              <a:noFill/>
            </p:spPr>
            <p:txBody>
              <a:bodyPr wrap="square">
                <a:spAutoFit/>
              </a:bodyPr>
              <a:lstStyle/>
              <a:p>
                <a:pPr marR="3387" algn="r" latinLnBrk="0">
                  <a:lnSpc>
                    <a:spcPct val="105200"/>
                  </a:lnSpc>
                  <a:spcBef>
                    <a:spcPts val="33"/>
                  </a:spcBef>
                </a:pPr>
                <a:r>
                  <a:rPr lang="ko-KR" altLang="en-US"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현대판 노예 방지법</a:t>
                </a:r>
                <a:br>
                  <a:rPr lang="en-US" altLang="ko-KR"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br>
                <a:r>
                  <a:rPr lang="en-US" altLang="ko-KR"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(Modern Slavery Act)</a:t>
                </a:r>
                <a:r>
                  <a:rPr lang="ko-KR" altLang="en-US"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 </a:t>
                </a:r>
                <a:r>
                  <a:rPr lang="en-US" altLang="ko-KR"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2015</a:t>
                </a:r>
              </a:p>
            </p:txBody>
          </p:sp>
        </p:grpSp>
        <p:grpSp>
          <p:nvGrpSpPr>
            <p:cNvPr id="85" name="그룹 84">
              <a:extLst>
                <a:ext uri="{FF2B5EF4-FFF2-40B4-BE49-F238E27FC236}">
                  <a16:creationId xmlns:a16="http://schemas.microsoft.com/office/drawing/2014/main" id="{16F8D09D-E34A-D685-D1D9-A40A8CBE3FC2}"/>
                </a:ext>
              </a:extLst>
            </p:cNvPr>
            <p:cNvGrpSpPr/>
            <p:nvPr/>
          </p:nvGrpSpPr>
          <p:grpSpPr>
            <a:xfrm>
              <a:off x="5712879" y="4317707"/>
              <a:ext cx="1493382" cy="329384"/>
              <a:chOff x="5682047" y="4565064"/>
              <a:chExt cx="1493382" cy="329384"/>
            </a:xfrm>
          </p:grpSpPr>
          <p:sp>
            <p:nvSpPr>
              <p:cNvPr id="42" name="object 73">
                <a:extLst>
                  <a:ext uri="{FF2B5EF4-FFF2-40B4-BE49-F238E27FC236}">
                    <a16:creationId xmlns:a16="http://schemas.microsoft.com/office/drawing/2014/main" id="{FA8426B0-1A85-07B2-EE7C-9E320E1A5393}"/>
                  </a:ext>
                </a:extLst>
              </p:cNvPr>
              <p:cNvSpPr/>
              <p:nvPr/>
            </p:nvSpPr>
            <p:spPr>
              <a:xfrm>
                <a:off x="6846042" y="4565064"/>
                <a:ext cx="329387" cy="329384"/>
              </a:xfrm>
              <a:prstGeom prst="rect">
                <a:avLst/>
              </a:prstGeom>
              <a:blipFill>
                <a:blip r:embed="rId22" cstate="print"/>
                <a:stretch>
                  <a:fillRect/>
                </a:stretch>
              </a:blipFill>
            </p:spPr>
            <p:txBody>
              <a:bodyPr wrap="square" lIns="0" tIns="0" rIns="0" bIns="0" rtlCol="0">
                <a:noAutofit/>
              </a:bodyPr>
              <a:lstStyle/>
              <a:p>
                <a:pPr latinLnBrk="0"/>
                <a:endParaRPr sz="1067" b="1" dirty="0">
                  <a:latin typeface="+mn-ea"/>
                </a:endParaRPr>
              </a:p>
            </p:txBody>
          </p:sp>
          <p:sp>
            <p:nvSpPr>
              <p:cNvPr id="82" name="TextBox 81">
                <a:extLst>
                  <a:ext uri="{FF2B5EF4-FFF2-40B4-BE49-F238E27FC236}">
                    <a16:creationId xmlns:a16="http://schemas.microsoft.com/office/drawing/2014/main" id="{47D9BE15-C284-7B40-F3C2-B5515D23F785}"/>
                  </a:ext>
                </a:extLst>
              </p:cNvPr>
              <p:cNvSpPr txBox="1"/>
              <p:nvPr/>
            </p:nvSpPr>
            <p:spPr>
              <a:xfrm>
                <a:off x="5682047" y="4640079"/>
                <a:ext cx="1176156" cy="217239"/>
              </a:xfrm>
              <a:prstGeom prst="rect">
                <a:avLst/>
              </a:prstGeom>
              <a:noFill/>
            </p:spPr>
            <p:txBody>
              <a:bodyPr wrap="square">
                <a:spAutoFit/>
              </a:bodyPr>
              <a:lstStyle/>
              <a:p>
                <a:pPr marR="3387" algn="r" latinLnBrk="0">
                  <a:lnSpc>
                    <a:spcPct val="105200"/>
                  </a:lnSpc>
                  <a:spcBef>
                    <a:spcPts val="33"/>
                  </a:spcBef>
                </a:pPr>
                <a:r>
                  <a:rPr lang="ko-KR" altLang="en-US"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공급망 투명성법</a:t>
                </a:r>
                <a:r>
                  <a:rPr lang="en-US" altLang="ko-KR"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 2010</a:t>
                </a:r>
              </a:p>
            </p:txBody>
          </p:sp>
        </p:grpSp>
        <p:grpSp>
          <p:nvGrpSpPr>
            <p:cNvPr id="86" name="그룹 85">
              <a:extLst>
                <a:ext uri="{FF2B5EF4-FFF2-40B4-BE49-F238E27FC236}">
                  <a16:creationId xmlns:a16="http://schemas.microsoft.com/office/drawing/2014/main" id="{D194DF57-CA9F-D607-29DA-D2997C7C3280}"/>
                </a:ext>
              </a:extLst>
            </p:cNvPr>
            <p:cNvGrpSpPr/>
            <p:nvPr/>
          </p:nvGrpSpPr>
          <p:grpSpPr>
            <a:xfrm>
              <a:off x="5408136" y="4754556"/>
              <a:ext cx="1594035" cy="449102"/>
              <a:chOff x="5675662" y="4983857"/>
              <a:chExt cx="1594035" cy="449102"/>
            </a:xfrm>
          </p:grpSpPr>
          <p:pic>
            <p:nvPicPr>
              <p:cNvPr id="66" name="그래픽 65">
                <a:extLst>
                  <a:ext uri="{FF2B5EF4-FFF2-40B4-BE49-F238E27FC236}">
                    <a16:creationId xmlns:a16="http://schemas.microsoft.com/office/drawing/2014/main" id="{ECEF8BFD-3542-84A6-C0E7-8AD2393FAC1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771955" y="4983857"/>
                <a:ext cx="497742" cy="406977"/>
              </a:xfrm>
              <a:prstGeom prst="rect">
                <a:avLst/>
              </a:prstGeom>
            </p:spPr>
          </p:pic>
          <p:sp>
            <p:nvSpPr>
              <p:cNvPr id="84" name="TextBox 83">
                <a:extLst>
                  <a:ext uri="{FF2B5EF4-FFF2-40B4-BE49-F238E27FC236}">
                    <a16:creationId xmlns:a16="http://schemas.microsoft.com/office/drawing/2014/main" id="{27A6222E-B840-8AE0-36D7-A0A4DBF32FB2}"/>
                  </a:ext>
                </a:extLst>
              </p:cNvPr>
              <p:cNvSpPr txBox="1"/>
              <p:nvPr/>
            </p:nvSpPr>
            <p:spPr>
              <a:xfrm>
                <a:off x="5675662" y="5086454"/>
                <a:ext cx="1176156" cy="346505"/>
              </a:xfrm>
              <a:prstGeom prst="rect">
                <a:avLst/>
              </a:prstGeom>
              <a:noFill/>
            </p:spPr>
            <p:txBody>
              <a:bodyPr wrap="square">
                <a:spAutoFit/>
              </a:bodyPr>
              <a:lstStyle/>
              <a:p>
                <a:pPr marR="3387" algn="r" latinLnBrk="0">
                  <a:lnSpc>
                    <a:spcPct val="105200"/>
                  </a:lnSpc>
                  <a:spcBef>
                    <a:spcPts val="33"/>
                  </a:spcBef>
                </a:pPr>
                <a:r>
                  <a:rPr lang="ko-KR" altLang="en-US"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현대판 노예 방지법</a:t>
                </a:r>
                <a:r>
                  <a:rPr lang="en-US" altLang="ko-KR" sz="800" b="1" dirty="0">
                    <a:ln>
                      <a:solidFill>
                        <a:schemeClr val="tx2">
                          <a:alpha val="0"/>
                        </a:schemeClr>
                      </a:solidFill>
                    </a:ln>
                    <a:gradFill>
                      <a:gsLst>
                        <a:gs pos="0">
                          <a:schemeClr val="bg1"/>
                        </a:gs>
                        <a:gs pos="70642">
                          <a:schemeClr val="bg1"/>
                        </a:gs>
                      </a:gsLst>
                      <a:lin ang="5400000" scaled="1"/>
                    </a:gradFill>
                    <a:latin typeface="KoPub돋움체 Medium" panose="00000600000000000000" pitchFamily="2" charset="-127"/>
                    <a:ea typeface="KoPub돋움체 Medium" panose="00000600000000000000" pitchFamily="2" charset="-127"/>
                  </a:rPr>
                  <a:t> 2018</a:t>
                </a:r>
              </a:p>
            </p:txBody>
          </p:sp>
        </p:grpSp>
      </p:grpSp>
      <p:sp>
        <p:nvSpPr>
          <p:cNvPr id="9" name="object 5">
            <a:extLst>
              <a:ext uri="{FF2B5EF4-FFF2-40B4-BE49-F238E27FC236}">
                <a16:creationId xmlns:a16="http://schemas.microsoft.com/office/drawing/2014/main" id="{CBC37482-8284-C1CF-EB8B-7D669FAC4C96}"/>
              </a:ext>
            </a:extLst>
          </p:cNvPr>
          <p:cNvSpPr txBox="1"/>
          <p:nvPr/>
        </p:nvSpPr>
        <p:spPr>
          <a:xfrm>
            <a:off x="8040793" y="6035601"/>
            <a:ext cx="2308860" cy="120546"/>
          </a:xfrm>
          <a:prstGeom prst="rect">
            <a:avLst/>
          </a:prstGeom>
        </p:spPr>
        <p:txBody>
          <a:bodyPr vert="horz" wrap="square" lIns="0" tIns="12700" rIns="0" bIns="0" rtlCol="0">
            <a:spAutoFit/>
          </a:bodyPr>
          <a:lstStyle/>
          <a:p>
            <a:pPr marL="38100">
              <a:lnSpc>
                <a:spcPct val="100000"/>
              </a:lnSpc>
              <a:spcBef>
                <a:spcPts val="100"/>
              </a:spcBef>
            </a:pPr>
            <a:r>
              <a:rPr sz="700" spc="75" baseline="30864"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6</a:t>
            </a:r>
            <a:r>
              <a:rPr sz="7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Corporate sustainability </a:t>
            </a:r>
            <a:r>
              <a:rPr sz="7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reporting</a:t>
            </a:r>
            <a:r>
              <a:rPr sz="7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 </a:t>
            </a:r>
            <a:r>
              <a:rPr sz="7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(europa.eu)</a:t>
            </a:r>
            <a:endParaRPr sz="7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25" name="사각형: 둥근 위쪽 모서리 24">
            <a:extLst>
              <a:ext uri="{FF2B5EF4-FFF2-40B4-BE49-F238E27FC236}">
                <a16:creationId xmlns:a16="http://schemas.microsoft.com/office/drawing/2014/main" id="{8BB27C03-53F9-5BAD-CF6D-6EAD6949D887}"/>
              </a:ext>
            </a:extLst>
          </p:cNvPr>
          <p:cNvSpPr/>
          <p:nvPr/>
        </p:nvSpPr>
        <p:spPr>
          <a:xfrm>
            <a:off x="7857083" y="571500"/>
            <a:ext cx="77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2403617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그림 24" descr="야외, 일몰, 산, 하늘이(가) 표시된 사진&#10;&#10;자동 생성된 설명">
            <a:extLst>
              <a:ext uri="{FF2B5EF4-FFF2-40B4-BE49-F238E27FC236}">
                <a16:creationId xmlns:a16="http://schemas.microsoft.com/office/drawing/2014/main" id="{9026A2FE-A355-A2FF-0720-D996DCCE302C}"/>
              </a:ext>
            </a:extLst>
          </p:cNvPr>
          <p:cNvPicPr>
            <a:picLocks noChangeAspect="1"/>
          </p:cNvPicPr>
          <p:nvPr/>
        </p:nvPicPr>
        <p:blipFill rotWithShape="1">
          <a:blip r:embed="rId2">
            <a:extLst>
              <a:ext uri="{28A0092B-C50C-407E-A947-70E740481C1C}">
                <a14:useLocalDpi xmlns:a14="http://schemas.microsoft.com/office/drawing/2010/main" val="0"/>
              </a:ext>
            </a:extLst>
          </a:blip>
          <a:srcRect l="28113" r="2777"/>
          <a:stretch/>
        </p:blipFill>
        <p:spPr>
          <a:xfrm>
            <a:off x="3296093" y="1202290"/>
            <a:ext cx="5104680" cy="4927047"/>
          </a:xfrm>
          <a:prstGeom prst="rect">
            <a:avLst/>
          </a:prstGeom>
        </p:spPr>
      </p:pic>
      <p:sp>
        <p:nvSpPr>
          <p:cNvPr id="3" name="슬라이드 번호 개체 틀 2">
            <a:extLst>
              <a:ext uri="{FF2B5EF4-FFF2-40B4-BE49-F238E27FC236}">
                <a16:creationId xmlns:a16="http://schemas.microsoft.com/office/drawing/2014/main" id="{091B99E4-37F0-A072-7D8D-494E86CDC290}"/>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18</a:t>
            </a:fld>
            <a:r>
              <a:rPr lang="en-US" altLang="ko-KR"/>
              <a:t> </a:t>
            </a:r>
            <a:endParaRPr lang="en-US" dirty="0"/>
          </a:p>
        </p:txBody>
      </p:sp>
      <p:sp>
        <p:nvSpPr>
          <p:cNvPr id="4" name="사각형: 둥근 위쪽 모서리 3">
            <a:extLst>
              <a:ext uri="{FF2B5EF4-FFF2-40B4-BE49-F238E27FC236}">
                <a16:creationId xmlns:a16="http://schemas.microsoft.com/office/drawing/2014/main" id="{E26EBD37-A6A9-B49B-AD3B-09FB9C099E3E}"/>
              </a:ext>
            </a:extLst>
          </p:cNvPr>
          <p:cNvSpPr/>
          <p:nvPr/>
        </p:nvSpPr>
        <p:spPr>
          <a:xfrm>
            <a:off x="51593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지속가능한 공급망</a:t>
            </a:r>
          </a:p>
        </p:txBody>
      </p:sp>
      <p:sp>
        <p:nvSpPr>
          <p:cNvPr id="5" name="사각형: 둥근 위쪽 모서리 4">
            <a:extLst>
              <a:ext uri="{FF2B5EF4-FFF2-40B4-BE49-F238E27FC236}">
                <a16:creationId xmlns:a16="http://schemas.microsoft.com/office/drawing/2014/main" id="{EF91AD1D-C8BB-5EDD-6728-B74E34B4F279}"/>
              </a:ext>
            </a:extLst>
          </p:cNvPr>
          <p:cNvSpPr/>
          <p:nvPr/>
        </p:nvSpPr>
        <p:spPr>
          <a:xfrm>
            <a:off x="1535822" y="571500"/>
            <a:ext cx="105062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책임 있는 소싱 전략</a:t>
            </a:r>
          </a:p>
        </p:txBody>
      </p:sp>
      <p:sp>
        <p:nvSpPr>
          <p:cNvPr id="6" name="사각형: 둥근 위쪽 모서리 5">
            <a:extLst>
              <a:ext uri="{FF2B5EF4-FFF2-40B4-BE49-F238E27FC236}">
                <a16:creationId xmlns:a16="http://schemas.microsoft.com/office/drawing/2014/main" id="{3288BD6A-B9C2-6AE5-24CA-79CAAB327626}"/>
              </a:ext>
            </a:extLst>
          </p:cNvPr>
          <p:cNvSpPr/>
          <p:nvPr/>
        </p:nvSpPr>
        <p:spPr>
          <a:xfrm>
            <a:off x="2625376"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공급망 실사</a:t>
            </a:r>
          </a:p>
        </p:txBody>
      </p:sp>
      <p:sp>
        <p:nvSpPr>
          <p:cNvPr id="7" name="사각형: 둥근 위쪽 모서리 6">
            <a:extLst>
              <a:ext uri="{FF2B5EF4-FFF2-40B4-BE49-F238E27FC236}">
                <a16:creationId xmlns:a16="http://schemas.microsoft.com/office/drawing/2014/main" id="{C5BD70F0-876D-7445-A10D-953B237D49B1}"/>
              </a:ext>
            </a:extLst>
          </p:cNvPr>
          <p:cNvSpPr/>
          <p:nvPr/>
        </p:nvSpPr>
        <p:spPr>
          <a:xfrm>
            <a:off x="3495161" y="571500"/>
            <a:ext cx="834073"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탈탄소화</a:t>
            </a:r>
          </a:p>
        </p:txBody>
      </p:sp>
      <p:sp>
        <p:nvSpPr>
          <p:cNvPr id="8" name="사각형: 둥근 위쪽 모서리 7">
            <a:extLst>
              <a:ext uri="{FF2B5EF4-FFF2-40B4-BE49-F238E27FC236}">
                <a16:creationId xmlns:a16="http://schemas.microsoft.com/office/drawing/2014/main" id="{4F01AD81-3CD2-016B-F23D-0361A4D36A8A}"/>
              </a:ext>
            </a:extLst>
          </p:cNvPr>
          <p:cNvSpPr/>
          <p:nvPr/>
        </p:nvSpPr>
        <p:spPr>
          <a:xfrm>
            <a:off x="4364945"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순환 경제</a:t>
            </a:r>
          </a:p>
        </p:txBody>
      </p:sp>
      <p:sp>
        <p:nvSpPr>
          <p:cNvPr id="11" name="사각형: 둥근 위쪽 모서리 10">
            <a:extLst>
              <a:ext uri="{FF2B5EF4-FFF2-40B4-BE49-F238E27FC236}">
                <a16:creationId xmlns:a16="http://schemas.microsoft.com/office/drawing/2014/main" id="{2942D82A-79E4-0CF5-5D32-087E8D7E4C47}"/>
              </a:ext>
            </a:extLst>
          </p:cNvPr>
          <p:cNvSpPr/>
          <p:nvPr/>
        </p:nvSpPr>
        <p:spPr>
          <a:xfrm>
            <a:off x="5235802" y="571500"/>
            <a:ext cx="1469798"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제조 및 생산 과정에서의 인권</a:t>
            </a:r>
          </a:p>
        </p:txBody>
      </p:sp>
      <p:sp>
        <p:nvSpPr>
          <p:cNvPr id="12" name="사각형: 둥근 위쪽 모서리 11">
            <a:extLst>
              <a:ext uri="{FF2B5EF4-FFF2-40B4-BE49-F238E27FC236}">
                <a16:creationId xmlns:a16="http://schemas.microsoft.com/office/drawing/2014/main" id="{277F507F-1C40-52E0-6E7C-5F4183B0C657}"/>
              </a:ext>
            </a:extLst>
          </p:cNvPr>
          <p:cNvSpPr/>
          <p:nvPr/>
        </p:nvSpPr>
        <p:spPr>
          <a:xfrm>
            <a:off x="6742385" y="571500"/>
            <a:ext cx="10779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기술 기반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ESG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보고</a:t>
            </a:r>
          </a:p>
        </p:txBody>
      </p:sp>
      <p:sp>
        <p:nvSpPr>
          <p:cNvPr id="2" name="바닥글 개체 틀 1">
            <a:extLst>
              <a:ext uri="{FF2B5EF4-FFF2-40B4-BE49-F238E27FC236}">
                <a16:creationId xmlns:a16="http://schemas.microsoft.com/office/drawing/2014/main" id="{5A8DE127-F2CE-1FF8-B916-78D90C2577B2}"/>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a:t>© </a:t>
            </a:r>
            <a:r>
              <a:rPr lang="en-US" spc="35"/>
              <a:t>2023 </a:t>
            </a:r>
            <a:r>
              <a:rPr lang="en-US" spc="60"/>
              <a:t>Copyright </a:t>
            </a:r>
            <a:r>
              <a:rPr lang="en-US" spc="65"/>
              <a:t>owned </a:t>
            </a:r>
            <a:r>
              <a:rPr lang="en-US" spc="75"/>
              <a:t>by </a:t>
            </a:r>
            <a:r>
              <a:rPr lang="en-US" spc="60"/>
              <a:t>one </a:t>
            </a:r>
            <a:r>
              <a:rPr lang="en-US" spc="45"/>
              <a:t>or </a:t>
            </a:r>
            <a:r>
              <a:rPr lang="en-US" spc="65"/>
              <a:t>more </a:t>
            </a:r>
            <a:r>
              <a:rPr lang="en-US" spc="40"/>
              <a:t>of </a:t>
            </a:r>
            <a:r>
              <a:rPr lang="en-US" spc="35"/>
              <a:t>the </a:t>
            </a:r>
            <a:r>
              <a:rPr lang="en-US" spc="95"/>
              <a:t>KPMG </a:t>
            </a:r>
            <a:r>
              <a:rPr lang="en-US" spc="40"/>
              <a:t>International </a:t>
            </a:r>
            <a:r>
              <a:rPr lang="en-US" spc="35"/>
              <a:t>entities. </a:t>
            </a:r>
            <a:r>
              <a:rPr lang="en-US" spc="95"/>
              <a:t>KPMG </a:t>
            </a:r>
            <a:r>
              <a:rPr lang="en-US" spc="40"/>
              <a:t>International entities </a:t>
            </a:r>
            <a:r>
              <a:rPr lang="en-US" spc="55"/>
              <a:t>provide </a:t>
            </a:r>
            <a:r>
              <a:rPr lang="en-US" spc="65"/>
              <a:t>no </a:t>
            </a:r>
            <a:r>
              <a:rPr lang="en-US" spc="60"/>
              <a:t>services </a:t>
            </a:r>
            <a:r>
              <a:rPr lang="en-US" spc="30"/>
              <a:t>to </a:t>
            </a:r>
            <a:r>
              <a:rPr lang="en-US" spc="45"/>
              <a:t>clients. </a:t>
            </a:r>
            <a:r>
              <a:rPr lang="en-US" spc="60"/>
              <a:t>All </a:t>
            </a:r>
            <a:r>
              <a:rPr lang="en-US" spc="55"/>
              <a:t>rights</a:t>
            </a:r>
            <a:r>
              <a:rPr lang="en-US" spc="-40"/>
              <a:t> </a:t>
            </a:r>
            <a:r>
              <a:rPr lang="en-US" spc="50"/>
              <a:t>reserved.</a:t>
            </a:r>
            <a:endParaRPr lang="en-US" spc="50" dirty="0"/>
          </a:p>
        </p:txBody>
      </p:sp>
      <p:sp>
        <p:nvSpPr>
          <p:cNvPr id="14" name="object 3">
            <a:extLst>
              <a:ext uri="{FF2B5EF4-FFF2-40B4-BE49-F238E27FC236}">
                <a16:creationId xmlns:a16="http://schemas.microsoft.com/office/drawing/2014/main" id="{E0842AD7-97E1-2CC7-4400-CBFEB34D3AAC}"/>
              </a:ext>
            </a:extLst>
          </p:cNvPr>
          <p:cNvSpPr/>
          <p:nvPr/>
        </p:nvSpPr>
        <p:spPr>
          <a:xfrm>
            <a:off x="713505" y="1599888"/>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5" name="object 4">
            <a:extLst>
              <a:ext uri="{FF2B5EF4-FFF2-40B4-BE49-F238E27FC236}">
                <a16:creationId xmlns:a16="http://schemas.microsoft.com/office/drawing/2014/main" id="{2000DA16-3C63-FB91-7B69-0E3559C12F8C}"/>
              </a:ext>
            </a:extLst>
          </p:cNvPr>
          <p:cNvSpPr txBox="1"/>
          <p:nvPr/>
        </p:nvSpPr>
        <p:spPr>
          <a:xfrm>
            <a:off x="515938" y="1838417"/>
            <a:ext cx="2771775" cy="1231385"/>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점점 더 많은 기업이 탄소 감축을 위한 과학기반목표</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(Science Based Targets)</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와 같이 탄소배출량 감축을 위해 자발적으로 결성된 글로벌 표준을 통해 </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ESG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성과를 달성하겠다고 공표하고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p>
        </p:txBody>
      </p:sp>
      <p:sp>
        <p:nvSpPr>
          <p:cNvPr id="18" name="object 2">
            <a:extLst>
              <a:ext uri="{FF2B5EF4-FFF2-40B4-BE49-F238E27FC236}">
                <a16:creationId xmlns:a16="http://schemas.microsoft.com/office/drawing/2014/main" id="{2CCA94FD-FEE6-DACC-57C1-DF53CCA61E92}"/>
              </a:ext>
            </a:extLst>
          </p:cNvPr>
          <p:cNvSpPr txBox="1"/>
          <p:nvPr/>
        </p:nvSpPr>
        <p:spPr>
          <a:xfrm>
            <a:off x="495597" y="1139071"/>
            <a:ext cx="3486856" cy="439437"/>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탈탄소화</a:t>
            </a:r>
          </a:p>
        </p:txBody>
      </p:sp>
      <p:sp>
        <p:nvSpPr>
          <p:cNvPr id="9" name="object 18">
            <a:extLst>
              <a:ext uri="{FF2B5EF4-FFF2-40B4-BE49-F238E27FC236}">
                <a16:creationId xmlns:a16="http://schemas.microsoft.com/office/drawing/2014/main" id="{15D2A540-645E-B5F6-2CA3-BAE2E8049D65}"/>
              </a:ext>
            </a:extLst>
          </p:cNvPr>
          <p:cNvSpPr txBox="1"/>
          <p:nvPr/>
        </p:nvSpPr>
        <p:spPr>
          <a:xfrm>
            <a:off x="500692" y="3429000"/>
            <a:ext cx="2784768" cy="1738938"/>
          </a:xfrm>
          <a:prstGeom prst="rect">
            <a:avLst/>
          </a:prstGeom>
          <a:noFill/>
        </p:spPr>
        <p:txBody>
          <a:bodyPr vert="horz" wrap="square" lIns="180000" tIns="0" rIns="180000" bIns="0" rtlCol="0">
            <a:spAutoFit/>
          </a:bodyPr>
          <a:lstStyle/>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또한 많은 기업이 온실가스 배출량 감축을 주도하는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CSRD</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와 같은 규정을 준수하기 위해 노력하고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다만</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CSRD</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에서 정의하는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Scope 1</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과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Scope 2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배출량은 자주 모니터링되고 보고되지만</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이에 반해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Scope 3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배출량의 경우 파악하기 복잡한 상황입니다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한편</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많은 국가에서 기업의 공급망 운영 방식에 직접적으로 영향을 미칠 수 있는 </a:t>
            </a:r>
            <a:r>
              <a:rPr lang="ko-KR" altLang="en-US" sz="9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탄소세</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도입을 고려하고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예를 들어</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탄소배출권 조정 메커니즘</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(CBAM)</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은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EU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그린 딜</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(Green Deal)</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의 일환으로 제안된 여러 가지의 세금 및 탄소 개혁안들 중 하나입니다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10" name="object 26">
            <a:extLst>
              <a:ext uri="{FF2B5EF4-FFF2-40B4-BE49-F238E27FC236}">
                <a16:creationId xmlns:a16="http://schemas.microsoft.com/office/drawing/2014/main" id="{A901969E-D4CC-D973-582F-A65CA38677D1}"/>
              </a:ext>
            </a:extLst>
          </p:cNvPr>
          <p:cNvSpPr/>
          <p:nvPr/>
        </p:nvSpPr>
        <p:spPr>
          <a:xfrm>
            <a:off x="7712310" y="1460489"/>
            <a:ext cx="3951605" cy="4525641"/>
          </a:xfrm>
          <a:custGeom>
            <a:avLst/>
            <a:gdLst/>
            <a:ahLst/>
            <a:cxnLst/>
            <a:rect l="l" t="t" r="r" b="b"/>
            <a:pathLst>
              <a:path w="2435859" h="5600700">
                <a:moveTo>
                  <a:pt x="0" y="5600649"/>
                </a:moveTo>
                <a:lnTo>
                  <a:pt x="2435301" y="5600649"/>
                </a:lnTo>
                <a:lnTo>
                  <a:pt x="2435301" y="0"/>
                </a:lnTo>
                <a:lnTo>
                  <a:pt x="0" y="0"/>
                </a:lnTo>
                <a:lnTo>
                  <a:pt x="0" y="5600649"/>
                </a:lnTo>
                <a:close/>
              </a:path>
            </a:pathLst>
          </a:custGeom>
          <a:solidFill>
            <a:schemeClr val="bg1"/>
          </a:solidFill>
          <a:ln w="12700">
            <a:solidFill>
              <a:srgbClr val="00B8F5"/>
            </a:solidFill>
          </a:ln>
        </p:spPr>
        <p:txBody>
          <a:bodyPr wrap="square" lIns="0" tIns="0" rIns="0" bIns="0" rtlCol="0"/>
          <a:lstStyle/>
          <a:p>
            <a:pPr latinLnBrk="0"/>
            <a:endParaRPr sz="800" dirty="0">
              <a:latin typeface="+mn-ea"/>
            </a:endParaRPr>
          </a:p>
        </p:txBody>
      </p:sp>
      <p:sp>
        <p:nvSpPr>
          <p:cNvPr id="17" name="object 27">
            <a:extLst>
              <a:ext uri="{FF2B5EF4-FFF2-40B4-BE49-F238E27FC236}">
                <a16:creationId xmlns:a16="http://schemas.microsoft.com/office/drawing/2014/main" id="{C6C796A0-6617-4AA9-8FAB-664EA5C21D7F}"/>
              </a:ext>
            </a:extLst>
          </p:cNvPr>
          <p:cNvSpPr/>
          <p:nvPr/>
        </p:nvSpPr>
        <p:spPr>
          <a:xfrm>
            <a:off x="7712310" y="1328239"/>
            <a:ext cx="3951605" cy="265274"/>
          </a:xfrm>
          <a:custGeom>
            <a:avLst/>
            <a:gdLst/>
            <a:ahLst/>
            <a:cxnLst/>
            <a:rect l="l" t="t" r="r" b="b"/>
            <a:pathLst>
              <a:path w="2435859" h="267335">
                <a:moveTo>
                  <a:pt x="0" y="267042"/>
                </a:moveTo>
                <a:lnTo>
                  <a:pt x="2435301" y="267042"/>
                </a:lnTo>
                <a:lnTo>
                  <a:pt x="2435301" y="0"/>
                </a:lnTo>
                <a:lnTo>
                  <a:pt x="0" y="0"/>
                </a:lnTo>
                <a:lnTo>
                  <a:pt x="0" y="267042"/>
                </a:lnTo>
                <a:close/>
              </a:path>
            </a:pathLst>
          </a:custGeom>
          <a:solidFill>
            <a:srgbClr val="00B8F5"/>
          </a:solidFill>
          <a:ln>
            <a:solidFill>
              <a:srgbClr val="00B0F0"/>
            </a:solidFill>
          </a:ln>
        </p:spPr>
        <p:txBody>
          <a:bodyPr wrap="square" lIns="0" tIns="0" rIns="0" bIns="0" rtlCol="0" anchor="ctr"/>
          <a:lstStyle/>
          <a:p>
            <a:pPr marL="143941" latinLnBrk="0">
              <a:spcBef>
                <a:spcPts val="67"/>
              </a:spcBef>
            </a:pPr>
            <a:r>
              <a:rPr lang="ko-KR" altLang="en-US" sz="10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공급망 관리 경영진이 고려해야 할 탈탄소화의 의미</a:t>
            </a:r>
          </a:p>
        </p:txBody>
      </p:sp>
      <p:sp>
        <p:nvSpPr>
          <p:cNvPr id="26" name="화살표: 오각형 25">
            <a:extLst>
              <a:ext uri="{FF2B5EF4-FFF2-40B4-BE49-F238E27FC236}">
                <a16:creationId xmlns:a16="http://schemas.microsoft.com/office/drawing/2014/main" id="{1C8AEB19-0AF5-E7ED-2DB0-7C3DBDBC38A6}"/>
              </a:ext>
            </a:extLst>
          </p:cNvPr>
          <p:cNvSpPr/>
          <p:nvPr/>
        </p:nvSpPr>
        <p:spPr>
          <a:xfrm>
            <a:off x="7784213" y="1686555"/>
            <a:ext cx="3879703" cy="94972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8467" marR="20744" latinLnBrk="0">
              <a:lnSpc>
                <a:spcPct val="110000"/>
              </a:lnSpc>
              <a:spcBef>
                <a:spcPts val="67"/>
              </a:spcBef>
              <a:spcAft>
                <a:spcPts val="133"/>
              </a:spcAft>
            </a:pPr>
            <a:r>
              <a:rPr lang="ko-KR" altLang="en-US" sz="800" b="1" dirty="0">
                <a:ln>
                  <a:solidFill>
                    <a:prstClr val="white">
                      <a:lumMod val="75000"/>
                      <a:alpha val="0"/>
                    </a:prstClr>
                  </a:solidFill>
                </a:ln>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탈탄소화 달성 측면에서 리스크가 큰 카테고리</a:t>
            </a:r>
            <a:r>
              <a:rPr lang="en-US" altLang="ko-KR" sz="800" b="1" dirty="0">
                <a:ln>
                  <a:solidFill>
                    <a:prstClr val="white">
                      <a:lumMod val="75000"/>
                      <a:alpha val="0"/>
                    </a:prstClr>
                  </a:solidFill>
                </a:ln>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 </a:t>
            </a:r>
            <a:r>
              <a:rPr lang="ko-KR" altLang="en-US" sz="800" b="1" dirty="0">
                <a:ln>
                  <a:solidFill>
                    <a:prstClr val="white">
                      <a:lumMod val="75000"/>
                      <a:alpha val="0"/>
                    </a:prstClr>
                  </a:solidFill>
                </a:ln>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제품</a:t>
            </a:r>
            <a:r>
              <a:rPr lang="en-US" altLang="ko-KR" sz="800" b="1" dirty="0">
                <a:ln>
                  <a:solidFill>
                    <a:prstClr val="white">
                      <a:lumMod val="75000"/>
                      <a:alpha val="0"/>
                    </a:prstClr>
                  </a:solidFill>
                </a:ln>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 </a:t>
            </a:r>
            <a:r>
              <a:rPr lang="ko-KR" altLang="en-US" sz="800" b="1" dirty="0">
                <a:ln>
                  <a:solidFill>
                    <a:prstClr val="white">
                      <a:lumMod val="75000"/>
                      <a:alpha val="0"/>
                    </a:prstClr>
                  </a:solidFill>
                </a:ln>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원재료</a:t>
            </a:r>
            <a:r>
              <a:rPr lang="en-US" altLang="ko-KR" sz="800" b="1" dirty="0">
                <a:ln>
                  <a:solidFill>
                    <a:prstClr val="white">
                      <a:lumMod val="75000"/>
                      <a:alpha val="0"/>
                    </a:prstClr>
                  </a:solidFill>
                </a:ln>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 </a:t>
            </a:r>
            <a:r>
              <a:rPr lang="ko-KR" altLang="en-US" sz="800" b="1" dirty="0">
                <a:ln>
                  <a:solidFill>
                    <a:prstClr val="white">
                      <a:lumMod val="75000"/>
                      <a:alpha val="0"/>
                    </a:prstClr>
                  </a:solidFill>
                </a:ln>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국가 식별 필요</a:t>
            </a:r>
            <a:endParaRPr lang="en-US" altLang="ko-KR" sz="800" b="1" dirty="0">
              <a:ln>
                <a:solidFill>
                  <a:prstClr val="white">
                    <a:lumMod val="75000"/>
                    <a:alpha val="0"/>
                  </a:prstClr>
                </a:solidFill>
              </a:ln>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endParaRPr>
          </a:p>
          <a:p>
            <a:pPr marL="8467" marR="20744" algn="just" latinLnBrk="0">
              <a:lnSpc>
                <a:spcPct val="110000"/>
              </a:lnSpc>
              <a:spcBef>
                <a:spcPts val="133"/>
              </a:spcBef>
              <a:spcAft>
                <a:spcPts val="133"/>
              </a:spcAft>
            </a:pP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온실가스 배출량을 보다 효과적으로 감축하기 위해서 탄소 </a:t>
            </a:r>
            <a:r>
              <a:rPr lang="ko-KR" altLang="en-US" sz="800" dirty="0" err="1">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다배출</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공급업체들을 식별해야 합니다</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이 때 기업은 정부 기관 등을 통해 수행해야 할 업무를 간소화 할 수 있습니다</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예를 들어</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영국 국민보건서비스</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(NHS)</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는 공급 받는 제품 중 </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80%</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에 대해 출처와 유통 채널을 파악하여 </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ESG </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리스크를 매핑하고 있습니다</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또한 폐기물을 줄일 수 있는 기회를 파악하기 위해 추적 기술을 도입하고 있습니다</a:t>
            </a:r>
            <a:r>
              <a:rPr lang="en-US" altLang="ko-KR" sz="800" baseline="300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7</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a:t>
            </a:r>
          </a:p>
        </p:txBody>
      </p:sp>
      <p:sp>
        <p:nvSpPr>
          <p:cNvPr id="27" name="화살표: 오각형 26">
            <a:extLst>
              <a:ext uri="{FF2B5EF4-FFF2-40B4-BE49-F238E27FC236}">
                <a16:creationId xmlns:a16="http://schemas.microsoft.com/office/drawing/2014/main" id="{FF9A0E40-E458-BAF6-2F8F-87309ADE8314}"/>
              </a:ext>
            </a:extLst>
          </p:cNvPr>
          <p:cNvSpPr/>
          <p:nvPr/>
        </p:nvSpPr>
        <p:spPr>
          <a:xfrm>
            <a:off x="7784212" y="2649852"/>
            <a:ext cx="3879703" cy="424992"/>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467" marR="20744" latinLnBrk="0">
              <a:lnSpc>
                <a:spcPct val="110000"/>
              </a:lnSpc>
              <a:spcBef>
                <a:spcPts val="67"/>
              </a:spcBef>
              <a:spcAft>
                <a:spcPts val="133"/>
              </a:spcAft>
            </a:pPr>
            <a:r>
              <a:rPr lang="ko-KR" altLang="en-US" sz="800" b="1" dirty="0">
                <a:ln>
                  <a:solidFill>
                    <a:prstClr val="white">
                      <a:lumMod val="75000"/>
                      <a:alpha val="0"/>
                    </a:prstClr>
                  </a:solidFill>
                </a:ln>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지속가능성 전략을 지원하는 기술</a:t>
            </a:r>
            <a:endParaRPr lang="en-US" altLang="ko-KR" sz="800" b="1" dirty="0">
              <a:ln>
                <a:solidFill>
                  <a:prstClr val="white">
                    <a:lumMod val="75000"/>
                    <a:alpha val="0"/>
                  </a:prstClr>
                </a:solidFill>
              </a:ln>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endParaRPr>
          </a:p>
          <a:p>
            <a:pPr marL="8467" marR="20744" algn="just" latinLnBrk="0">
              <a:lnSpc>
                <a:spcPct val="110000"/>
              </a:lnSpc>
              <a:spcBef>
                <a:spcPts val="133"/>
              </a:spcBef>
              <a:spcAft>
                <a:spcPts val="133"/>
              </a:spcAft>
            </a:pP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기술은 탄소배출량과 탄소발자국을 토대로 다양한 물류 경로와 거점을 분석해 적절한 경로 및 거점으로 제품을 이동시킬 수 있습니다</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a:t>
            </a:r>
          </a:p>
        </p:txBody>
      </p:sp>
      <p:sp>
        <p:nvSpPr>
          <p:cNvPr id="28" name="화살표: 오각형 27">
            <a:extLst>
              <a:ext uri="{FF2B5EF4-FFF2-40B4-BE49-F238E27FC236}">
                <a16:creationId xmlns:a16="http://schemas.microsoft.com/office/drawing/2014/main" id="{3E81F645-47CE-EA69-79BE-FFAEA38FCB45}"/>
              </a:ext>
            </a:extLst>
          </p:cNvPr>
          <p:cNvSpPr/>
          <p:nvPr/>
        </p:nvSpPr>
        <p:spPr>
          <a:xfrm>
            <a:off x="7784210" y="3130773"/>
            <a:ext cx="3879703" cy="1097189"/>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8467" marR="20744" latinLnBrk="0">
              <a:lnSpc>
                <a:spcPct val="110000"/>
              </a:lnSpc>
              <a:spcBef>
                <a:spcPts val="67"/>
              </a:spcBef>
              <a:spcAft>
                <a:spcPts val="133"/>
              </a:spcAft>
            </a:pPr>
            <a:r>
              <a:rPr lang="ko-KR" altLang="en-US" sz="800" b="1" dirty="0">
                <a:ln>
                  <a:solidFill>
                    <a:prstClr val="white">
                      <a:lumMod val="75000"/>
                      <a:alpha val="0"/>
                    </a:prstClr>
                  </a:solidFill>
                </a:ln>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데이터로부터 통찰을 얻어 물류 및 라스트 마일 전략 추진</a:t>
            </a:r>
            <a:endParaRPr lang="en-US" altLang="ko-KR" sz="800" b="1" dirty="0">
              <a:ln>
                <a:solidFill>
                  <a:prstClr val="white">
                    <a:lumMod val="75000"/>
                    <a:alpha val="0"/>
                  </a:prstClr>
                </a:solidFill>
              </a:ln>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endParaRPr>
          </a:p>
          <a:p>
            <a:pPr marR="20744" algn="just" latinLnBrk="0">
              <a:lnSpc>
                <a:spcPct val="110000"/>
              </a:lnSpc>
              <a:spcBef>
                <a:spcPts val="133"/>
              </a:spcBef>
              <a:spcAft>
                <a:spcPts val="133"/>
              </a:spcAft>
            </a:pP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호주의 물류 스타트업 </a:t>
            </a:r>
            <a:r>
              <a:rPr lang="en-US" altLang="ko-KR" sz="800" dirty="0" err="1">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Adiona</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와 같은 혁신적인 라스트 마일 배송 솔루션은 공급망 관리 경영진이 보다 효율적으로 운송 관리 및 운송 경로를 최적화 할 수 있게 지원합니다</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라스트 마일 배송 솔루션은 데이터 분석을 통해 기존 배송 차량을 최적화하고 자원을 더욱 효율적으로 분배하며 유통망을 재설계하고 디젤 차량을 전기차로 전환하는 데 활용합니다</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또한 소비자에게 각 배송 대안별로 탄소배출량이 얼마인지 알려줌으로써 배송비와 배송 속도에 따른 선택지를 제공하여 소비자의 선택을 촉구할 수 있습니다</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더 나아가</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기업은 이러한 통찰을 활용해 기업의 전체 탄소발자국을 감축 시킬 수 있는 서비스 중 하나로 배송을 활용할 수 있습니다</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a:t>
            </a:r>
          </a:p>
        </p:txBody>
      </p:sp>
      <p:sp>
        <p:nvSpPr>
          <p:cNvPr id="31" name="화살표: 오각형 30">
            <a:extLst>
              <a:ext uri="{FF2B5EF4-FFF2-40B4-BE49-F238E27FC236}">
                <a16:creationId xmlns:a16="http://schemas.microsoft.com/office/drawing/2014/main" id="{16A9F3BF-FE31-930C-70CF-76E4B4C199DA}"/>
              </a:ext>
            </a:extLst>
          </p:cNvPr>
          <p:cNvSpPr/>
          <p:nvPr/>
        </p:nvSpPr>
        <p:spPr>
          <a:xfrm>
            <a:off x="7784210" y="4455697"/>
            <a:ext cx="3879703" cy="738789"/>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8467" marR="20744" latinLnBrk="0">
              <a:lnSpc>
                <a:spcPct val="110000"/>
              </a:lnSpc>
              <a:spcBef>
                <a:spcPts val="67"/>
              </a:spcBef>
              <a:spcAft>
                <a:spcPts val="133"/>
              </a:spcAft>
            </a:pPr>
            <a:r>
              <a:rPr lang="ko-KR" altLang="en-US" sz="800" b="1" dirty="0">
                <a:ln>
                  <a:solidFill>
                    <a:prstClr val="white">
                      <a:lumMod val="75000"/>
                      <a:alpha val="0"/>
                    </a:prstClr>
                  </a:solidFill>
                </a:ln>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공급업체에 대해 높은 수준의 </a:t>
            </a:r>
            <a:r>
              <a:rPr lang="en-US" altLang="ko-KR" sz="800" b="1" dirty="0">
                <a:ln>
                  <a:solidFill>
                    <a:prstClr val="white">
                      <a:lumMod val="75000"/>
                      <a:alpha val="0"/>
                    </a:prstClr>
                  </a:solidFill>
                </a:ln>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ESG </a:t>
            </a:r>
            <a:r>
              <a:rPr lang="ko-KR" altLang="en-US" sz="800" b="1" dirty="0">
                <a:ln>
                  <a:solidFill>
                    <a:prstClr val="white">
                      <a:lumMod val="75000"/>
                      <a:alpha val="0"/>
                    </a:prstClr>
                  </a:solidFill>
                </a:ln>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성과를 달성하도록 목표치 설정</a:t>
            </a:r>
            <a:endParaRPr lang="en-US" altLang="ko-KR" sz="800" b="1" dirty="0">
              <a:ln>
                <a:solidFill>
                  <a:prstClr val="white">
                    <a:lumMod val="75000"/>
                    <a:alpha val="0"/>
                  </a:prstClr>
                </a:solidFill>
              </a:ln>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endParaRPr>
          </a:p>
          <a:p>
            <a:pPr marL="8467" marR="20744" algn="just" latinLnBrk="0">
              <a:lnSpc>
                <a:spcPct val="110000"/>
              </a:lnSpc>
              <a:spcBef>
                <a:spcPts val="133"/>
              </a:spcBef>
              <a:spcAft>
                <a:spcPts val="133"/>
              </a:spcAft>
            </a:pP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계약 과정 중에 공급업체의 </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ESG </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행동 지침을 넣고 공급업체에게 </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ESG</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를 학습하게 할 수 있습니다</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전략적 관계의 공급업체라면</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ESG </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활동을 평가하고 데이터를 공유하는 방안도 검토합니다</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핵심 공급업체의 경우</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더 나은 </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ESG </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성과를 이끌어내기 위해 직접적으로 투자하는 것도 고려할 수 있습니다</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공급업체에 대한 교육</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계약 인센티브 또는 공동으로 수행하는 사업에 투자하는 것이 유리할 수 있습니다</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a:t>
            </a:r>
          </a:p>
        </p:txBody>
      </p:sp>
      <p:sp>
        <p:nvSpPr>
          <p:cNvPr id="32" name="화살표: 오각형 31">
            <a:extLst>
              <a:ext uri="{FF2B5EF4-FFF2-40B4-BE49-F238E27FC236}">
                <a16:creationId xmlns:a16="http://schemas.microsoft.com/office/drawing/2014/main" id="{6521AA60-49C2-8D99-FBF8-BBB58DF85863}"/>
              </a:ext>
            </a:extLst>
          </p:cNvPr>
          <p:cNvSpPr/>
          <p:nvPr/>
        </p:nvSpPr>
        <p:spPr>
          <a:xfrm>
            <a:off x="7784213" y="5376641"/>
            <a:ext cx="3879703" cy="481899"/>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8467" marR="20744" latinLnBrk="0">
              <a:lnSpc>
                <a:spcPct val="110000"/>
              </a:lnSpc>
              <a:spcBef>
                <a:spcPts val="67"/>
              </a:spcBef>
              <a:spcAft>
                <a:spcPts val="133"/>
              </a:spcAft>
            </a:pPr>
            <a:r>
              <a:rPr lang="ko-KR" altLang="en-US" sz="800" b="1" dirty="0">
                <a:ln>
                  <a:solidFill>
                    <a:prstClr val="white">
                      <a:lumMod val="75000"/>
                      <a:alpha val="0"/>
                    </a:prstClr>
                  </a:solidFill>
                </a:ln>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탄소 감축 이니셔티브 극대화를 위한 협업</a:t>
            </a:r>
            <a:endParaRPr lang="en-US" altLang="ko-KR" sz="800" b="1" dirty="0">
              <a:ln>
                <a:solidFill>
                  <a:prstClr val="white">
                    <a:lumMod val="75000"/>
                    <a:alpha val="0"/>
                  </a:prstClr>
                </a:solidFill>
              </a:ln>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endParaRPr>
          </a:p>
          <a:p>
            <a:pPr marL="8467" marR="20744" algn="just" latinLnBrk="0">
              <a:lnSpc>
                <a:spcPct val="110000"/>
              </a:lnSpc>
              <a:spcBef>
                <a:spcPts val="133"/>
              </a:spcBef>
              <a:spcAft>
                <a:spcPts val="133"/>
              </a:spcAft>
            </a:pP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탄소 감축 이니셔티브의 규모를 극대화하려면</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동일한 업체를 공급업체로 보유한 타사와 협력하여 기술 및 재정적 지원을 한데 모을 필요가 있습니다</a:t>
            </a:r>
            <a:r>
              <a:rPr lang="en-US" altLang="ko-KR" sz="800" dirty="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rPr>
              <a:t>. </a:t>
            </a:r>
          </a:p>
        </p:txBody>
      </p:sp>
      <p:sp>
        <p:nvSpPr>
          <p:cNvPr id="16" name="object 8">
            <a:extLst>
              <a:ext uri="{FF2B5EF4-FFF2-40B4-BE49-F238E27FC236}">
                <a16:creationId xmlns:a16="http://schemas.microsoft.com/office/drawing/2014/main" id="{08971D45-A095-B3C4-4DAC-79D1AE0DF85C}"/>
              </a:ext>
            </a:extLst>
          </p:cNvPr>
          <p:cNvSpPr txBox="1"/>
          <p:nvPr/>
        </p:nvSpPr>
        <p:spPr>
          <a:xfrm>
            <a:off x="495597" y="6008792"/>
            <a:ext cx="2744470" cy="120546"/>
          </a:xfrm>
          <a:prstGeom prst="rect">
            <a:avLst/>
          </a:prstGeom>
        </p:spPr>
        <p:txBody>
          <a:bodyPr vert="horz" wrap="square" lIns="0" tIns="12700" rIns="0" bIns="0" rtlCol="0">
            <a:spAutoFit/>
          </a:bodyPr>
          <a:lstStyle/>
          <a:p>
            <a:pPr marL="38100">
              <a:lnSpc>
                <a:spcPct val="100000"/>
              </a:lnSpc>
              <a:spcBef>
                <a:spcPts val="100"/>
              </a:spcBef>
            </a:pPr>
            <a:r>
              <a:rPr sz="700" spc="120" baseline="30864"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7</a:t>
            </a:r>
            <a:r>
              <a:rPr sz="700" spc="8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NHS, </a:t>
            </a:r>
            <a:r>
              <a:rPr sz="700" spc="8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Supply </a:t>
            </a:r>
            <a:r>
              <a:rPr sz="700" spc="6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Chain </a:t>
            </a:r>
            <a:r>
              <a:rPr sz="7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Business </a:t>
            </a:r>
            <a:r>
              <a:rPr sz="700" spc="6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Plan </a:t>
            </a:r>
            <a:r>
              <a:rPr sz="700" spc="2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2022/2023</a:t>
            </a:r>
            <a:r>
              <a:rPr sz="700" spc="2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700" spc="8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July</a:t>
            </a:r>
            <a:r>
              <a:rPr sz="700" spc="-1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700" spc="3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2022</a:t>
            </a:r>
            <a:endParaRPr sz="7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19" name="사각형: 둥근 위쪽 모서리 18">
            <a:extLst>
              <a:ext uri="{FF2B5EF4-FFF2-40B4-BE49-F238E27FC236}">
                <a16:creationId xmlns:a16="http://schemas.microsoft.com/office/drawing/2014/main" id="{9AE6E097-1260-66B9-A55D-E5DF050EFF6C}"/>
              </a:ext>
            </a:extLst>
          </p:cNvPr>
          <p:cNvSpPr/>
          <p:nvPr/>
        </p:nvSpPr>
        <p:spPr>
          <a:xfrm>
            <a:off x="7857083" y="571500"/>
            <a:ext cx="77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852643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bject 2">
            <a:extLst>
              <a:ext uri="{FF2B5EF4-FFF2-40B4-BE49-F238E27FC236}">
                <a16:creationId xmlns:a16="http://schemas.microsoft.com/office/drawing/2014/main" id="{ECF4F7F7-90D4-BCE0-B5CA-55773AF4EAE1}"/>
              </a:ext>
            </a:extLst>
          </p:cNvPr>
          <p:cNvSpPr/>
          <p:nvPr/>
        </p:nvSpPr>
        <p:spPr>
          <a:xfrm>
            <a:off x="0" y="1098720"/>
            <a:ext cx="7666074" cy="4611041"/>
          </a:xfrm>
          <a:custGeom>
            <a:avLst/>
            <a:gdLst/>
            <a:ahLst/>
            <a:cxnLst/>
            <a:rect l="l" t="t" r="r" b="b"/>
            <a:pathLst>
              <a:path w="13284200" h="7194550">
                <a:moveTo>
                  <a:pt x="0" y="7194003"/>
                </a:moveTo>
                <a:lnTo>
                  <a:pt x="13283996" y="7194003"/>
                </a:lnTo>
                <a:lnTo>
                  <a:pt x="13283996" y="0"/>
                </a:lnTo>
                <a:lnTo>
                  <a:pt x="0" y="0"/>
                </a:lnTo>
                <a:lnTo>
                  <a:pt x="0" y="7194003"/>
                </a:lnTo>
                <a:close/>
              </a:path>
            </a:pathLst>
          </a:custGeom>
          <a:solidFill>
            <a:srgbClr val="BDE9FF"/>
          </a:solidFill>
        </p:spPr>
        <p:txBody>
          <a:bodyPr wrap="square" lIns="0" tIns="0" rIns="0" bIns="0" rtlCol="0"/>
          <a:lstStyle/>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r>
              <a:rPr lang="en-US" altLang="ko-KR" spc="70" dirty="0">
                <a:solidFill>
                  <a:srgbClr val="1E49E2"/>
                </a:solidFill>
                <a:latin typeface="Calibri"/>
                <a:ea typeface="KoPub돋움체 Medium" panose="00000600000000000000" pitchFamily="2" charset="-127"/>
                <a:cs typeface="Calibri"/>
              </a:rPr>
              <a:t>   </a:t>
            </a:r>
            <a:endParaRPr lang="en-US" altLang="ko-KR" dirty="0">
              <a:latin typeface="Calibri"/>
              <a:ea typeface="KoPub돋움체 Medium" panose="00000600000000000000" pitchFamily="2" charset="-127"/>
              <a:cs typeface="Calibri"/>
            </a:endParaRPr>
          </a:p>
        </p:txBody>
      </p:sp>
      <p:sp>
        <p:nvSpPr>
          <p:cNvPr id="37" name="object 3">
            <a:extLst>
              <a:ext uri="{FF2B5EF4-FFF2-40B4-BE49-F238E27FC236}">
                <a16:creationId xmlns:a16="http://schemas.microsoft.com/office/drawing/2014/main" id="{FE0E85BA-04D3-801A-776A-DE1610A6E038}"/>
              </a:ext>
            </a:extLst>
          </p:cNvPr>
          <p:cNvSpPr/>
          <p:nvPr/>
        </p:nvSpPr>
        <p:spPr>
          <a:xfrm>
            <a:off x="814" y="1062004"/>
            <a:ext cx="2699856" cy="2159661"/>
          </a:xfrm>
          <a:custGeom>
            <a:avLst/>
            <a:gdLst/>
            <a:ahLst/>
            <a:cxnLst/>
            <a:rect l="l" t="t" r="r" b="b"/>
            <a:pathLst>
              <a:path w="2854325" h="3268979">
                <a:moveTo>
                  <a:pt x="0" y="3268903"/>
                </a:moveTo>
                <a:lnTo>
                  <a:pt x="2853944" y="3268903"/>
                </a:lnTo>
                <a:lnTo>
                  <a:pt x="2853944" y="0"/>
                </a:lnTo>
                <a:lnTo>
                  <a:pt x="0" y="0"/>
                </a:lnTo>
                <a:lnTo>
                  <a:pt x="0" y="3268903"/>
                </a:lnTo>
                <a:close/>
              </a:path>
            </a:pathLst>
          </a:custGeom>
          <a:solidFill>
            <a:srgbClr val="FFFFFF"/>
          </a:solidFill>
        </p:spPr>
        <p:txBody>
          <a:bodyPr wrap="square" lIns="0" tIns="0" rIns="0" bIns="0" rtlCol="0"/>
          <a:lstStyle/>
          <a:p>
            <a:pPr latinLnBrk="0"/>
            <a:endParaRPr sz="800" dirty="0">
              <a:latin typeface="+mn-ea"/>
            </a:endParaRPr>
          </a:p>
        </p:txBody>
      </p:sp>
      <p:pic>
        <p:nvPicPr>
          <p:cNvPr id="19" name="그림 18" descr="실내, 의류, 선반, 수납장이(가) 표시된 사진&#10;&#10;자동 생성된 설명">
            <a:extLst>
              <a:ext uri="{FF2B5EF4-FFF2-40B4-BE49-F238E27FC236}">
                <a16:creationId xmlns:a16="http://schemas.microsoft.com/office/drawing/2014/main" id="{8494FF1E-69F1-A920-DAB4-B415789441D1}"/>
              </a:ext>
            </a:extLst>
          </p:cNvPr>
          <p:cNvPicPr>
            <a:picLocks noChangeAspect="1"/>
          </p:cNvPicPr>
          <p:nvPr/>
        </p:nvPicPr>
        <p:blipFill rotWithShape="1">
          <a:blip r:embed="rId2">
            <a:extLst>
              <a:ext uri="{28A0092B-C50C-407E-A947-70E740481C1C}">
                <a14:useLocalDpi xmlns:a14="http://schemas.microsoft.com/office/drawing/2010/main" val="0"/>
              </a:ext>
            </a:extLst>
          </a:blip>
          <a:srcRect l="1" r="288" b="29158"/>
          <a:stretch/>
        </p:blipFill>
        <p:spPr>
          <a:xfrm flipH="1">
            <a:off x="2946170" y="3698535"/>
            <a:ext cx="4501681" cy="2011226"/>
          </a:xfrm>
          <a:prstGeom prst="rect">
            <a:avLst/>
          </a:prstGeom>
        </p:spPr>
      </p:pic>
      <p:sp>
        <p:nvSpPr>
          <p:cNvPr id="3" name="슬라이드 번호 개체 틀 2">
            <a:extLst>
              <a:ext uri="{FF2B5EF4-FFF2-40B4-BE49-F238E27FC236}">
                <a16:creationId xmlns:a16="http://schemas.microsoft.com/office/drawing/2014/main" id="{091B99E4-37F0-A072-7D8D-494E86CDC290}"/>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19</a:t>
            </a:fld>
            <a:r>
              <a:rPr lang="en-US" altLang="ko-KR"/>
              <a:t> </a:t>
            </a:r>
            <a:endParaRPr lang="en-US" dirty="0"/>
          </a:p>
        </p:txBody>
      </p:sp>
      <p:sp>
        <p:nvSpPr>
          <p:cNvPr id="4" name="사각형: 둥근 위쪽 모서리 3">
            <a:extLst>
              <a:ext uri="{FF2B5EF4-FFF2-40B4-BE49-F238E27FC236}">
                <a16:creationId xmlns:a16="http://schemas.microsoft.com/office/drawing/2014/main" id="{E26EBD37-A6A9-B49B-AD3B-09FB9C099E3E}"/>
              </a:ext>
            </a:extLst>
          </p:cNvPr>
          <p:cNvSpPr/>
          <p:nvPr/>
        </p:nvSpPr>
        <p:spPr>
          <a:xfrm>
            <a:off x="51593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지속가능한 공급망</a:t>
            </a:r>
          </a:p>
        </p:txBody>
      </p:sp>
      <p:sp>
        <p:nvSpPr>
          <p:cNvPr id="5" name="사각형: 둥근 위쪽 모서리 4">
            <a:extLst>
              <a:ext uri="{FF2B5EF4-FFF2-40B4-BE49-F238E27FC236}">
                <a16:creationId xmlns:a16="http://schemas.microsoft.com/office/drawing/2014/main" id="{EF91AD1D-C8BB-5EDD-6728-B74E34B4F279}"/>
              </a:ext>
            </a:extLst>
          </p:cNvPr>
          <p:cNvSpPr/>
          <p:nvPr/>
        </p:nvSpPr>
        <p:spPr>
          <a:xfrm>
            <a:off x="1535822" y="571500"/>
            <a:ext cx="105062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책임 있는 소싱 전략</a:t>
            </a:r>
          </a:p>
        </p:txBody>
      </p:sp>
      <p:sp>
        <p:nvSpPr>
          <p:cNvPr id="6" name="사각형: 둥근 위쪽 모서리 5">
            <a:extLst>
              <a:ext uri="{FF2B5EF4-FFF2-40B4-BE49-F238E27FC236}">
                <a16:creationId xmlns:a16="http://schemas.microsoft.com/office/drawing/2014/main" id="{3288BD6A-B9C2-6AE5-24CA-79CAAB327626}"/>
              </a:ext>
            </a:extLst>
          </p:cNvPr>
          <p:cNvSpPr/>
          <p:nvPr/>
        </p:nvSpPr>
        <p:spPr>
          <a:xfrm>
            <a:off x="2625376"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공급망 실사</a:t>
            </a:r>
          </a:p>
        </p:txBody>
      </p:sp>
      <p:sp>
        <p:nvSpPr>
          <p:cNvPr id="7" name="사각형: 둥근 위쪽 모서리 6">
            <a:extLst>
              <a:ext uri="{FF2B5EF4-FFF2-40B4-BE49-F238E27FC236}">
                <a16:creationId xmlns:a16="http://schemas.microsoft.com/office/drawing/2014/main" id="{C5BD70F0-876D-7445-A10D-953B237D49B1}"/>
              </a:ext>
            </a:extLst>
          </p:cNvPr>
          <p:cNvSpPr/>
          <p:nvPr/>
        </p:nvSpPr>
        <p:spPr>
          <a:xfrm>
            <a:off x="3495161"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탈탄소화</a:t>
            </a:r>
          </a:p>
        </p:txBody>
      </p:sp>
      <p:sp>
        <p:nvSpPr>
          <p:cNvPr id="8" name="사각형: 둥근 위쪽 모서리 7">
            <a:extLst>
              <a:ext uri="{FF2B5EF4-FFF2-40B4-BE49-F238E27FC236}">
                <a16:creationId xmlns:a16="http://schemas.microsoft.com/office/drawing/2014/main" id="{4F01AD81-3CD2-016B-F23D-0361A4D36A8A}"/>
              </a:ext>
            </a:extLst>
          </p:cNvPr>
          <p:cNvSpPr/>
          <p:nvPr/>
        </p:nvSpPr>
        <p:spPr>
          <a:xfrm>
            <a:off x="4364945" y="571500"/>
            <a:ext cx="834073"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순환 경제</a:t>
            </a:r>
          </a:p>
        </p:txBody>
      </p:sp>
      <p:sp>
        <p:nvSpPr>
          <p:cNvPr id="11" name="사각형: 둥근 위쪽 모서리 10">
            <a:extLst>
              <a:ext uri="{FF2B5EF4-FFF2-40B4-BE49-F238E27FC236}">
                <a16:creationId xmlns:a16="http://schemas.microsoft.com/office/drawing/2014/main" id="{2942D82A-79E4-0CF5-5D32-087E8D7E4C47}"/>
              </a:ext>
            </a:extLst>
          </p:cNvPr>
          <p:cNvSpPr/>
          <p:nvPr/>
        </p:nvSpPr>
        <p:spPr>
          <a:xfrm>
            <a:off x="5235802" y="571500"/>
            <a:ext cx="1469798"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제조 및 생산 과정에서의 인권</a:t>
            </a:r>
          </a:p>
        </p:txBody>
      </p:sp>
      <p:sp>
        <p:nvSpPr>
          <p:cNvPr id="12" name="사각형: 둥근 위쪽 모서리 11">
            <a:extLst>
              <a:ext uri="{FF2B5EF4-FFF2-40B4-BE49-F238E27FC236}">
                <a16:creationId xmlns:a16="http://schemas.microsoft.com/office/drawing/2014/main" id="{277F507F-1C40-52E0-6E7C-5F4183B0C657}"/>
              </a:ext>
            </a:extLst>
          </p:cNvPr>
          <p:cNvSpPr/>
          <p:nvPr/>
        </p:nvSpPr>
        <p:spPr>
          <a:xfrm>
            <a:off x="6742385" y="571500"/>
            <a:ext cx="10779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기술 기반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ESG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보고</a:t>
            </a:r>
          </a:p>
        </p:txBody>
      </p:sp>
      <p:sp>
        <p:nvSpPr>
          <p:cNvPr id="2" name="바닥글 개체 틀 1">
            <a:extLst>
              <a:ext uri="{FF2B5EF4-FFF2-40B4-BE49-F238E27FC236}">
                <a16:creationId xmlns:a16="http://schemas.microsoft.com/office/drawing/2014/main" id="{5A8DE127-F2CE-1FF8-B916-78D90C2577B2}"/>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a:t>© </a:t>
            </a:r>
            <a:r>
              <a:rPr lang="en-US" spc="35"/>
              <a:t>2023 </a:t>
            </a:r>
            <a:r>
              <a:rPr lang="en-US" spc="60"/>
              <a:t>Copyright </a:t>
            </a:r>
            <a:r>
              <a:rPr lang="en-US" spc="65"/>
              <a:t>owned </a:t>
            </a:r>
            <a:r>
              <a:rPr lang="en-US" spc="75"/>
              <a:t>by </a:t>
            </a:r>
            <a:r>
              <a:rPr lang="en-US" spc="60"/>
              <a:t>one </a:t>
            </a:r>
            <a:r>
              <a:rPr lang="en-US" spc="45"/>
              <a:t>or </a:t>
            </a:r>
            <a:r>
              <a:rPr lang="en-US" spc="65"/>
              <a:t>more </a:t>
            </a:r>
            <a:r>
              <a:rPr lang="en-US" spc="40"/>
              <a:t>of </a:t>
            </a:r>
            <a:r>
              <a:rPr lang="en-US" spc="35"/>
              <a:t>the </a:t>
            </a:r>
            <a:r>
              <a:rPr lang="en-US" spc="95"/>
              <a:t>KPMG </a:t>
            </a:r>
            <a:r>
              <a:rPr lang="en-US" spc="40"/>
              <a:t>International </a:t>
            </a:r>
            <a:r>
              <a:rPr lang="en-US" spc="35"/>
              <a:t>entities. </a:t>
            </a:r>
            <a:r>
              <a:rPr lang="en-US" spc="95"/>
              <a:t>KPMG </a:t>
            </a:r>
            <a:r>
              <a:rPr lang="en-US" spc="40"/>
              <a:t>International entities </a:t>
            </a:r>
            <a:r>
              <a:rPr lang="en-US" spc="55"/>
              <a:t>provide </a:t>
            </a:r>
            <a:r>
              <a:rPr lang="en-US" spc="65"/>
              <a:t>no </a:t>
            </a:r>
            <a:r>
              <a:rPr lang="en-US" spc="60"/>
              <a:t>services </a:t>
            </a:r>
            <a:r>
              <a:rPr lang="en-US" spc="30"/>
              <a:t>to </a:t>
            </a:r>
            <a:r>
              <a:rPr lang="en-US" spc="45"/>
              <a:t>clients. </a:t>
            </a:r>
            <a:r>
              <a:rPr lang="en-US" spc="60"/>
              <a:t>All </a:t>
            </a:r>
            <a:r>
              <a:rPr lang="en-US" spc="55"/>
              <a:t>rights</a:t>
            </a:r>
            <a:r>
              <a:rPr lang="en-US" spc="-40"/>
              <a:t> </a:t>
            </a:r>
            <a:r>
              <a:rPr lang="en-US" spc="50"/>
              <a:t>reserved.</a:t>
            </a:r>
            <a:endParaRPr lang="en-US" spc="50" dirty="0"/>
          </a:p>
        </p:txBody>
      </p:sp>
      <p:sp>
        <p:nvSpPr>
          <p:cNvPr id="14" name="object 3">
            <a:extLst>
              <a:ext uri="{FF2B5EF4-FFF2-40B4-BE49-F238E27FC236}">
                <a16:creationId xmlns:a16="http://schemas.microsoft.com/office/drawing/2014/main" id="{E0842AD7-97E1-2CC7-4400-CBFEB34D3AAC}"/>
              </a:ext>
            </a:extLst>
          </p:cNvPr>
          <p:cNvSpPr/>
          <p:nvPr/>
        </p:nvSpPr>
        <p:spPr>
          <a:xfrm>
            <a:off x="713505" y="1599888"/>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5" name="object 4">
            <a:extLst>
              <a:ext uri="{FF2B5EF4-FFF2-40B4-BE49-F238E27FC236}">
                <a16:creationId xmlns:a16="http://schemas.microsoft.com/office/drawing/2014/main" id="{2000DA16-3C63-FB91-7B69-0E3559C12F8C}"/>
              </a:ext>
            </a:extLst>
          </p:cNvPr>
          <p:cNvSpPr txBox="1"/>
          <p:nvPr/>
        </p:nvSpPr>
        <p:spPr>
          <a:xfrm>
            <a:off x="515938" y="1838417"/>
            <a:ext cx="2184732" cy="1218561"/>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공급망 교란을 줄이고 가격 변동성을 완화할 수 있을 뿐만 아니라 </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2030</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년까지 </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4.5</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조 달러 규모의 가치를 창출</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8</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할 수 있다는 점에서 순환 경제를 주목할 필요가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p>
        </p:txBody>
      </p:sp>
      <p:sp>
        <p:nvSpPr>
          <p:cNvPr id="18" name="object 2">
            <a:extLst>
              <a:ext uri="{FF2B5EF4-FFF2-40B4-BE49-F238E27FC236}">
                <a16:creationId xmlns:a16="http://schemas.microsoft.com/office/drawing/2014/main" id="{2CCA94FD-FEE6-DACC-57C1-DF53CCA61E92}"/>
              </a:ext>
            </a:extLst>
          </p:cNvPr>
          <p:cNvSpPr txBox="1"/>
          <p:nvPr/>
        </p:nvSpPr>
        <p:spPr>
          <a:xfrm>
            <a:off x="495597" y="1139071"/>
            <a:ext cx="3486856" cy="439437"/>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순환 경제</a:t>
            </a:r>
          </a:p>
        </p:txBody>
      </p:sp>
      <p:grpSp>
        <p:nvGrpSpPr>
          <p:cNvPr id="39" name="그룹 38">
            <a:extLst>
              <a:ext uri="{FF2B5EF4-FFF2-40B4-BE49-F238E27FC236}">
                <a16:creationId xmlns:a16="http://schemas.microsoft.com/office/drawing/2014/main" id="{8FF578E3-9790-B0EE-8B6A-E95F38E42424}"/>
              </a:ext>
            </a:extLst>
          </p:cNvPr>
          <p:cNvGrpSpPr/>
          <p:nvPr/>
        </p:nvGrpSpPr>
        <p:grpSpPr>
          <a:xfrm>
            <a:off x="7857082" y="1098720"/>
            <a:ext cx="3806833" cy="4600407"/>
            <a:chOff x="7411454" y="1109353"/>
            <a:chExt cx="4252462" cy="4600407"/>
          </a:xfrm>
        </p:grpSpPr>
        <p:sp>
          <p:nvSpPr>
            <p:cNvPr id="10" name="object 26">
              <a:extLst>
                <a:ext uri="{FF2B5EF4-FFF2-40B4-BE49-F238E27FC236}">
                  <a16:creationId xmlns:a16="http://schemas.microsoft.com/office/drawing/2014/main" id="{A901969E-D4CC-D973-582F-A65CA38677D1}"/>
                </a:ext>
              </a:extLst>
            </p:cNvPr>
            <p:cNvSpPr/>
            <p:nvPr/>
          </p:nvSpPr>
          <p:spPr>
            <a:xfrm>
              <a:off x="7411454" y="1109353"/>
              <a:ext cx="4252462" cy="4600407"/>
            </a:xfrm>
            <a:custGeom>
              <a:avLst/>
              <a:gdLst/>
              <a:ahLst/>
              <a:cxnLst/>
              <a:rect l="l" t="t" r="r" b="b"/>
              <a:pathLst>
                <a:path w="2435859" h="5600700">
                  <a:moveTo>
                    <a:pt x="0" y="5600649"/>
                  </a:moveTo>
                  <a:lnTo>
                    <a:pt x="2435301" y="5600649"/>
                  </a:lnTo>
                  <a:lnTo>
                    <a:pt x="2435301" y="0"/>
                  </a:lnTo>
                  <a:lnTo>
                    <a:pt x="0" y="0"/>
                  </a:lnTo>
                  <a:lnTo>
                    <a:pt x="0" y="5600649"/>
                  </a:lnTo>
                  <a:close/>
                </a:path>
              </a:pathLst>
            </a:custGeom>
            <a:solidFill>
              <a:schemeClr val="bg1"/>
            </a:solidFill>
            <a:ln w="12700">
              <a:solidFill>
                <a:srgbClr val="00B8F5"/>
              </a:solidFill>
            </a:ln>
          </p:spPr>
          <p:txBody>
            <a:bodyPr wrap="square" lIns="0" tIns="0" rIns="0" bIns="0" rtlCol="0"/>
            <a:lstStyle/>
            <a:p>
              <a:pPr latinLnBrk="0"/>
              <a:endParaRPr sz="800" dirty="0">
                <a:latin typeface="+mn-ea"/>
              </a:endParaRPr>
            </a:p>
          </p:txBody>
        </p:sp>
        <p:sp>
          <p:nvSpPr>
            <p:cNvPr id="17" name="object 27">
              <a:extLst>
                <a:ext uri="{FF2B5EF4-FFF2-40B4-BE49-F238E27FC236}">
                  <a16:creationId xmlns:a16="http://schemas.microsoft.com/office/drawing/2014/main" id="{C6C796A0-6617-4AA9-8FAB-664EA5C21D7F}"/>
                </a:ext>
              </a:extLst>
            </p:cNvPr>
            <p:cNvSpPr/>
            <p:nvPr/>
          </p:nvSpPr>
          <p:spPr>
            <a:xfrm>
              <a:off x="7411454" y="1113932"/>
              <a:ext cx="4252462" cy="265274"/>
            </a:xfrm>
            <a:custGeom>
              <a:avLst/>
              <a:gdLst/>
              <a:ahLst/>
              <a:cxnLst/>
              <a:rect l="l" t="t" r="r" b="b"/>
              <a:pathLst>
                <a:path w="2435859" h="267335">
                  <a:moveTo>
                    <a:pt x="0" y="267042"/>
                  </a:moveTo>
                  <a:lnTo>
                    <a:pt x="2435301" y="267042"/>
                  </a:lnTo>
                  <a:lnTo>
                    <a:pt x="2435301" y="0"/>
                  </a:lnTo>
                  <a:lnTo>
                    <a:pt x="0" y="0"/>
                  </a:lnTo>
                  <a:lnTo>
                    <a:pt x="0" y="267042"/>
                  </a:lnTo>
                  <a:close/>
                </a:path>
              </a:pathLst>
            </a:custGeom>
            <a:solidFill>
              <a:srgbClr val="00B8F5"/>
            </a:solidFill>
            <a:ln>
              <a:solidFill>
                <a:srgbClr val="00B0F0"/>
              </a:solidFill>
            </a:ln>
          </p:spPr>
          <p:txBody>
            <a:bodyPr wrap="square" lIns="0" tIns="0" rIns="0" bIns="0" rtlCol="0" anchor="ctr"/>
            <a:lstStyle/>
            <a:p>
              <a:pPr marL="143941" latinLnBrk="0">
                <a:spcBef>
                  <a:spcPts val="67"/>
                </a:spcBef>
              </a:pPr>
              <a:r>
                <a:rPr lang="ko-KR" altLang="en-US" sz="10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공급망 관리 경영진이 고려해야 할 순환 경제의 의미</a:t>
              </a:r>
            </a:p>
          </p:txBody>
        </p:sp>
        <p:sp>
          <p:nvSpPr>
            <p:cNvPr id="20" name="화살표: 오각형 19">
              <a:extLst>
                <a:ext uri="{FF2B5EF4-FFF2-40B4-BE49-F238E27FC236}">
                  <a16:creationId xmlns:a16="http://schemas.microsoft.com/office/drawing/2014/main" id="{87EF020E-2186-B305-843D-488B4D5DF639}"/>
                </a:ext>
              </a:extLst>
            </p:cNvPr>
            <p:cNvSpPr/>
            <p:nvPr/>
          </p:nvSpPr>
          <p:spPr>
            <a:xfrm>
              <a:off x="7471393" y="1531833"/>
              <a:ext cx="2033554" cy="384320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8467" marR="20744" latinLnBrk="0">
                <a:lnSpc>
                  <a:spcPct val="110000"/>
                </a:lnSpc>
                <a:spcBef>
                  <a:spcPts val="67"/>
                </a:spcBef>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비즈니스 및 운영 모델 재고</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(Rethink)</a:t>
              </a:r>
              <a:endPar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endParaRPr>
            </a:p>
            <a:p>
              <a:pPr marL="8467" marR="3387" latinLnBrk="0">
                <a:lnSpc>
                  <a:spcPct val="110700"/>
                </a:lnSpc>
                <a:spcBef>
                  <a:spcPts val="63"/>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제조 및 공급망 관리 프로세스에서 폐기물을 설계하고 재활용을 통합하려면 비즈니스 운영 모델</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컨테이너화</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기타 물류에 대해 근본적인 것부터 재고해야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예를 들어</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일회용 플라스틱을 사용하지 않게 되면서 식료품 소매업체들은 신선식품을 보관</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이동</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진열하는 데 재사용 가능</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용기를 더 많이 사용하게 되었습니다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b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br>
              <a:endPar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8467" marR="20744" latinLnBrk="0">
                <a:lnSpc>
                  <a:spcPct val="110000"/>
                </a:lnSpc>
                <a:spcBef>
                  <a:spcPts val="67"/>
                </a:spcBef>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새로운 자산</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 </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서비스</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 </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솔루션을 제공하는 기업과 파트너십 구축</a:t>
              </a:r>
            </a:p>
            <a:p>
              <a:pPr marL="8467" marR="3387" latinLnBrk="0">
                <a:lnSpc>
                  <a:spcPct val="110700"/>
                </a:lnSpc>
                <a:spcBef>
                  <a:spcPts val="63"/>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예를 들어</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재사용 가능한 플라스틱 상자를 픽업하여 슈퍼마켓으로 배송하고</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매장 네트워크와 공급망에서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RFID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태그를 통해 상자를 추적하며</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유통업체에 반품하기 전에 상자를 세척</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서비스하는 데 도움을 줄 수 있는 공급업체가 필요할 것입니다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b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br>
              <a:endPar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8467" marR="20744" latinLnBrk="0">
                <a:lnSpc>
                  <a:spcPct val="110000"/>
                </a:lnSpc>
                <a:spcBef>
                  <a:spcPts val="67"/>
                </a:spcBef>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매립지로 향하는 제품에 제 </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2</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의 생명을 불어넣을 </a:t>
              </a:r>
              <a:r>
                <a:rPr lang="ko-KR" altLang="en-US" sz="800" b="1" dirty="0" err="1">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역물류</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 프로세스 설계</a:t>
              </a:r>
            </a:p>
            <a:p>
              <a:pPr marL="8467" marR="88904" latinLnBrk="0">
                <a:lnSpc>
                  <a:spcPts val="933"/>
                </a:lnSpc>
                <a:spcBef>
                  <a:spcPts val="40"/>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제품과 원자재를 재활용</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재처리</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재사용 가능한 자원으로 전환할 수 있는 공급망 거점으로 돌려 보내는 </a:t>
              </a:r>
              <a:r>
                <a:rPr lang="ko-KR" altLang="en-US" sz="80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역물류</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프로세스를 설계해야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여기에는 공통 솔루션을 찾기 위한 산업 간 협력이 포함될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24" name="화살표: 오각형 23">
              <a:extLst>
                <a:ext uri="{FF2B5EF4-FFF2-40B4-BE49-F238E27FC236}">
                  <a16:creationId xmlns:a16="http://schemas.microsoft.com/office/drawing/2014/main" id="{6470C792-B6B1-C20B-D88D-A71E0B7ECBAA}"/>
                </a:ext>
              </a:extLst>
            </p:cNvPr>
            <p:cNvSpPr/>
            <p:nvPr/>
          </p:nvSpPr>
          <p:spPr>
            <a:xfrm>
              <a:off x="9552856" y="1531833"/>
              <a:ext cx="2094706" cy="384320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8467" marR="20744" latinLnBrk="0">
                <a:lnSpc>
                  <a:spcPct val="110000"/>
                </a:lnSpc>
                <a:spcBef>
                  <a:spcPts val="67"/>
                </a:spcBef>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운송 관리 시스템</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(Transport Management System, TMS) </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준비 </a:t>
              </a:r>
            </a:p>
            <a:p>
              <a:pPr marL="8467" marR="3387" latinLnBrk="0">
                <a:lnSpc>
                  <a:spcPct val="110700"/>
                </a:lnSpc>
                <a:spcBef>
                  <a:spcPts val="63"/>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제조 및 공급망 관리 프로세스에서 폐기물을 설계하고 재활용을 통합하려면 비즈니스 운영 모델</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컨테이너화</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기타 물류에 대해 근본적인 것부터 재고해야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예를 들어</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일회용 플라스틱을 사용하지 않게 되면서 식료품 소매업체들은 신선식품을 보관</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이동</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진열하는 데 재사용 가능</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용기를 더 많이 사용하게 되었습니다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b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br>
              <a:endPar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8467" marR="20744" latinLnBrk="0">
                <a:lnSpc>
                  <a:spcPct val="110000"/>
                </a:lnSpc>
                <a:spcBef>
                  <a:spcPts val="67"/>
                </a:spcBef>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강력한 </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ESG </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데이터 기반 확보</a:t>
              </a:r>
            </a:p>
            <a:p>
              <a:pPr marL="8467" marR="3387" latinLnBrk="0">
                <a:lnSpc>
                  <a:spcPct val="110700"/>
                </a:lnSpc>
                <a:spcBef>
                  <a:spcPts val="63"/>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순환 경제를 추진하기 위해 기업은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World Business Council for Sustainable Development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에서 개발한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Circular Transition Indicators(CTI)</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와 같은 분석 프로토콜을 준수하여 공급망 내 유통되는  자재를 평가해야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b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br>
              <a:endPar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8467" marR="20744" latinLnBrk="0">
                <a:lnSpc>
                  <a:spcPct val="110000"/>
                </a:lnSpc>
                <a:spcBef>
                  <a:spcPts val="67"/>
                </a:spcBef>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전체 공급망에 영향을 미치는 지속가능한 포장</a:t>
              </a:r>
            </a:p>
            <a:p>
              <a:pPr marL="8467" marR="88904" latinLnBrk="0">
                <a:lnSpc>
                  <a:spcPts val="933"/>
                </a:lnSpc>
                <a:spcBef>
                  <a:spcPts val="40"/>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보다 지속가능한 솔루션</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인쇄된 바코드와 바코드 스캐너가 있는 비닐봉지</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포장에서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RFID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태그 또는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IoT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센서가 있는 재사용 가능한 용기로의 전환</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 공급망 기술에 미치는 영향을 고려해야 할 것입니다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지속가능성 전략</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자동화 기술</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투자 로드맵을 연결하여 전체 공급망을 구축해야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grpSp>
      <p:sp>
        <p:nvSpPr>
          <p:cNvPr id="29" name="object 4">
            <a:extLst>
              <a:ext uri="{FF2B5EF4-FFF2-40B4-BE49-F238E27FC236}">
                <a16:creationId xmlns:a16="http://schemas.microsoft.com/office/drawing/2014/main" id="{7287DA5C-BCE0-B581-D2B8-D50C0AA7B996}"/>
              </a:ext>
            </a:extLst>
          </p:cNvPr>
          <p:cNvSpPr txBox="1"/>
          <p:nvPr/>
        </p:nvSpPr>
        <p:spPr>
          <a:xfrm>
            <a:off x="686447" y="5776410"/>
            <a:ext cx="2556483" cy="470215"/>
          </a:xfrm>
          <a:prstGeom prst="rect">
            <a:avLst/>
          </a:prstGeom>
        </p:spPr>
        <p:txBody>
          <a:bodyPr vert="horz" wrap="square" lIns="0" tIns="8467" rIns="0" bIns="0" rtlCol="0">
            <a:spAutoFit/>
          </a:bodyPr>
          <a:lstStyle/>
          <a:p>
            <a:pPr marL="25401">
              <a:spcBef>
                <a:spcPts val="67"/>
              </a:spcBef>
            </a:pPr>
            <a:r>
              <a:rPr sz="600" spc="50" baseline="30864"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8</a:t>
            </a:r>
            <a:r>
              <a:rPr sz="600" spc="3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Lacy,</a:t>
            </a:r>
            <a:r>
              <a:rPr sz="6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2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Peter</a:t>
            </a:r>
            <a:r>
              <a:rPr sz="6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4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and</a:t>
            </a:r>
            <a:r>
              <a:rPr sz="6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5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Jakob</a:t>
            </a:r>
            <a:r>
              <a:rPr sz="6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Rutqvist,</a:t>
            </a:r>
            <a:r>
              <a:rPr sz="6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Waste </a:t>
            </a:r>
            <a:r>
              <a:rPr sz="600" spc="2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to</a:t>
            </a:r>
            <a:r>
              <a:rPr sz="6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Wealth, </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Published</a:t>
            </a:r>
            <a:r>
              <a:rPr sz="6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by</a:t>
            </a:r>
            <a:r>
              <a:rPr sz="6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3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Accenture</a:t>
            </a:r>
            <a:r>
              <a:rPr sz="6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3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Strategy,</a:t>
            </a:r>
            <a:r>
              <a:rPr sz="6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1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2015</a:t>
            </a:r>
            <a:endParaRPr sz="6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a:p>
            <a:pPr marL="25401">
              <a:spcBef>
                <a:spcPts val="27"/>
              </a:spcBef>
            </a:pPr>
            <a:r>
              <a:rPr sz="600" spc="59" baseline="30864"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9</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European Union, </a:t>
            </a:r>
            <a:r>
              <a:rPr sz="6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Critical </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raw </a:t>
            </a:r>
            <a:r>
              <a:rPr sz="600" spc="3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materials </a:t>
            </a:r>
            <a:r>
              <a:rPr sz="6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for </a:t>
            </a:r>
            <a:r>
              <a:rPr sz="600" spc="2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the </a:t>
            </a:r>
            <a:r>
              <a:rPr sz="600" spc="6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EU </a:t>
            </a:r>
            <a:r>
              <a:rPr sz="600" spc="1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 </a:t>
            </a:r>
            <a:r>
              <a:rPr sz="600" spc="6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EPRS</a:t>
            </a:r>
            <a:r>
              <a:rPr sz="600" spc="6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a:t>
            </a:r>
            <a:r>
              <a:rPr sz="600" spc="-4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2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2022</a:t>
            </a:r>
            <a:endParaRPr sz="6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a:p>
            <a:pPr marL="25401">
              <a:spcBef>
                <a:spcPts val="27"/>
              </a:spcBef>
            </a:pPr>
            <a:r>
              <a:rPr sz="600" spc="35" baseline="30864"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10</a:t>
            </a:r>
            <a:r>
              <a:rPr sz="600" spc="2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Trivedi, </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Shantanu, </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Sustainable Packaging </a:t>
            </a:r>
            <a:r>
              <a:rPr sz="600" spc="4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and </a:t>
            </a:r>
            <a:r>
              <a:rPr sz="600" spc="2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Its </a:t>
            </a:r>
            <a:r>
              <a:rPr sz="600" spc="3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Importance in </a:t>
            </a:r>
            <a:r>
              <a:rPr sz="600" spc="5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Supply </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Chain</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4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Management </a:t>
            </a:r>
            <a:r>
              <a:rPr sz="600" spc="3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Enthusiast, Nov.</a:t>
            </a:r>
            <a:r>
              <a:rPr sz="600" spc="1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2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2022</a:t>
            </a:r>
            <a:endParaRPr sz="6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33" name="object 5">
            <a:extLst>
              <a:ext uri="{FF2B5EF4-FFF2-40B4-BE49-F238E27FC236}">
                <a16:creationId xmlns:a16="http://schemas.microsoft.com/office/drawing/2014/main" id="{18D8E0CD-44AA-244B-D994-48EDCADF6F03}"/>
              </a:ext>
            </a:extLst>
          </p:cNvPr>
          <p:cNvSpPr txBox="1"/>
          <p:nvPr/>
        </p:nvSpPr>
        <p:spPr>
          <a:xfrm>
            <a:off x="3556609" y="5776411"/>
            <a:ext cx="2844191" cy="289973"/>
          </a:xfrm>
          <a:prstGeom prst="rect">
            <a:avLst/>
          </a:prstGeom>
        </p:spPr>
        <p:txBody>
          <a:bodyPr vert="horz" wrap="square" lIns="0" tIns="8467" rIns="0" bIns="0" rtlCol="0">
            <a:spAutoFit/>
          </a:bodyPr>
          <a:lstStyle/>
          <a:p>
            <a:pPr marL="25401">
              <a:spcBef>
                <a:spcPts val="67"/>
              </a:spcBef>
            </a:pPr>
            <a:r>
              <a:rPr sz="600" spc="45" baseline="30864"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11</a:t>
            </a:r>
            <a:r>
              <a:rPr sz="6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ACO,</a:t>
            </a:r>
            <a:r>
              <a:rPr sz="6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Australia’s</a:t>
            </a:r>
            <a:r>
              <a:rPr sz="6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 </a:t>
            </a:r>
            <a:r>
              <a:rPr sz="600" spc="2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2025</a:t>
            </a:r>
            <a:r>
              <a:rPr sz="6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 </a:t>
            </a:r>
            <a:r>
              <a:rPr sz="600" spc="3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National</a:t>
            </a:r>
            <a:r>
              <a:rPr sz="6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 </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Packaging</a:t>
            </a:r>
            <a:r>
              <a:rPr sz="6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 </a:t>
            </a:r>
            <a:r>
              <a:rPr sz="6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Targets</a:t>
            </a:r>
            <a:endParaRPr sz="6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a:p>
            <a:pPr marL="68583" marR="20321" indent="-43606">
              <a:lnSpc>
                <a:spcPct val="104200"/>
              </a:lnSpc>
            </a:pPr>
            <a:r>
              <a:rPr sz="600" spc="45" baseline="30864"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12</a:t>
            </a:r>
            <a:r>
              <a:rPr sz="6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Circle </a:t>
            </a:r>
            <a:r>
              <a:rPr sz="6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Economy</a:t>
            </a:r>
            <a:r>
              <a:rPr sz="6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&amp;</a:t>
            </a:r>
            <a:r>
              <a:rPr sz="6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5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KPMG,</a:t>
            </a:r>
            <a:r>
              <a:rPr sz="6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3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Circular</a:t>
            </a:r>
            <a:r>
              <a:rPr sz="6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 Metrics </a:t>
            </a:r>
            <a:r>
              <a:rPr sz="6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for</a:t>
            </a:r>
            <a:r>
              <a:rPr sz="6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 </a:t>
            </a:r>
            <a:r>
              <a:rPr sz="600" spc="4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Businesses,</a:t>
            </a:r>
            <a:r>
              <a:rPr sz="600" spc="3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 </a:t>
            </a:r>
            <a:r>
              <a:rPr sz="6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Introduction </a:t>
            </a:r>
            <a:r>
              <a:rPr sz="600" spc="2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to</a:t>
            </a:r>
            <a:r>
              <a:rPr sz="6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 </a:t>
            </a:r>
            <a:r>
              <a:rPr sz="600" spc="2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the</a:t>
            </a:r>
            <a:r>
              <a:rPr sz="6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 </a:t>
            </a:r>
            <a:r>
              <a:rPr sz="600" spc="3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Circular</a:t>
            </a:r>
            <a:r>
              <a:rPr sz="6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 </a:t>
            </a:r>
            <a:r>
              <a:rPr sz="6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Transition</a:t>
            </a:r>
            <a:r>
              <a:rPr sz="600" spc="3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 Indicators </a:t>
            </a:r>
            <a:r>
              <a:rPr sz="600" spc="3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3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Framework</a:t>
            </a:r>
            <a:r>
              <a:rPr sz="600" spc="3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3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Nov.</a:t>
            </a:r>
            <a:r>
              <a:rPr sz="600" spc="1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2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2021</a:t>
            </a:r>
            <a:endParaRPr sz="6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35" name="object 18">
            <a:extLst>
              <a:ext uri="{FF2B5EF4-FFF2-40B4-BE49-F238E27FC236}">
                <a16:creationId xmlns:a16="http://schemas.microsoft.com/office/drawing/2014/main" id="{79B56097-9249-71CA-A9A5-2EB1FB64E22A}"/>
              </a:ext>
            </a:extLst>
          </p:cNvPr>
          <p:cNvSpPr txBox="1"/>
          <p:nvPr/>
        </p:nvSpPr>
        <p:spPr>
          <a:xfrm>
            <a:off x="2721936" y="1181819"/>
            <a:ext cx="2404313" cy="2431435"/>
          </a:xfrm>
          <a:prstGeom prst="rect">
            <a:avLst/>
          </a:prstGeom>
          <a:noFill/>
        </p:spPr>
        <p:txBody>
          <a:bodyPr vert="horz" wrap="square" lIns="180000" tIns="0" rIns="180000" bIns="0" rtlCol="0">
            <a:spAutoFit/>
          </a:bodyPr>
          <a:lstStyle/>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예를 들어</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2018</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년 호주는 자국의 포장재 </a:t>
            </a:r>
            <a:r>
              <a:rPr lang="ko-KR" altLang="en-US"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관리를 위한 지속가능한 방안을 도출하기 위해 대대적으로 ‘</a:t>
            </a:r>
            <a:r>
              <a:rPr lang="en-US" altLang="ko-KR"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2025 </a:t>
            </a:r>
            <a:r>
              <a:rPr lang="ko-KR" altLang="en-US"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국가 포장재 목표</a:t>
            </a:r>
            <a:r>
              <a:rPr lang="en-US" altLang="ko-KR"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(2025 National Packaging Targets)’</a:t>
            </a:r>
            <a:r>
              <a:rPr lang="ko-KR" altLang="en-US"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를 수립했습니다</a:t>
            </a:r>
            <a:r>
              <a:rPr lang="en-US" altLang="ko-KR"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2025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목표는 호주의 연방</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주 </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3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준주정</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(Federal, State, Territory government)</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의 지원을 받고 있으며</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2019</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년 국가 폐기물 정책 실행 계획과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2021</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년 국가 플라스틱 계획에 포함되어 포장재 순환 경제를 향한 여정의 중요한 단계로 자리 잡았습니다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 목표는 호주에서 제작</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사용</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판매되는 모든 포장재에 적용되며 재사용</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재활용 또는 퇴비화 가능한 포장재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100%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달성</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플라스틱 포장재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70%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재활용 또는 퇴비화</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포장재에 포함된 평균 재활용 함량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50%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달성</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문제가 되는 불필요한 일회용 플라스틱 포장재 사용 단계적 퇴출 등을 포함하고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36" name="object 18">
            <a:extLst>
              <a:ext uri="{FF2B5EF4-FFF2-40B4-BE49-F238E27FC236}">
                <a16:creationId xmlns:a16="http://schemas.microsoft.com/office/drawing/2014/main" id="{9896790E-905F-6761-7285-F37BAA8EE514}"/>
              </a:ext>
            </a:extLst>
          </p:cNvPr>
          <p:cNvSpPr txBox="1"/>
          <p:nvPr/>
        </p:nvSpPr>
        <p:spPr>
          <a:xfrm>
            <a:off x="5074033" y="1181819"/>
            <a:ext cx="2537134" cy="2292935"/>
          </a:xfrm>
          <a:prstGeom prst="rect">
            <a:avLst/>
          </a:prstGeom>
          <a:noFill/>
        </p:spPr>
        <p:txBody>
          <a:bodyPr vert="horz" wrap="square" lIns="180000" tIns="0" rIns="180000" bIns="0" rtlCol="0">
            <a:spAutoFit/>
          </a:bodyPr>
          <a:lstStyle/>
          <a:p>
            <a:pPr marL="8467" algn="just" latinLnBrk="0">
              <a:spcBef>
                <a:spcPts val="600"/>
              </a:spcBef>
            </a:pP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2022</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년 말 환경 장관 회의에서 모든 호주 환경 </a:t>
            </a:r>
            <a:r>
              <a:rPr lang="ko-KR" altLang="en-US"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장관</a:t>
            </a:r>
            <a:r>
              <a:rPr lang="en-US" altLang="ko-KR"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연방</a:t>
            </a:r>
            <a:r>
              <a:rPr lang="en-US" altLang="ko-KR"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주</a:t>
            </a:r>
            <a:r>
              <a:rPr lang="en-US" altLang="ko-KR"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5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준주정부별</a:t>
            </a:r>
            <a:r>
              <a:rPr lang="ko-KR" altLang="en-US"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장관 포함은 </a:t>
            </a:r>
            <a:r>
              <a:rPr lang="en-US" altLang="ko-KR" sz="900" spc="-4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2030</a:t>
            </a:r>
            <a:r>
              <a:rPr lang="ko-KR" altLang="en-US" sz="900" spc="-4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년까지 순환 경제를 달성하기 위해 민간 부문 및 산업계와 협력하여 폐기물과 오염을 없애도록 정책을 설계하고 사용된 포장재를 재사용 가능하게 함으로써 시장을 육성하기로 약속했습니다</a:t>
            </a:r>
            <a:r>
              <a:rPr lang="en-US" altLang="ko-KR" sz="900" spc="-4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600"/>
              </a:spcBef>
            </a:pP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2018</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년에 처음 수립된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2025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목표는 호주의 제품 포장재 제작</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수거 및 회수 방식에 대한 완전하고 체계적인 변화를 요구하며</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이는 포장재 순환 경제를 향한 여정에서 중요한 단계로 평가됩니다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 목표에 따르면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2025</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년까지 호주의 포장재는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100%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재활용</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퇴비화 또는 재사용이 가능해야 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정부가 포장재 오염과 탄소발자국 문제를 해결하기 위해 지속적으로 노력함에 따라 일부 기업은 규제 당국이 요구하기 전에 선제적으로 변화를 시도할 것으로 예상됩니다</a:t>
            </a:r>
            <a:r>
              <a:rPr lang="en-US" altLang="ko-KR" sz="900" baseline="300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11</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38" name="object 18">
            <a:extLst>
              <a:ext uri="{FF2B5EF4-FFF2-40B4-BE49-F238E27FC236}">
                <a16:creationId xmlns:a16="http://schemas.microsoft.com/office/drawing/2014/main" id="{99A0924D-CF85-B6E9-2B4C-1F06240E2EFE}"/>
              </a:ext>
            </a:extLst>
          </p:cNvPr>
          <p:cNvSpPr txBox="1"/>
          <p:nvPr/>
        </p:nvSpPr>
        <p:spPr>
          <a:xfrm>
            <a:off x="515938" y="3438088"/>
            <a:ext cx="2333587" cy="2123658"/>
          </a:xfrm>
          <a:prstGeom prst="rect">
            <a:avLst/>
          </a:prstGeom>
          <a:noFill/>
        </p:spPr>
        <p:txBody>
          <a:bodyPr vert="horz" wrap="square" lIns="180000" tIns="0" rIns="180000" bIns="0" rtlCol="0">
            <a:spAutoFit/>
          </a:bodyPr>
          <a:lstStyle/>
          <a:p>
            <a:pPr marL="8467" algn="just" latinLnBrk="0">
              <a:spcBef>
                <a:spcPts val="600"/>
              </a:spcBef>
            </a:pPr>
            <a:r>
              <a:rPr lang="ko-KR" altLang="en-US"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공급망에서 새롭게 고려해야 하는 요소</a:t>
            </a:r>
            <a:r>
              <a:rPr lang="en-US" altLang="ko-KR"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p>
          <a:p>
            <a:pPr marL="8467" algn="just" latinLnBrk="0">
              <a:spcBef>
                <a:spcPts val="600"/>
              </a:spcBef>
            </a:pPr>
            <a:r>
              <a:rPr lang="ko-KR" altLang="en-US" sz="9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핵심 원자재</a:t>
            </a:r>
          </a:p>
          <a:p>
            <a:pPr marL="8467" algn="just" latinLnBrk="0">
              <a:spcBef>
                <a:spcPts val="600"/>
              </a:spcBef>
            </a:pP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EU</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와 미국은 공급망을 교란하고 매출원가 상승을 초래할 가능성이 있는 핵심 원자재를 각각 </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30</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개</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50</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개로 식별했습니다</a:t>
            </a:r>
            <a:r>
              <a:rPr lang="en-US" altLang="ko-KR" sz="900" baseline="300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9</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600"/>
              </a:spcBef>
            </a:pPr>
            <a:r>
              <a:rPr lang="ko-KR" altLang="en-US" sz="9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지속가능한 포장</a:t>
            </a:r>
            <a:r>
              <a:rPr lang="en-US" altLang="ko-KR" sz="9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(Packaging) </a:t>
            </a:r>
          </a:p>
          <a:p>
            <a:pPr marL="8467" algn="just" latinLnBrk="0">
              <a:spcBef>
                <a:spcPts val="600"/>
              </a:spcBef>
            </a:pP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연구기관 </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Management Enthusiast</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에 따르면</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지속가능한 포장 시장은 </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2028</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년까지 </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4,517</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억 달러에 달할 것으로 예상됩니다</a:t>
            </a:r>
            <a:r>
              <a:rPr lang="en-US" altLang="ko-KR" sz="900" baseline="300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10</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정부와 규제 당국도 지속가능한 포장으로 전환하도록 지속적으로 압력을 가할 것으로 보입니다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9" name="사각형: 둥근 위쪽 모서리 8">
            <a:extLst>
              <a:ext uri="{FF2B5EF4-FFF2-40B4-BE49-F238E27FC236}">
                <a16:creationId xmlns:a16="http://schemas.microsoft.com/office/drawing/2014/main" id="{7A91B8A0-5F2F-F9C5-533F-39AF4AFA0889}"/>
              </a:ext>
            </a:extLst>
          </p:cNvPr>
          <p:cNvSpPr/>
          <p:nvPr/>
        </p:nvSpPr>
        <p:spPr>
          <a:xfrm>
            <a:off x="7857083" y="571500"/>
            <a:ext cx="77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4284180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object 2">
            <a:extLst>
              <a:ext uri="{FF2B5EF4-FFF2-40B4-BE49-F238E27FC236}">
                <a16:creationId xmlns:a16="http://schemas.microsoft.com/office/drawing/2014/main" id="{60A62408-D7E9-8667-2E4F-56AFE4DFB574}"/>
              </a:ext>
            </a:extLst>
          </p:cNvPr>
          <p:cNvSpPr txBox="1"/>
          <p:nvPr/>
        </p:nvSpPr>
        <p:spPr>
          <a:xfrm>
            <a:off x="495597" y="1015704"/>
            <a:ext cx="2271667" cy="562547"/>
          </a:xfrm>
          <a:prstGeom prst="rect">
            <a:avLst/>
          </a:prstGeom>
        </p:spPr>
        <p:txBody>
          <a:bodyPr vert="horz" wrap="square" lIns="180000" tIns="8467" rIns="180000" bIns="0" rtlCol="0">
            <a:spAutoFit/>
          </a:bodyPr>
          <a:lstStyle/>
          <a:p>
            <a:pPr marL="8467" marR="3387">
              <a:spcBef>
                <a:spcPts val="67"/>
              </a:spcBef>
            </a:pPr>
            <a:r>
              <a:rPr lang="en-US" altLang="ko-KR" sz="3600" b="1" dirty="0">
                <a:ln>
                  <a:solidFill>
                    <a:prstClr val="white">
                      <a:lumMod val="75000"/>
                      <a:alpha val="0"/>
                    </a:prstClr>
                  </a:solidFill>
                </a:ln>
                <a:solidFill>
                  <a:srgbClr val="00338D"/>
                </a:solidFill>
                <a:latin typeface="KPMG Bold" panose="020B0803030202040204" pitchFamily="34" charset="0"/>
                <a:ea typeface="KoPub돋움체 Medium" panose="00000600000000000000" pitchFamily="2" charset="-127"/>
              </a:rPr>
              <a:t>Foreword</a:t>
            </a:r>
            <a:endParaRPr sz="3600" b="1" dirty="0">
              <a:ln>
                <a:solidFill>
                  <a:prstClr val="white">
                    <a:lumMod val="75000"/>
                    <a:alpha val="0"/>
                  </a:prstClr>
                </a:solidFill>
              </a:ln>
              <a:solidFill>
                <a:srgbClr val="00338D"/>
              </a:solidFill>
              <a:latin typeface="KPMG Bold" panose="020B0803030202040204" pitchFamily="34" charset="0"/>
            </a:endParaRPr>
          </a:p>
        </p:txBody>
      </p:sp>
      <p:sp>
        <p:nvSpPr>
          <p:cNvPr id="34" name="object 3">
            <a:extLst>
              <a:ext uri="{FF2B5EF4-FFF2-40B4-BE49-F238E27FC236}">
                <a16:creationId xmlns:a16="http://schemas.microsoft.com/office/drawing/2014/main" id="{7625A560-DBF0-DE67-1D08-3A85BACB1FA0}"/>
              </a:ext>
            </a:extLst>
          </p:cNvPr>
          <p:cNvSpPr/>
          <p:nvPr/>
        </p:nvSpPr>
        <p:spPr>
          <a:xfrm>
            <a:off x="713505" y="1599888"/>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35" name="object 4">
            <a:extLst>
              <a:ext uri="{FF2B5EF4-FFF2-40B4-BE49-F238E27FC236}">
                <a16:creationId xmlns:a16="http://schemas.microsoft.com/office/drawing/2014/main" id="{FF229B0C-A883-2EEA-1FEA-CF773E0B9B3F}"/>
              </a:ext>
            </a:extLst>
          </p:cNvPr>
          <p:cNvSpPr txBox="1"/>
          <p:nvPr/>
        </p:nvSpPr>
        <p:spPr>
          <a:xfrm>
            <a:off x="515938" y="1838417"/>
            <a:ext cx="2771775" cy="1421693"/>
          </a:xfrm>
          <a:prstGeom prst="rect">
            <a:avLst/>
          </a:prstGeom>
        </p:spPr>
        <p:txBody>
          <a:bodyPr vert="horz" wrap="square" lIns="180000" tIns="8467" rIns="180000" bIns="0" rtlCol="0">
            <a:spAutoFit/>
          </a:bodyPr>
          <a:lstStyle/>
          <a:p>
            <a:pPr marL="8467" marR="3387" latinLnBrk="0">
              <a:lnSpc>
                <a:spcPct val="110000"/>
              </a:lnSpc>
              <a:spcBef>
                <a:spcPts val="67"/>
              </a:spcBef>
            </a:pPr>
            <a:r>
              <a:rPr 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2021</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년 </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‘KPMG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공급망 관리</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보고서 발간 후 기업환경에는 많은 변화가 있었습니다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코로나</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19,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극단적인 기상이변</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다수의 지정학적 이슈는 글로벌 공급망 운영에 매우 다양한 변화를 야기했고</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이러한 환경 변화는 지금도 계속되고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endParaRPr sz="120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endParaRPr>
          </a:p>
        </p:txBody>
      </p:sp>
      <p:sp>
        <p:nvSpPr>
          <p:cNvPr id="36" name="object 5">
            <a:extLst>
              <a:ext uri="{FF2B5EF4-FFF2-40B4-BE49-F238E27FC236}">
                <a16:creationId xmlns:a16="http://schemas.microsoft.com/office/drawing/2014/main" id="{F5B469DD-BA29-25B4-C018-08E26CEED1EF}"/>
              </a:ext>
            </a:extLst>
          </p:cNvPr>
          <p:cNvSpPr txBox="1"/>
          <p:nvPr/>
        </p:nvSpPr>
        <p:spPr>
          <a:xfrm>
            <a:off x="3301909" y="1838417"/>
            <a:ext cx="2801022" cy="911468"/>
          </a:xfrm>
          <a:prstGeom prst="rect">
            <a:avLst/>
          </a:prstGeom>
        </p:spPr>
        <p:txBody>
          <a:bodyPr vert="horz" wrap="square" lIns="180000" tIns="5080" rIns="180000" bIns="0" rtlCol="0">
            <a:spAutoFit/>
          </a:bodyPr>
          <a:lstStyle/>
          <a:p>
            <a:pPr marL="8467" marR="3387" algn="just" latinLnBrk="0">
              <a:lnSpc>
                <a:spcPct val="110000"/>
              </a:lnSpc>
            </a:pP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예상하지 못했던 많은 사건들이 발생한 가운데</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8467" marR="3387" algn="just" latinLnBrk="0">
              <a:lnSpc>
                <a:spcPct val="110000"/>
              </a:lnSpc>
            </a:pP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세 가지 주제가 공급망 관리 경영진의 주요 관심사로 등장했습니다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지속가능한 공급망 설계</a:t>
            </a:r>
            <a:r>
              <a:rPr lang="en-US" altLang="ko-KR" sz="9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첨단 로봇 및 자동화에 대한 투자</a:t>
            </a:r>
            <a:r>
              <a:rPr lang="en-US" altLang="ko-KR" sz="9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미래의 노동력 확보 등이며</a:t>
            </a:r>
            <a:r>
              <a:rPr lang="en-US" altLang="ko-KR" sz="9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해당 주제의 중요성은 향후 </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1~2</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년 내 더욱 증대될 것으로 예상됩니다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endParaRPr sz="900" dirty="0">
              <a:gradFill>
                <a:gsLst>
                  <a:gs pos="0">
                    <a:schemeClr val="tx1"/>
                  </a:gs>
                  <a:gs pos="100000">
                    <a:schemeClr val="tx1"/>
                  </a:gs>
                </a:gsLst>
                <a:lin ang="5400000" scaled="1"/>
              </a:gradFill>
              <a:latin typeface="+mn-ea"/>
              <a:cs typeface="Calibri"/>
            </a:endParaRPr>
          </a:p>
        </p:txBody>
      </p:sp>
      <p:sp>
        <p:nvSpPr>
          <p:cNvPr id="37" name="object 6">
            <a:extLst>
              <a:ext uri="{FF2B5EF4-FFF2-40B4-BE49-F238E27FC236}">
                <a16:creationId xmlns:a16="http://schemas.microsoft.com/office/drawing/2014/main" id="{0FEBAAD3-2A65-0C96-67D6-BEA1A3215C37}"/>
              </a:ext>
            </a:extLst>
          </p:cNvPr>
          <p:cNvSpPr txBox="1"/>
          <p:nvPr/>
        </p:nvSpPr>
        <p:spPr>
          <a:xfrm>
            <a:off x="3287713" y="2901710"/>
            <a:ext cx="2801022" cy="1063817"/>
          </a:xfrm>
          <a:prstGeom prst="rect">
            <a:avLst/>
          </a:prstGeom>
        </p:spPr>
        <p:txBody>
          <a:bodyPr vert="horz" wrap="square" lIns="180000" tIns="5080" rIns="180000" bIns="0" rtlCol="0">
            <a:spAutoFit/>
          </a:bodyPr>
          <a:lstStyle/>
          <a:p>
            <a:pPr marL="8467" marR="3387" algn="just" latinLnBrk="0">
              <a:lnSpc>
                <a:spcPct val="110000"/>
              </a:lnSpc>
              <a:spcBef>
                <a:spcPts val="40"/>
              </a:spcBef>
            </a:pP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더 나아가</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앞으로 </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3~5</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년 후에는 세계가 더욱 큰 폭의 변화를 맞이할 것입니다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관리 담당자 및 경영진은 글로벌 무역 거래 시 보안 및 모니터링을 위해 </a:t>
            </a:r>
            <a:r>
              <a:rPr lang="ko-KR" altLang="en-US" sz="9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분산원장기술과 디지털 화폐</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를 어떻게 활용할지</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거침없는 </a:t>
            </a:r>
            <a:r>
              <a:rPr lang="ko-KR" altLang="en-US" sz="9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기술 혁신 속에서 변화하는 공급망에 어떻게 대응할지</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그리고 </a:t>
            </a:r>
            <a:r>
              <a:rPr lang="ko-KR" altLang="en-US" sz="9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기반 기술로서 메타버스의 잠재력을 어떻게 활용하지</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등을 고민할 것입니다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endParaRPr sz="900" dirty="0">
              <a:gradFill>
                <a:gsLst>
                  <a:gs pos="0">
                    <a:schemeClr val="tx1"/>
                  </a:gs>
                  <a:gs pos="100000">
                    <a:schemeClr val="tx1"/>
                  </a:gs>
                </a:gsLst>
                <a:lin ang="5400000" scaled="1"/>
              </a:gradFill>
              <a:latin typeface="+mn-ea"/>
              <a:cs typeface="Calibri"/>
            </a:endParaRPr>
          </a:p>
        </p:txBody>
      </p:sp>
      <p:sp>
        <p:nvSpPr>
          <p:cNvPr id="38" name="object 7">
            <a:extLst>
              <a:ext uri="{FF2B5EF4-FFF2-40B4-BE49-F238E27FC236}">
                <a16:creationId xmlns:a16="http://schemas.microsoft.com/office/drawing/2014/main" id="{9B5E7F54-B9A8-6A16-9B9C-028FC0BCFCA7}"/>
              </a:ext>
            </a:extLst>
          </p:cNvPr>
          <p:cNvSpPr txBox="1"/>
          <p:nvPr/>
        </p:nvSpPr>
        <p:spPr>
          <a:xfrm>
            <a:off x="3301908" y="4143552"/>
            <a:ext cx="2801023" cy="1522020"/>
          </a:xfrm>
          <a:prstGeom prst="rect">
            <a:avLst/>
          </a:prstGeom>
        </p:spPr>
        <p:txBody>
          <a:bodyPr vert="horz" wrap="square" lIns="180000" tIns="5080" rIns="180000" bIns="0" rtlCol="0">
            <a:spAutoFit/>
          </a:bodyPr>
          <a:lstStyle/>
          <a:p>
            <a:pPr marL="8467" marR="3387" algn="just" latinLnBrk="0">
              <a:lnSpc>
                <a:spcPct val="110000"/>
              </a:lnSpc>
              <a:spcBef>
                <a:spcPts val="40"/>
              </a:spcBef>
            </a:pP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본 보고서는 탄력적 공급망의 구축 방안부터 </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ESG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대응전략까지 공급망 관리 경영진이 직면하고 있는 과제와 기회를 정의하는 것으로 시작하여</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위에서 언급한 </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6</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가지 주제에 대해 자세히 설명하고 있습니다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본 보고서를 작성하기 위해 </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KPMG</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는 </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2022</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년 </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11</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월</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공급망의 미래에 대한 설문 조사를 실시하여 전 세계 </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300</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여 명에 달하는 공급망 관리 경영진의 이야기를 들었습니다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그리고 경영진이 생각하고 있는 공급망 운영 측면의 동향과 장단기적 관점에서 우선시될 수 있는 주요 기회 및 이슈에 대해서 기술했습니다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39" name="object 8">
            <a:extLst>
              <a:ext uri="{FF2B5EF4-FFF2-40B4-BE49-F238E27FC236}">
                <a16:creationId xmlns:a16="http://schemas.microsoft.com/office/drawing/2014/main" id="{51487F9C-5C1D-8C09-FE85-0A2E7851D4D8}"/>
              </a:ext>
            </a:extLst>
          </p:cNvPr>
          <p:cNvSpPr txBox="1"/>
          <p:nvPr/>
        </p:nvSpPr>
        <p:spPr>
          <a:xfrm>
            <a:off x="6117127" y="1834250"/>
            <a:ext cx="2761761" cy="1248543"/>
          </a:xfrm>
          <a:prstGeom prst="rect">
            <a:avLst/>
          </a:prstGeom>
        </p:spPr>
        <p:txBody>
          <a:bodyPr vert="horz" wrap="square" lIns="180000" tIns="0" rIns="180000" bIns="0" rtlCol="0">
            <a:spAutoFit/>
          </a:bodyPr>
          <a:lstStyle/>
          <a:p>
            <a:pPr marL="8467" marR="3387" algn="just" latinLnBrk="0">
              <a:lnSpc>
                <a:spcPct val="110000"/>
              </a:lnSpc>
              <a:spcBef>
                <a:spcPts val="40"/>
              </a:spcBef>
            </a:pP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관리 측면에서 기업이 직면한 이 시대는  도전적이면서 흥미롭습니다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기술이 역동적으로 진화하는</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동시에  공급망을 기반으로 많은 산업이 혁신적인 변화를 경험하고 있기 때문입니다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이러한 시대에서 기업이 경쟁력을 높이기 위해서는 기술이 어떻게 발전하고 있으며</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다양한 기술적 혁신 중에서 각 기업에게 유의미한 분야는 무엇인지 면밀히 관찰해야 합니다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40" name="object 9">
            <a:extLst>
              <a:ext uri="{FF2B5EF4-FFF2-40B4-BE49-F238E27FC236}">
                <a16:creationId xmlns:a16="http://schemas.microsoft.com/office/drawing/2014/main" id="{FEBB45F2-8159-783C-0D64-F91A7C8A21EC}"/>
              </a:ext>
            </a:extLst>
          </p:cNvPr>
          <p:cNvSpPr txBox="1"/>
          <p:nvPr/>
        </p:nvSpPr>
        <p:spPr>
          <a:xfrm>
            <a:off x="6117127" y="4117877"/>
            <a:ext cx="2761761" cy="1231385"/>
          </a:xfrm>
          <a:prstGeom prst="rect">
            <a:avLst/>
          </a:prstGeom>
        </p:spPr>
        <p:txBody>
          <a:bodyPr vert="horz" wrap="square" lIns="180000" tIns="8467" rIns="180000" bIns="0" rtlCol="0">
            <a:spAutoFit/>
          </a:bodyPr>
          <a:lstStyle>
            <a:defPPr>
              <a:defRPr lang="ko-KR"/>
            </a:defPPr>
            <a:lvl1pPr marL="8467" marR="3387" algn="just" latinLnBrk="0">
              <a:lnSpc>
                <a:spcPct val="110000"/>
              </a:lnSpc>
              <a:spcBef>
                <a:spcPts val="67"/>
              </a:spcBef>
              <a:defRPr sz="1200" b="1">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defRPr>
            </a:lvl1pPr>
          </a:lstStyle>
          <a:p>
            <a:pPr algn="l"/>
            <a:r>
              <a:rPr lang="en-US" altLang="ko-KR" dirty="0"/>
              <a:t>KPMG</a:t>
            </a:r>
            <a:r>
              <a:rPr lang="ko-KR" altLang="en-US" dirty="0"/>
              <a:t>가 조사하고 작성한 </a:t>
            </a:r>
            <a:endParaRPr lang="en-US" altLang="ko-KR" dirty="0"/>
          </a:p>
          <a:p>
            <a:pPr algn="l"/>
            <a:r>
              <a:rPr lang="ko-KR" altLang="en-US" dirty="0"/>
              <a:t>본 보고서가 기업의 다양한 고민에 도움이 되기를 바라며</a:t>
            </a:r>
            <a:r>
              <a:rPr lang="en-US" altLang="ko-KR" dirty="0"/>
              <a:t>, </a:t>
            </a:r>
            <a:br>
              <a:rPr lang="en-US" altLang="ko-KR" dirty="0"/>
            </a:br>
            <a:r>
              <a:rPr lang="ko-KR" altLang="en-US" dirty="0"/>
              <a:t>본 보고서에 담긴 내용 외에도  새로운 아이디어가 필요할 경우</a:t>
            </a:r>
            <a:r>
              <a:rPr lang="en-US" altLang="ko-KR" dirty="0"/>
              <a:t>, </a:t>
            </a:r>
            <a:r>
              <a:rPr lang="ko-KR" altLang="en-US" dirty="0" err="1"/>
              <a:t>삼정</a:t>
            </a:r>
            <a:r>
              <a:rPr lang="en-US" altLang="ko-KR" dirty="0"/>
              <a:t>KPMG</a:t>
            </a:r>
            <a:r>
              <a:rPr lang="ko-KR" altLang="en-US" dirty="0"/>
              <a:t>로 연락 주시기 바랍니다</a:t>
            </a:r>
            <a:r>
              <a:rPr lang="en-US" altLang="ko-KR" dirty="0"/>
              <a:t>. </a:t>
            </a:r>
            <a:endParaRPr dirty="0"/>
          </a:p>
        </p:txBody>
      </p:sp>
      <p:sp>
        <p:nvSpPr>
          <p:cNvPr id="41" name="object 10">
            <a:extLst>
              <a:ext uri="{FF2B5EF4-FFF2-40B4-BE49-F238E27FC236}">
                <a16:creationId xmlns:a16="http://schemas.microsoft.com/office/drawing/2014/main" id="{839B0AA9-D63F-7970-F86F-57BBAF138E84}"/>
              </a:ext>
            </a:extLst>
          </p:cNvPr>
          <p:cNvSpPr/>
          <p:nvPr/>
        </p:nvSpPr>
        <p:spPr>
          <a:xfrm>
            <a:off x="9119520" y="4117878"/>
            <a:ext cx="983833" cy="1103234"/>
          </a:xfrm>
          <a:prstGeom prst="rect">
            <a:avLst/>
          </a:prstGeom>
          <a:blipFill>
            <a:blip r:embed="rId2" cstate="print"/>
            <a:stretch>
              <a:fillRect/>
            </a:stretch>
          </a:blipFill>
        </p:spPr>
        <p:txBody>
          <a:bodyPr wrap="square" lIns="0" tIns="0" rIns="0" bIns="0" rtlCol="0"/>
          <a:lstStyle/>
          <a:p>
            <a:pPr latinLnBrk="0"/>
            <a:endParaRPr sz="800" dirty="0">
              <a:latin typeface="KoPub돋움체 Medium" panose="00000600000000000000" pitchFamily="2" charset="-127"/>
            </a:endParaRPr>
          </a:p>
        </p:txBody>
      </p:sp>
      <p:sp>
        <p:nvSpPr>
          <p:cNvPr id="42" name="object 11">
            <a:extLst>
              <a:ext uri="{FF2B5EF4-FFF2-40B4-BE49-F238E27FC236}">
                <a16:creationId xmlns:a16="http://schemas.microsoft.com/office/drawing/2014/main" id="{B68E5467-A114-44A1-3483-F32634322942}"/>
              </a:ext>
            </a:extLst>
          </p:cNvPr>
          <p:cNvSpPr txBox="1"/>
          <p:nvPr/>
        </p:nvSpPr>
        <p:spPr>
          <a:xfrm>
            <a:off x="9133716" y="5280889"/>
            <a:ext cx="2492833" cy="498791"/>
          </a:xfrm>
          <a:prstGeom prst="rect">
            <a:avLst/>
          </a:prstGeom>
        </p:spPr>
        <p:txBody>
          <a:bodyPr vert="horz" wrap="square" lIns="0" tIns="34290" rIns="0" bIns="0" rtlCol="0">
            <a:spAutoFit/>
          </a:bodyPr>
          <a:lstStyle/>
          <a:p>
            <a:pPr marL="8467" latinLnBrk="0">
              <a:spcBef>
                <a:spcPts val="270"/>
              </a:spcBef>
            </a:pPr>
            <a:r>
              <a:rPr lang="en-US" sz="1333" b="1" spc="-3" dirty="0">
                <a:gradFill>
                  <a:gsLst>
                    <a:gs pos="0">
                      <a:srgbClr val="1E49E2"/>
                    </a:gs>
                    <a:gs pos="100000">
                      <a:srgbClr val="1E49E2"/>
                    </a:gs>
                  </a:gsLst>
                  <a:lin ang="5400000" scaled="1"/>
                </a:gradFill>
                <a:latin typeface="KoPub돋움체 Medium" panose="00000600000000000000" pitchFamily="2" charset="-127"/>
                <a:cs typeface="KPMG Bold"/>
              </a:rPr>
              <a:t>Peter Liddell</a:t>
            </a:r>
            <a:endParaRPr sz="1333" dirty="0">
              <a:gradFill>
                <a:gsLst>
                  <a:gs pos="0">
                    <a:srgbClr val="1E49E2"/>
                  </a:gs>
                  <a:gs pos="100000">
                    <a:srgbClr val="1E49E2"/>
                  </a:gs>
                </a:gsLst>
                <a:lin ang="5400000" scaled="1"/>
              </a:gradFill>
              <a:latin typeface="KoPub돋움체 Medium" panose="00000600000000000000" pitchFamily="2" charset="-127"/>
              <a:cs typeface="KPMG Bold"/>
            </a:endParaRPr>
          </a:p>
          <a:p>
            <a:pPr marL="8467" latinLnBrk="0">
              <a:spcBef>
                <a:spcPts val="123"/>
              </a:spcBef>
            </a:pPr>
            <a:r>
              <a:rPr sz="800" spc="63" dirty="0">
                <a:gradFill>
                  <a:gsLst>
                    <a:gs pos="0">
                      <a:srgbClr val="1E49E2"/>
                    </a:gs>
                    <a:gs pos="100000">
                      <a:srgbClr val="1E49E2"/>
                    </a:gs>
                  </a:gsLst>
                  <a:lin ang="5400000" scaled="1"/>
                </a:gradFill>
                <a:latin typeface="KoPub돋움체 Medium" panose="00000600000000000000" pitchFamily="2" charset="-127"/>
                <a:cs typeface="Calibri"/>
              </a:rPr>
              <a:t>Global </a:t>
            </a:r>
            <a:r>
              <a:rPr sz="800" spc="53" dirty="0">
                <a:gradFill>
                  <a:gsLst>
                    <a:gs pos="0">
                      <a:srgbClr val="1E49E2"/>
                    </a:gs>
                    <a:gs pos="100000">
                      <a:srgbClr val="1E49E2"/>
                    </a:gs>
                  </a:gsLst>
                  <a:lin ang="5400000" scaled="1"/>
                </a:gradFill>
                <a:latin typeface="KoPub돋움체 Medium" panose="00000600000000000000" pitchFamily="2" charset="-127"/>
                <a:cs typeface="Calibri"/>
              </a:rPr>
              <a:t>Operations </a:t>
            </a:r>
            <a:r>
              <a:rPr sz="800" spc="47" dirty="0">
                <a:gradFill>
                  <a:gsLst>
                    <a:gs pos="0">
                      <a:srgbClr val="1E49E2"/>
                    </a:gs>
                    <a:gs pos="100000">
                      <a:srgbClr val="1E49E2"/>
                    </a:gs>
                  </a:gsLst>
                  <a:lin ang="5400000" scaled="1"/>
                </a:gradFill>
                <a:latin typeface="KoPub돋움체 Medium" panose="00000600000000000000" pitchFamily="2" charset="-127"/>
                <a:cs typeface="Calibri"/>
              </a:rPr>
              <a:t>Center </a:t>
            </a:r>
            <a:r>
              <a:rPr sz="800" spc="43" dirty="0">
                <a:gradFill>
                  <a:gsLst>
                    <a:gs pos="0">
                      <a:srgbClr val="1E49E2"/>
                    </a:gs>
                    <a:gs pos="100000">
                      <a:srgbClr val="1E49E2"/>
                    </a:gs>
                  </a:gsLst>
                  <a:lin ang="5400000" scaled="1"/>
                </a:gradFill>
                <a:latin typeface="KoPub돋움체 Medium" panose="00000600000000000000" pitchFamily="2" charset="-127"/>
                <a:cs typeface="Calibri"/>
              </a:rPr>
              <a:t>of </a:t>
            </a:r>
            <a:r>
              <a:rPr sz="800" spc="60" dirty="0">
                <a:gradFill>
                  <a:gsLst>
                    <a:gs pos="0">
                      <a:srgbClr val="1E49E2"/>
                    </a:gs>
                    <a:gs pos="100000">
                      <a:srgbClr val="1E49E2"/>
                    </a:gs>
                  </a:gsLst>
                  <a:lin ang="5400000" scaled="1"/>
                </a:gradFill>
                <a:latin typeface="KoPub돋움체 Medium" panose="00000600000000000000" pitchFamily="2" charset="-127"/>
                <a:cs typeface="Calibri"/>
              </a:rPr>
              <a:t>Excellence</a:t>
            </a:r>
            <a:r>
              <a:rPr sz="800" spc="7" dirty="0">
                <a:gradFill>
                  <a:gsLst>
                    <a:gs pos="0">
                      <a:srgbClr val="1E49E2"/>
                    </a:gs>
                    <a:gs pos="100000">
                      <a:srgbClr val="1E49E2"/>
                    </a:gs>
                  </a:gsLst>
                  <a:lin ang="5400000" scaled="1"/>
                </a:gradFill>
                <a:latin typeface="KoPub돋움체 Medium" panose="00000600000000000000" pitchFamily="2" charset="-127"/>
                <a:cs typeface="Calibri"/>
              </a:rPr>
              <a:t> </a:t>
            </a:r>
            <a:r>
              <a:rPr sz="800" spc="57" dirty="0">
                <a:gradFill>
                  <a:gsLst>
                    <a:gs pos="0">
                      <a:srgbClr val="1E49E2"/>
                    </a:gs>
                    <a:gs pos="100000">
                      <a:srgbClr val="1E49E2"/>
                    </a:gs>
                  </a:gsLst>
                  <a:lin ang="5400000" scaled="1"/>
                </a:gradFill>
                <a:latin typeface="KoPub돋움체 Medium" panose="00000600000000000000" pitchFamily="2" charset="-127"/>
                <a:cs typeface="Calibri"/>
              </a:rPr>
              <a:t>Lead,</a:t>
            </a:r>
            <a:endParaRPr sz="800" dirty="0">
              <a:gradFill>
                <a:gsLst>
                  <a:gs pos="0">
                    <a:srgbClr val="1E49E2"/>
                  </a:gs>
                  <a:gs pos="100000">
                    <a:srgbClr val="1E49E2"/>
                  </a:gs>
                </a:gsLst>
                <a:lin ang="5400000" scaled="1"/>
              </a:gradFill>
              <a:latin typeface="KoPub돋움체 Medium" panose="00000600000000000000" pitchFamily="2" charset="-127"/>
              <a:cs typeface="Calibri"/>
            </a:endParaRPr>
          </a:p>
          <a:p>
            <a:pPr marL="8467" latinLnBrk="0">
              <a:spcBef>
                <a:spcPts val="40"/>
              </a:spcBef>
            </a:pPr>
            <a:r>
              <a:rPr sz="800" b="1" dirty="0">
                <a:gradFill>
                  <a:gsLst>
                    <a:gs pos="0">
                      <a:srgbClr val="1E49E2"/>
                    </a:gs>
                    <a:gs pos="100000">
                      <a:srgbClr val="1E49E2"/>
                    </a:gs>
                  </a:gsLst>
                  <a:lin ang="5400000" scaled="1"/>
                </a:gradFill>
                <a:latin typeface="KoPub돋움체 Medium" panose="00000600000000000000" pitchFamily="2" charset="-127"/>
                <a:cs typeface="Univers LT Std 45 Light"/>
              </a:rPr>
              <a:t>KPMG </a:t>
            </a:r>
            <a:r>
              <a:rPr sz="800" b="1" spc="-7" dirty="0">
                <a:gradFill>
                  <a:gsLst>
                    <a:gs pos="0">
                      <a:srgbClr val="1E49E2"/>
                    </a:gs>
                    <a:gs pos="100000">
                      <a:srgbClr val="1E49E2"/>
                    </a:gs>
                  </a:gsLst>
                  <a:lin ang="5400000" scaled="1"/>
                </a:gradFill>
                <a:latin typeface="KoPub돋움체 Medium" panose="00000600000000000000" pitchFamily="2" charset="-127"/>
                <a:cs typeface="Univers LT Std 45 Light"/>
              </a:rPr>
              <a:t>International, </a:t>
            </a:r>
            <a:r>
              <a:rPr lang="en-US" sz="800" b="1" spc="-17" dirty="0">
                <a:gradFill>
                  <a:gsLst>
                    <a:gs pos="0">
                      <a:srgbClr val="1E49E2"/>
                    </a:gs>
                    <a:gs pos="100000">
                      <a:srgbClr val="1E49E2"/>
                    </a:gs>
                  </a:gsLst>
                  <a:lin ang="5400000" scaled="1"/>
                </a:gradFill>
                <a:latin typeface="KoPub돋움체 Medium" panose="00000600000000000000" pitchFamily="2" charset="-127"/>
                <a:cs typeface="Univers LT Std 45 Light"/>
              </a:rPr>
              <a:t>Partner</a:t>
            </a:r>
            <a:r>
              <a:rPr sz="800" b="1" spc="-17" dirty="0">
                <a:gradFill>
                  <a:gsLst>
                    <a:gs pos="0">
                      <a:srgbClr val="1E49E2"/>
                    </a:gs>
                    <a:gs pos="100000">
                      <a:srgbClr val="1E49E2"/>
                    </a:gs>
                  </a:gsLst>
                  <a:lin ang="5400000" scaled="1"/>
                </a:gradFill>
                <a:latin typeface="KoPub돋움체 Medium" panose="00000600000000000000" pitchFamily="2" charset="-127"/>
                <a:cs typeface="Univers LT Std 45 Light"/>
              </a:rPr>
              <a:t>, </a:t>
            </a:r>
            <a:r>
              <a:rPr sz="800" b="1" dirty="0">
                <a:gradFill>
                  <a:gsLst>
                    <a:gs pos="0">
                      <a:srgbClr val="1E49E2"/>
                    </a:gs>
                    <a:gs pos="100000">
                      <a:srgbClr val="1E49E2"/>
                    </a:gs>
                  </a:gsLst>
                  <a:lin ang="5400000" scaled="1"/>
                </a:gradFill>
                <a:latin typeface="KoPub돋움체 Medium" panose="00000600000000000000" pitchFamily="2" charset="-127"/>
                <a:cs typeface="Univers LT Std 45 Light"/>
              </a:rPr>
              <a:t>KPMG</a:t>
            </a:r>
            <a:r>
              <a:rPr sz="800" b="1" spc="-100" dirty="0">
                <a:gradFill>
                  <a:gsLst>
                    <a:gs pos="0">
                      <a:srgbClr val="1E49E2"/>
                    </a:gs>
                    <a:gs pos="100000">
                      <a:srgbClr val="1E49E2"/>
                    </a:gs>
                  </a:gsLst>
                  <a:lin ang="5400000" scaled="1"/>
                </a:gradFill>
                <a:latin typeface="KoPub돋움체 Medium" panose="00000600000000000000" pitchFamily="2" charset="-127"/>
                <a:cs typeface="Univers LT Std 45 Light"/>
              </a:rPr>
              <a:t> </a:t>
            </a:r>
            <a:r>
              <a:rPr sz="800" b="1" spc="-7" dirty="0">
                <a:gradFill>
                  <a:gsLst>
                    <a:gs pos="0">
                      <a:srgbClr val="1E49E2"/>
                    </a:gs>
                    <a:gs pos="100000">
                      <a:srgbClr val="1E49E2"/>
                    </a:gs>
                  </a:gsLst>
                  <a:lin ang="5400000" scaled="1"/>
                </a:gradFill>
                <a:latin typeface="KoPub돋움체 Medium" panose="00000600000000000000" pitchFamily="2" charset="-127"/>
                <a:cs typeface="Univers LT Std 45 Light"/>
              </a:rPr>
              <a:t>Australia</a:t>
            </a:r>
            <a:endParaRPr sz="800" dirty="0">
              <a:gradFill>
                <a:gsLst>
                  <a:gs pos="0">
                    <a:srgbClr val="1E49E2"/>
                  </a:gs>
                  <a:gs pos="100000">
                    <a:srgbClr val="1E49E2"/>
                  </a:gs>
                </a:gsLst>
                <a:lin ang="5400000" scaled="1"/>
              </a:gradFill>
              <a:latin typeface="KoPub돋움체 Medium" panose="00000600000000000000" pitchFamily="2" charset="-127"/>
              <a:cs typeface="Univers LT Std 45 Light"/>
            </a:endParaRPr>
          </a:p>
        </p:txBody>
      </p:sp>
      <p:sp>
        <p:nvSpPr>
          <p:cNvPr id="47" name="TextBox 46">
            <a:extLst>
              <a:ext uri="{FF2B5EF4-FFF2-40B4-BE49-F238E27FC236}">
                <a16:creationId xmlns:a16="http://schemas.microsoft.com/office/drawing/2014/main" id="{007CC71E-1E55-A8AE-1FA6-40CF1F5CD75F}"/>
              </a:ext>
            </a:extLst>
          </p:cNvPr>
          <p:cNvSpPr txBox="1"/>
          <p:nvPr/>
        </p:nvSpPr>
        <p:spPr>
          <a:xfrm>
            <a:off x="1659301" y="5002963"/>
            <a:ext cx="1479362" cy="369332"/>
          </a:xfrm>
          <a:prstGeom prst="rect">
            <a:avLst/>
          </a:prstGeom>
          <a:noFill/>
        </p:spPr>
        <p:txBody>
          <a:bodyPr wrap="square">
            <a:spAutoFit/>
          </a:bodyPr>
          <a:lstStyle/>
          <a:p>
            <a:r>
              <a:rPr lang="ko-KR" altLang="en-US" sz="900" spc="1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900" spc="1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QR</a:t>
            </a:r>
            <a:r>
              <a:rPr lang="ko-KR" altLang="en-US" sz="900" spc="1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코드 스캔 시</a:t>
            </a:r>
            <a:r>
              <a:rPr lang="en-US" altLang="ko-KR" sz="900" spc="1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br>
              <a:rPr lang="en-US" altLang="ko-KR" sz="900" spc="1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br>
            <a:r>
              <a:rPr lang="en-US" altLang="ko-KR" sz="900" spc="1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1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원문 다운로드 가능</a:t>
            </a:r>
            <a:endParaRPr lang="ko-KR" altLang="en-US" sz="900" dirty="0">
              <a:gradFill>
                <a:gsLst>
                  <a:gs pos="0">
                    <a:schemeClr val="tx1"/>
                  </a:gs>
                  <a:gs pos="100000">
                    <a:schemeClr val="tx1"/>
                  </a:gs>
                </a:gsLst>
                <a:lin ang="5400000" scaled="1"/>
              </a:gradFill>
              <a:ea typeface="KoPub돋움체 Medium" panose="00000600000000000000" pitchFamily="2" charset="-127"/>
            </a:endParaRPr>
          </a:p>
        </p:txBody>
      </p:sp>
      <p:sp>
        <p:nvSpPr>
          <p:cNvPr id="48" name="TextBox 47">
            <a:extLst>
              <a:ext uri="{FF2B5EF4-FFF2-40B4-BE49-F238E27FC236}">
                <a16:creationId xmlns:a16="http://schemas.microsoft.com/office/drawing/2014/main" id="{08761B25-C620-4C78-8E6C-6295FE0E1B0C}"/>
              </a:ext>
            </a:extLst>
          </p:cNvPr>
          <p:cNvSpPr txBox="1"/>
          <p:nvPr/>
        </p:nvSpPr>
        <p:spPr>
          <a:xfrm>
            <a:off x="624222" y="5503431"/>
            <a:ext cx="2270331" cy="338554"/>
          </a:xfrm>
          <a:prstGeom prst="rect">
            <a:avLst/>
          </a:prstGeom>
          <a:noFill/>
        </p:spPr>
        <p:txBody>
          <a:bodyPr wrap="square">
            <a:spAutoFit/>
          </a:bodyPr>
          <a:lstStyle/>
          <a:p>
            <a:r>
              <a:rPr lang="ko-KR" altLang="en-US" sz="800" spc="1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본 보고서는 </a:t>
            </a:r>
            <a:r>
              <a:rPr lang="en-US" altLang="ko-KR" sz="800" spc="1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KPMG International</a:t>
            </a:r>
            <a:r>
              <a:rPr lang="ko-KR" altLang="en-US" sz="800" spc="1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 발간한 </a:t>
            </a:r>
            <a:r>
              <a:rPr lang="en-US" altLang="ko-KR" sz="800" spc="1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“Future of Supply Chain”</a:t>
            </a:r>
            <a:r>
              <a:rPr lang="ko-KR" altLang="en-US" sz="800" spc="1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의 한글 번역본입니다</a:t>
            </a:r>
            <a:r>
              <a:rPr lang="en-US" altLang="ko-KR" sz="800" spc="1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endParaRPr lang="ko-KR" altLang="en-US" sz="800" dirty="0">
              <a:gradFill>
                <a:gsLst>
                  <a:gs pos="0">
                    <a:schemeClr val="tx1"/>
                  </a:gs>
                  <a:gs pos="100000">
                    <a:schemeClr val="tx1"/>
                  </a:gs>
                </a:gsLst>
                <a:lin ang="5400000" scaled="1"/>
              </a:gradFill>
              <a:ea typeface="KoPub돋움체 Medium" panose="00000600000000000000" pitchFamily="2" charset="-127"/>
            </a:endParaRPr>
          </a:p>
        </p:txBody>
      </p:sp>
      <p:pic>
        <p:nvPicPr>
          <p:cNvPr id="49" name="그림 48" descr="패턴, 스티치, 픽셀이(가) 표시된 사진&#10;&#10;자동 생성된 설명">
            <a:hlinkClick r:id="rId3"/>
            <a:extLst>
              <a:ext uri="{FF2B5EF4-FFF2-40B4-BE49-F238E27FC236}">
                <a16:creationId xmlns:a16="http://schemas.microsoft.com/office/drawing/2014/main" id="{3A260F92-340D-AF60-BC48-789847291F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924" y="4407500"/>
            <a:ext cx="1015394" cy="993790"/>
          </a:xfrm>
          <a:prstGeom prst="rect">
            <a:avLst/>
          </a:prstGeom>
        </p:spPr>
      </p:pic>
      <p:sp>
        <p:nvSpPr>
          <p:cNvPr id="53" name="바닥글 개체 틀 52">
            <a:extLst>
              <a:ext uri="{FF2B5EF4-FFF2-40B4-BE49-F238E27FC236}">
                <a16:creationId xmlns:a16="http://schemas.microsoft.com/office/drawing/2014/main" id="{1DE63E75-0840-076D-46DA-A873FBD2208D}"/>
              </a:ext>
            </a:extLst>
          </p:cNvPr>
          <p:cNvSpPr>
            <a:spLocks noGrp="1"/>
          </p:cNvSpPr>
          <p:nvPr>
            <p:ph type="ftr" sz="quarter" idx="3"/>
          </p:nvPr>
        </p:nvSpPr>
        <p:spPr/>
        <p:txBody>
          <a:bodyPr/>
          <a:lstStyle/>
          <a:p>
            <a:pPr marL="12700">
              <a:spcBef>
                <a:spcPts val="55"/>
              </a:spcBef>
            </a:pPr>
            <a:r>
              <a:rPr lang="en-US" spc="-30"/>
              <a:t>© </a:t>
            </a:r>
            <a:r>
              <a:rPr lang="en-US" spc="35"/>
              <a:t>2023 </a:t>
            </a:r>
            <a:r>
              <a:rPr lang="en-US" spc="60"/>
              <a:t>Copyright </a:t>
            </a:r>
            <a:r>
              <a:rPr lang="en-US" spc="65"/>
              <a:t>owned </a:t>
            </a:r>
            <a:r>
              <a:rPr lang="en-US" spc="75"/>
              <a:t>by </a:t>
            </a:r>
            <a:r>
              <a:rPr lang="en-US" spc="60"/>
              <a:t>one </a:t>
            </a:r>
            <a:r>
              <a:rPr lang="en-US" spc="45"/>
              <a:t>or </a:t>
            </a:r>
            <a:r>
              <a:rPr lang="en-US" spc="65"/>
              <a:t>more </a:t>
            </a:r>
            <a:r>
              <a:rPr lang="en-US" spc="40"/>
              <a:t>of </a:t>
            </a:r>
            <a:r>
              <a:rPr lang="en-US" spc="35"/>
              <a:t>the </a:t>
            </a:r>
            <a:r>
              <a:rPr lang="en-US" spc="95"/>
              <a:t>KPMG </a:t>
            </a:r>
            <a:r>
              <a:rPr lang="en-US" spc="40"/>
              <a:t>International </a:t>
            </a:r>
            <a:r>
              <a:rPr lang="en-US" spc="35"/>
              <a:t>entities. </a:t>
            </a:r>
            <a:r>
              <a:rPr lang="en-US" spc="95"/>
              <a:t>KPMG </a:t>
            </a:r>
            <a:r>
              <a:rPr lang="en-US" spc="40"/>
              <a:t>International entities </a:t>
            </a:r>
            <a:r>
              <a:rPr lang="en-US" spc="55"/>
              <a:t>provide </a:t>
            </a:r>
            <a:r>
              <a:rPr lang="en-US" spc="65"/>
              <a:t>no </a:t>
            </a:r>
            <a:r>
              <a:rPr lang="en-US" spc="60"/>
              <a:t>services </a:t>
            </a:r>
            <a:r>
              <a:rPr lang="en-US" spc="30"/>
              <a:t>to </a:t>
            </a:r>
            <a:r>
              <a:rPr lang="en-US" spc="45"/>
              <a:t>clients. </a:t>
            </a:r>
            <a:r>
              <a:rPr lang="en-US" spc="60"/>
              <a:t>All </a:t>
            </a:r>
            <a:r>
              <a:rPr lang="en-US" spc="55"/>
              <a:t>rights</a:t>
            </a:r>
            <a:r>
              <a:rPr lang="en-US" spc="-40"/>
              <a:t> </a:t>
            </a:r>
            <a:r>
              <a:rPr lang="en-US" spc="50"/>
              <a:t>reserved.</a:t>
            </a:r>
            <a:endParaRPr lang="en-US" spc="50" dirty="0"/>
          </a:p>
        </p:txBody>
      </p:sp>
      <p:sp>
        <p:nvSpPr>
          <p:cNvPr id="54" name="슬라이드 번호 개체 틀 53">
            <a:extLst>
              <a:ext uri="{FF2B5EF4-FFF2-40B4-BE49-F238E27FC236}">
                <a16:creationId xmlns:a16="http://schemas.microsoft.com/office/drawing/2014/main" id="{D16D7CC4-1F7B-14A8-088D-FC9DAB25B8AA}"/>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2</a:t>
            </a:fld>
            <a:r>
              <a:rPr lang="en-US" altLang="ko-KR"/>
              <a:t> </a:t>
            </a:r>
            <a:endParaRPr lang="en-US" dirty="0"/>
          </a:p>
        </p:txBody>
      </p:sp>
    </p:spTree>
    <p:extLst>
      <p:ext uri="{BB962C8B-B14F-4D97-AF65-F5344CB8AC3E}">
        <p14:creationId xmlns:p14="http://schemas.microsoft.com/office/powerpoint/2010/main" val="1311802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bject 2">
            <a:extLst>
              <a:ext uri="{FF2B5EF4-FFF2-40B4-BE49-F238E27FC236}">
                <a16:creationId xmlns:a16="http://schemas.microsoft.com/office/drawing/2014/main" id="{ECF4F7F7-90D4-BCE0-B5CA-55773AF4EAE1}"/>
              </a:ext>
            </a:extLst>
          </p:cNvPr>
          <p:cNvSpPr/>
          <p:nvPr/>
        </p:nvSpPr>
        <p:spPr>
          <a:xfrm>
            <a:off x="3111690" y="1196977"/>
            <a:ext cx="5617640" cy="4398606"/>
          </a:xfrm>
          <a:custGeom>
            <a:avLst/>
            <a:gdLst/>
            <a:ahLst/>
            <a:cxnLst/>
            <a:rect l="l" t="t" r="r" b="b"/>
            <a:pathLst>
              <a:path w="13284200" h="7194550">
                <a:moveTo>
                  <a:pt x="0" y="7194003"/>
                </a:moveTo>
                <a:lnTo>
                  <a:pt x="13283996" y="7194003"/>
                </a:lnTo>
                <a:lnTo>
                  <a:pt x="13283996" y="0"/>
                </a:lnTo>
                <a:lnTo>
                  <a:pt x="0" y="0"/>
                </a:lnTo>
                <a:lnTo>
                  <a:pt x="0" y="7194003"/>
                </a:lnTo>
                <a:close/>
              </a:path>
            </a:pathLst>
          </a:custGeom>
          <a:solidFill>
            <a:srgbClr val="BDE9FF"/>
          </a:solidFill>
        </p:spPr>
        <p:txBody>
          <a:bodyPr wrap="square" lIns="0" tIns="0" rIns="0" bIns="0" rtlCol="0"/>
          <a:lstStyle/>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r>
              <a:rPr lang="en-US" altLang="ko-KR" spc="70" dirty="0">
                <a:solidFill>
                  <a:srgbClr val="1E49E2"/>
                </a:solidFill>
                <a:latin typeface="Calibri"/>
                <a:ea typeface="KoPub돋움체 Medium" panose="00000600000000000000" pitchFamily="2" charset="-127"/>
                <a:cs typeface="Calibri"/>
              </a:rPr>
              <a:t>   </a:t>
            </a:r>
            <a:endParaRPr lang="en-US" altLang="ko-KR" dirty="0">
              <a:latin typeface="Calibri"/>
              <a:ea typeface="KoPub돋움체 Medium" panose="00000600000000000000" pitchFamily="2" charset="-127"/>
              <a:cs typeface="Calibri"/>
            </a:endParaRPr>
          </a:p>
        </p:txBody>
      </p:sp>
      <p:sp>
        <p:nvSpPr>
          <p:cNvPr id="3" name="슬라이드 번호 개체 틀 2">
            <a:extLst>
              <a:ext uri="{FF2B5EF4-FFF2-40B4-BE49-F238E27FC236}">
                <a16:creationId xmlns:a16="http://schemas.microsoft.com/office/drawing/2014/main" id="{091B99E4-37F0-A072-7D8D-494E86CDC290}"/>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20</a:t>
            </a:fld>
            <a:r>
              <a:rPr lang="en-US" altLang="ko-KR"/>
              <a:t> </a:t>
            </a:r>
            <a:endParaRPr lang="en-US" dirty="0"/>
          </a:p>
        </p:txBody>
      </p:sp>
      <p:sp>
        <p:nvSpPr>
          <p:cNvPr id="4" name="사각형: 둥근 위쪽 모서리 3">
            <a:extLst>
              <a:ext uri="{FF2B5EF4-FFF2-40B4-BE49-F238E27FC236}">
                <a16:creationId xmlns:a16="http://schemas.microsoft.com/office/drawing/2014/main" id="{E26EBD37-A6A9-B49B-AD3B-09FB9C099E3E}"/>
              </a:ext>
            </a:extLst>
          </p:cNvPr>
          <p:cNvSpPr/>
          <p:nvPr/>
        </p:nvSpPr>
        <p:spPr>
          <a:xfrm>
            <a:off x="51593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지속가능한 공급망</a:t>
            </a:r>
          </a:p>
        </p:txBody>
      </p:sp>
      <p:sp>
        <p:nvSpPr>
          <p:cNvPr id="5" name="사각형: 둥근 위쪽 모서리 4">
            <a:extLst>
              <a:ext uri="{FF2B5EF4-FFF2-40B4-BE49-F238E27FC236}">
                <a16:creationId xmlns:a16="http://schemas.microsoft.com/office/drawing/2014/main" id="{EF91AD1D-C8BB-5EDD-6728-B74E34B4F279}"/>
              </a:ext>
            </a:extLst>
          </p:cNvPr>
          <p:cNvSpPr/>
          <p:nvPr/>
        </p:nvSpPr>
        <p:spPr>
          <a:xfrm>
            <a:off x="1535822" y="571500"/>
            <a:ext cx="105062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책임 있는 소싱 전략</a:t>
            </a:r>
          </a:p>
        </p:txBody>
      </p:sp>
      <p:sp>
        <p:nvSpPr>
          <p:cNvPr id="6" name="사각형: 둥근 위쪽 모서리 5">
            <a:extLst>
              <a:ext uri="{FF2B5EF4-FFF2-40B4-BE49-F238E27FC236}">
                <a16:creationId xmlns:a16="http://schemas.microsoft.com/office/drawing/2014/main" id="{3288BD6A-B9C2-6AE5-24CA-79CAAB327626}"/>
              </a:ext>
            </a:extLst>
          </p:cNvPr>
          <p:cNvSpPr/>
          <p:nvPr/>
        </p:nvSpPr>
        <p:spPr>
          <a:xfrm>
            <a:off x="2625376"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공급망 실사</a:t>
            </a:r>
          </a:p>
        </p:txBody>
      </p:sp>
      <p:sp>
        <p:nvSpPr>
          <p:cNvPr id="7" name="사각형: 둥근 위쪽 모서리 6">
            <a:extLst>
              <a:ext uri="{FF2B5EF4-FFF2-40B4-BE49-F238E27FC236}">
                <a16:creationId xmlns:a16="http://schemas.microsoft.com/office/drawing/2014/main" id="{C5BD70F0-876D-7445-A10D-953B237D49B1}"/>
              </a:ext>
            </a:extLst>
          </p:cNvPr>
          <p:cNvSpPr/>
          <p:nvPr/>
        </p:nvSpPr>
        <p:spPr>
          <a:xfrm>
            <a:off x="3495161"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탈탄소화</a:t>
            </a:r>
          </a:p>
        </p:txBody>
      </p:sp>
      <p:sp>
        <p:nvSpPr>
          <p:cNvPr id="8" name="사각형: 둥근 위쪽 모서리 7">
            <a:extLst>
              <a:ext uri="{FF2B5EF4-FFF2-40B4-BE49-F238E27FC236}">
                <a16:creationId xmlns:a16="http://schemas.microsoft.com/office/drawing/2014/main" id="{4F01AD81-3CD2-016B-F23D-0361A4D36A8A}"/>
              </a:ext>
            </a:extLst>
          </p:cNvPr>
          <p:cNvSpPr/>
          <p:nvPr/>
        </p:nvSpPr>
        <p:spPr>
          <a:xfrm>
            <a:off x="4364945"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순환 경제</a:t>
            </a:r>
          </a:p>
        </p:txBody>
      </p:sp>
      <p:sp>
        <p:nvSpPr>
          <p:cNvPr id="11" name="사각형: 둥근 위쪽 모서리 10">
            <a:extLst>
              <a:ext uri="{FF2B5EF4-FFF2-40B4-BE49-F238E27FC236}">
                <a16:creationId xmlns:a16="http://schemas.microsoft.com/office/drawing/2014/main" id="{2942D82A-79E4-0CF5-5D32-087E8D7E4C47}"/>
              </a:ext>
            </a:extLst>
          </p:cNvPr>
          <p:cNvSpPr/>
          <p:nvPr/>
        </p:nvSpPr>
        <p:spPr>
          <a:xfrm>
            <a:off x="5235802" y="571500"/>
            <a:ext cx="1469798"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제조 및 생산 과정에서의 인권</a:t>
            </a:r>
          </a:p>
        </p:txBody>
      </p:sp>
      <p:sp>
        <p:nvSpPr>
          <p:cNvPr id="12" name="사각형: 둥근 위쪽 모서리 11">
            <a:extLst>
              <a:ext uri="{FF2B5EF4-FFF2-40B4-BE49-F238E27FC236}">
                <a16:creationId xmlns:a16="http://schemas.microsoft.com/office/drawing/2014/main" id="{277F507F-1C40-52E0-6E7C-5F4183B0C657}"/>
              </a:ext>
            </a:extLst>
          </p:cNvPr>
          <p:cNvSpPr/>
          <p:nvPr/>
        </p:nvSpPr>
        <p:spPr>
          <a:xfrm>
            <a:off x="6742385" y="571500"/>
            <a:ext cx="10779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기술 기반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ESG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보고</a:t>
            </a:r>
          </a:p>
        </p:txBody>
      </p:sp>
      <p:sp>
        <p:nvSpPr>
          <p:cNvPr id="2" name="바닥글 개체 틀 1">
            <a:extLst>
              <a:ext uri="{FF2B5EF4-FFF2-40B4-BE49-F238E27FC236}">
                <a16:creationId xmlns:a16="http://schemas.microsoft.com/office/drawing/2014/main" id="{5A8DE127-F2CE-1FF8-B916-78D90C2577B2}"/>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dirty="0"/>
              <a:t>© </a:t>
            </a:r>
            <a:r>
              <a:rPr lang="en-US" spc="35" dirty="0"/>
              <a:t>2023 </a:t>
            </a:r>
            <a:r>
              <a:rPr lang="en-US" spc="60" dirty="0"/>
              <a:t>Copyright </a:t>
            </a:r>
            <a:r>
              <a:rPr lang="en-US" spc="65" dirty="0"/>
              <a:t>owned </a:t>
            </a:r>
            <a:r>
              <a:rPr lang="en-US" spc="75" dirty="0"/>
              <a:t>by </a:t>
            </a:r>
            <a:r>
              <a:rPr lang="en-US" spc="60" dirty="0"/>
              <a:t>one </a:t>
            </a:r>
            <a:r>
              <a:rPr lang="en-US" spc="45" dirty="0"/>
              <a:t>or </a:t>
            </a:r>
            <a:r>
              <a:rPr lang="en-US" spc="65" dirty="0"/>
              <a:t>more </a:t>
            </a:r>
            <a:r>
              <a:rPr lang="en-US" spc="40" dirty="0"/>
              <a:t>of </a:t>
            </a:r>
            <a:r>
              <a:rPr lang="en-US" spc="35" dirty="0"/>
              <a:t>the </a:t>
            </a:r>
            <a:r>
              <a:rPr lang="en-US" spc="95" dirty="0"/>
              <a:t>KPMG </a:t>
            </a:r>
            <a:r>
              <a:rPr lang="en-US" spc="40" dirty="0"/>
              <a:t>International </a:t>
            </a:r>
            <a:r>
              <a:rPr lang="en-US" spc="35" dirty="0"/>
              <a:t>entities. </a:t>
            </a:r>
            <a:r>
              <a:rPr lang="en-US" spc="95" dirty="0"/>
              <a:t>KPMG </a:t>
            </a:r>
            <a:r>
              <a:rPr lang="en-US" spc="40" dirty="0"/>
              <a:t>International entities </a:t>
            </a:r>
            <a:r>
              <a:rPr lang="en-US" spc="55" dirty="0"/>
              <a:t>provide </a:t>
            </a:r>
            <a:r>
              <a:rPr lang="en-US" spc="65" dirty="0"/>
              <a:t>no </a:t>
            </a:r>
            <a:r>
              <a:rPr lang="en-US" spc="60" dirty="0"/>
              <a:t>services </a:t>
            </a:r>
            <a:r>
              <a:rPr lang="en-US" spc="30" dirty="0"/>
              <a:t>to </a:t>
            </a:r>
            <a:r>
              <a:rPr lang="en-US" spc="45" dirty="0"/>
              <a:t>clients. </a:t>
            </a:r>
            <a:r>
              <a:rPr lang="en-US" spc="60" dirty="0"/>
              <a:t>All </a:t>
            </a:r>
            <a:r>
              <a:rPr lang="en-US" spc="55" dirty="0"/>
              <a:t>rights</a:t>
            </a:r>
            <a:r>
              <a:rPr lang="en-US" spc="-40" dirty="0"/>
              <a:t> </a:t>
            </a:r>
            <a:r>
              <a:rPr lang="en-US" spc="50" dirty="0"/>
              <a:t>reserved.</a:t>
            </a:r>
          </a:p>
        </p:txBody>
      </p:sp>
      <p:sp>
        <p:nvSpPr>
          <p:cNvPr id="14" name="object 3">
            <a:extLst>
              <a:ext uri="{FF2B5EF4-FFF2-40B4-BE49-F238E27FC236}">
                <a16:creationId xmlns:a16="http://schemas.microsoft.com/office/drawing/2014/main" id="{E0842AD7-97E1-2CC7-4400-CBFEB34D3AAC}"/>
              </a:ext>
            </a:extLst>
          </p:cNvPr>
          <p:cNvSpPr/>
          <p:nvPr/>
        </p:nvSpPr>
        <p:spPr>
          <a:xfrm>
            <a:off x="713505" y="2050339"/>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5" name="object 4">
            <a:extLst>
              <a:ext uri="{FF2B5EF4-FFF2-40B4-BE49-F238E27FC236}">
                <a16:creationId xmlns:a16="http://schemas.microsoft.com/office/drawing/2014/main" id="{2000DA16-3C63-FB91-7B69-0E3559C12F8C}"/>
              </a:ext>
            </a:extLst>
          </p:cNvPr>
          <p:cNvSpPr txBox="1"/>
          <p:nvPr/>
        </p:nvSpPr>
        <p:spPr>
          <a:xfrm>
            <a:off x="515938" y="2210439"/>
            <a:ext cx="2430232" cy="1015428"/>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기업은 공급망 전반에 걸쳐 </a:t>
            </a:r>
            <a:b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b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높은 수준의 인권</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양질의 일자리</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노동권을 보장할 것이라 기대를 받고 있지만 아직은 갈 길이 멉니다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p>
        </p:txBody>
      </p:sp>
      <p:sp>
        <p:nvSpPr>
          <p:cNvPr id="18" name="object 2">
            <a:extLst>
              <a:ext uri="{FF2B5EF4-FFF2-40B4-BE49-F238E27FC236}">
                <a16:creationId xmlns:a16="http://schemas.microsoft.com/office/drawing/2014/main" id="{2CCA94FD-FEE6-DACC-57C1-DF53CCA61E92}"/>
              </a:ext>
            </a:extLst>
          </p:cNvPr>
          <p:cNvSpPr txBox="1"/>
          <p:nvPr/>
        </p:nvSpPr>
        <p:spPr>
          <a:xfrm>
            <a:off x="495596" y="1139071"/>
            <a:ext cx="2699857" cy="870324"/>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제조 및 생산     과정에서의 인권 </a:t>
            </a:r>
          </a:p>
        </p:txBody>
      </p:sp>
      <p:grpSp>
        <p:nvGrpSpPr>
          <p:cNvPr id="9" name="그룹 8">
            <a:extLst>
              <a:ext uri="{FF2B5EF4-FFF2-40B4-BE49-F238E27FC236}">
                <a16:creationId xmlns:a16="http://schemas.microsoft.com/office/drawing/2014/main" id="{5D7E2DBC-5145-F331-9B3F-8CA22E2DF81B}"/>
              </a:ext>
            </a:extLst>
          </p:cNvPr>
          <p:cNvGrpSpPr/>
          <p:nvPr/>
        </p:nvGrpSpPr>
        <p:grpSpPr>
          <a:xfrm>
            <a:off x="648008" y="5832591"/>
            <a:ext cx="5284361" cy="524105"/>
            <a:chOff x="454599" y="5919505"/>
            <a:chExt cx="3639398" cy="524105"/>
          </a:xfrm>
        </p:grpSpPr>
        <p:sp>
          <p:nvSpPr>
            <p:cNvPr id="16" name="object 15">
              <a:extLst>
                <a:ext uri="{FF2B5EF4-FFF2-40B4-BE49-F238E27FC236}">
                  <a16:creationId xmlns:a16="http://schemas.microsoft.com/office/drawing/2014/main" id="{02512ABD-63CF-A776-4472-40515DAF7024}"/>
                </a:ext>
              </a:extLst>
            </p:cNvPr>
            <p:cNvSpPr txBox="1"/>
            <p:nvPr/>
          </p:nvSpPr>
          <p:spPr>
            <a:xfrm>
              <a:off x="454599" y="5919505"/>
              <a:ext cx="2754207" cy="223993"/>
            </a:xfrm>
            <a:prstGeom prst="rect">
              <a:avLst/>
            </a:prstGeom>
          </p:spPr>
          <p:txBody>
            <a:bodyPr vert="horz" wrap="square" lIns="0" tIns="8467" rIns="0" bIns="0" rtlCol="0">
              <a:spAutoFit/>
            </a:bodyPr>
            <a:lstStyle/>
            <a:p>
              <a:pPr marL="25401">
                <a:spcBef>
                  <a:spcPts val="67"/>
                </a:spcBef>
              </a:pPr>
              <a:r>
                <a:rPr sz="700" spc="40" baseline="30864"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13</a:t>
              </a:r>
              <a:r>
                <a:rPr sz="7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World</a:t>
              </a:r>
              <a:r>
                <a:rPr sz="700" spc="3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 </a:t>
              </a:r>
              <a:r>
                <a:rPr sz="7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Benchmarking</a:t>
              </a:r>
              <a:r>
                <a:rPr sz="700" spc="1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 </a:t>
              </a:r>
              <a:r>
                <a:rPr sz="700" spc="3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Alliance,</a:t>
              </a:r>
              <a:r>
                <a:rPr sz="700" spc="-6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 </a:t>
              </a:r>
              <a:r>
                <a:rPr sz="700" spc="4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The</a:t>
              </a:r>
              <a:r>
                <a:rPr sz="700" spc="3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 </a:t>
              </a:r>
              <a:r>
                <a:rPr sz="700" spc="4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Social</a:t>
              </a:r>
              <a:r>
                <a:rPr sz="700" spc="-6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 </a:t>
              </a:r>
              <a:r>
                <a:rPr sz="700" spc="3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Transformation</a:t>
              </a:r>
              <a:r>
                <a:rPr sz="700" spc="3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 </a:t>
              </a:r>
              <a:r>
                <a:rPr sz="7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Baseline</a:t>
              </a:r>
              <a:r>
                <a:rPr sz="700" spc="1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 </a:t>
              </a:r>
              <a:r>
                <a:rPr sz="700" spc="4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Assessment</a:t>
              </a:r>
              <a:r>
                <a:rPr sz="700" spc="3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 </a:t>
              </a:r>
              <a:r>
                <a:rPr sz="700" spc="2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2022</a:t>
              </a:r>
              <a:endParaRPr sz="7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21" name="object 16">
              <a:extLst>
                <a:ext uri="{FF2B5EF4-FFF2-40B4-BE49-F238E27FC236}">
                  <a16:creationId xmlns:a16="http://schemas.microsoft.com/office/drawing/2014/main" id="{5D9CD167-3FF8-34BF-E881-8738334B138D}"/>
                </a:ext>
              </a:extLst>
            </p:cNvPr>
            <p:cNvSpPr txBox="1"/>
            <p:nvPr/>
          </p:nvSpPr>
          <p:spPr>
            <a:xfrm>
              <a:off x="454600" y="6004173"/>
              <a:ext cx="3639397" cy="439437"/>
            </a:xfrm>
            <a:prstGeom prst="rect">
              <a:avLst/>
            </a:prstGeom>
          </p:spPr>
          <p:txBody>
            <a:bodyPr vert="horz" wrap="square" lIns="0" tIns="8467" rIns="0" bIns="0" rtlCol="0">
              <a:spAutoFit/>
            </a:bodyPr>
            <a:lstStyle/>
            <a:p>
              <a:pPr marL="25401">
                <a:spcBef>
                  <a:spcPts val="67"/>
                </a:spcBef>
              </a:pPr>
              <a:r>
                <a:rPr sz="700" spc="50" baseline="30864"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14</a:t>
              </a:r>
              <a:r>
                <a:rPr sz="700" spc="3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Australian</a:t>
              </a:r>
              <a:r>
                <a:rPr sz="7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 </a:t>
              </a:r>
              <a:r>
                <a:rPr sz="7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Human</a:t>
              </a:r>
              <a:r>
                <a:rPr sz="7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 </a:t>
              </a:r>
              <a:r>
                <a:rPr sz="700" spc="4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Rights</a:t>
              </a:r>
              <a:r>
                <a:rPr sz="7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 </a:t>
              </a:r>
              <a:r>
                <a:rPr sz="7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Commission</a:t>
              </a:r>
              <a:r>
                <a:rPr sz="7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 </a:t>
              </a:r>
              <a:r>
                <a:rPr sz="7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&amp;</a:t>
              </a:r>
              <a:r>
                <a:rPr sz="7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 </a:t>
              </a:r>
              <a:r>
                <a:rPr sz="700" spc="5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KPMG,</a:t>
              </a:r>
              <a:r>
                <a:rPr sz="7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 </a:t>
              </a:r>
              <a:r>
                <a:rPr sz="700" spc="2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Property,</a:t>
              </a:r>
              <a:r>
                <a:rPr sz="7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 </a:t>
              </a:r>
              <a:r>
                <a:rPr sz="700" spc="3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construction</a:t>
              </a:r>
              <a:r>
                <a:rPr sz="7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 </a:t>
              </a:r>
              <a:r>
                <a:rPr sz="7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&amp;</a:t>
              </a:r>
              <a:r>
                <a:rPr sz="7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 </a:t>
              </a:r>
              <a:r>
                <a:rPr sz="700" spc="4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modern</a:t>
              </a:r>
              <a:r>
                <a:rPr sz="7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 </a:t>
              </a:r>
              <a:r>
                <a:rPr sz="700" spc="3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slavery,</a:t>
              </a:r>
              <a:r>
                <a:rPr sz="7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 </a:t>
              </a:r>
              <a:r>
                <a:rPr sz="700" spc="2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2020</a:t>
              </a:r>
              <a:endParaRPr sz="7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a:p>
              <a:pPr marL="25401">
                <a:spcBef>
                  <a:spcPts val="27"/>
                </a:spcBef>
              </a:pPr>
              <a:r>
                <a:rPr sz="700" spc="55" baseline="30864"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15</a:t>
              </a:r>
              <a:r>
                <a:rPr sz="700" spc="3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Baydakova, </a:t>
              </a:r>
              <a:r>
                <a:rPr sz="700" spc="4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Anna, </a:t>
              </a:r>
              <a:r>
                <a:rPr sz="7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Ford, </a:t>
              </a:r>
              <a:r>
                <a:rPr sz="700" spc="7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LG</a:t>
              </a:r>
              <a:r>
                <a:rPr sz="7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 </a:t>
              </a:r>
              <a:r>
                <a:rPr sz="700" spc="2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to </a:t>
              </a:r>
              <a:r>
                <a:rPr sz="700" spc="2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Pilot </a:t>
              </a:r>
              <a:r>
                <a:rPr sz="7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IBM </a:t>
              </a:r>
              <a:r>
                <a:rPr sz="700" spc="3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Blockchain in </a:t>
              </a:r>
              <a:r>
                <a:rPr sz="700" spc="3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Fight </a:t>
              </a:r>
              <a:r>
                <a:rPr sz="700" spc="4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Against </a:t>
              </a:r>
              <a:r>
                <a:rPr sz="7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Child </a:t>
              </a:r>
              <a:r>
                <a:rPr sz="700" spc="3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Labor, </a:t>
              </a:r>
              <a:r>
                <a:rPr sz="700" spc="4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Coin </a:t>
              </a:r>
              <a:r>
                <a:rPr sz="700" spc="3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Desk, </a:t>
              </a:r>
              <a:r>
                <a:rPr sz="7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September </a:t>
              </a:r>
              <a:r>
                <a:rPr sz="700" spc="1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13, </a:t>
              </a:r>
              <a:r>
                <a:rPr sz="700" spc="2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2021</a:t>
              </a:r>
              <a:endParaRPr sz="7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grpSp>
      <p:sp>
        <p:nvSpPr>
          <p:cNvPr id="22" name="object 4">
            <a:extLst>
              <a:ext uri="{FF2B5EF4-FFF2-40B4-BE49-F238E27FC236}">
                <a16:creationId xmlns:a16="http://schemas.microsoft.com/office/drawing/2014/main" id="{B39B4CC9-E027-1BFA-C178-E43DB236364A}"/>
              </a:ext>
            </a:extLst>
          </p:cNvPr>
          <p:cNvSpPr txBox="1"/>
          <p:nvPr/>
        </p:nvSpPr>
        <p:spPr>
          <a:xfrm>
            <a:off x="517360" y="4025589"/>
            <a:ext cx="2428810" cy="1218561"/>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기업의 지속가능발전목표</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(SDGs)</a:t>
            </a: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성과에 대하여 연구하는 </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World Benchmarking Alliance</a:t>
            </a: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에 따르면 </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60</a:t>
            </a: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여 개국 내 </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1,000</a:t>
            </a: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개의 핵심 기업 중 약 </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99%</a:t>
            </a: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가 사회적 책임을 다하지 못한 것으로 나타남</a:t>
            </a:r>
            <a:r>
              <a:rPr lang="en-US" altLang="ko-KR" sz="1100" baseline="30000" dirty="0">
                <a:solidFill>
                  <a:srgbClr val="1E49E2"/>
                </a:solidFill>
                <a:latin typeface="KoPub돋움체 Medium" panose="00000600000000000000" pitchFamily="2" charset="-127"/>
                <a:ea typeface="KoPub돋움체 Medium" panose="00000600000000000000" pitchFamily="2" charset="-127"/>
                <a:cs typeface="Calibri"/>
              </a:rPr>
              <a:t>13</a:t>
            </a:r>
            <a:endParaRPr lang="en-US" altLang="ko-KR" sz="1333" baseline="30000" dirty="0">
              <a:solidFill>
                <a:srgbClr val="1E49E2"/>
              </a:solidFill>
              <a:latin typeface="KoPub돋움체 Medium" panose="00000600000000000000" pitchFamily="2" charset="-127"/>
              <a:ea typeface="KoPub돋움체 Medium" panose="00000600000000000000" pitchFamily="2" charset="-127"/>
              <a:cs typeface="Calibri"/>
            </a:endParaRPr>
          </a:p>
        </p:txBody>
      </p:sp>
      <p:sp>
        <p:nvSpPr>
          <p:cNvPr id="23" name="object 18">
            <a:extLst>
              <a:ext uri="{FF2B5EF4-FFF2-40B4-BE49-F238E27FC236}">
                <a16:creationId xmlns:a16="http://schemas.microsoft.com/office/drawing/2014/main" id="{BE6C6949-1598-1220-F585-84DA35EC56A9}"/>
              </a:ext>
            </a:extLst>
          </p:cNvPr>
          <p:cNvSpPr txBox="1"/>
          <p:nvPr/>
        </p:nvSpPr>
        <p:spPr>
          <a:xfrm>
            <a:off x="519188" y="3355852"/>
            <a:ext cx="1297819" cy="492443"/>
          </a:xfrm>
          <a:prstGeom prst="rect">
            <a:avLst/>
          </a:prstGeom>
          <a:noFill/>
        </p:spPr>
        <p:txBody>
          <a:bodyPr vert="horz" wrap="square" lIns="180000" tIns="0" rIns="180000" bIns="0" rtlCol="0">
            <a:spAutoFit/>
          </a:bodyPr>
          <a:lstStyle/>
          <a:p>
            <a:pPr marL="8467" latinLnBrk="0">
              <a:spcBef>
                <a:spcPts val="67"/>
              </a:spcBef>
            </a:pPr>
            <a:r>
              <a:rPr lang="en-US" altLang="ko-KR"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rPr>
              <a:t>99%</a:t>
            </a:r>
            <a:endParaRPr lang="ko-KR" altLang="en-US"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endParaRPr>
          </a:p>
        </p:txBody>
      </p:sp>
      <p:sp>
        <p:nvSpPr>
          <p:cNvPr id="25" name="object 3">
            <a:extLst>
              <a:ext uri="{FF2B5EF4-FFF2-40B4-BE49-F238E27FC236}">
                <a16:creationId xmlns:a16="http://schemas.microsoft.com/office/drawing/2014/main" id="{9AEBE06D-A674-E377-37E8-B57E36F50FFC}"/>
              </a:ext>
            </a:extLst>
          </p:cNvPr>
          <p:cNvSpPr/>
          <p:nvPr/>
        </p:nvSpPr>
        <p:spPr>
          <a:xfrm flipV="1">
            <a:off x="715282" y="3864416"/>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27" name="object 18">
            <a:extLst>
              <a:ext uri="{FF2B5EF4-FFF2-40B4-BE49-F238E27FC236}">
                <a16:creationId xmlns:a16="http://schemas.microsoft.com/office/drawing/2014/main" id="{FC6B497A-DBB1-707C-B677-43D096EE05B1}"/>
              </a:ext>
            </a:extLst>
          </p:cNvPr>
          <p:cNvSpPr txBox="1"/>
          <p:nvPr/>
        </p:nvSpPr>
        <p:spPr>
          <a:xfrm>
            <a:off x="8882918" y="1212725"/>
            <a:ext cx="2813486" cy="2154436"/>
          </a:xfrm>
          <a:prstGeom prst="rect">
            <a:avLst/>
          </a:prstGeom>
          <a:noFill/>
        </p:spPr>
        <p:txBody>
          <a:bodyPr vert="horz" wrap="square" lIns="180000" tIns="0" rIns="180000" bIns="0" rtlCol="0">
            <a:spAutoFit/>
          </a:bodyPr>
          <a:lstStyle/>
          <a:p>
            <a:pPr marL="8467" algn="just" latinLnBrk="0">
              <a:spcBef>
                <a:spcPts val="600"/>
              </a:spcBef>
            </a:pPr>
            <a:r>
              <a:rPr lang="ko-KR" altLang="en-US" sz="9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농자재</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수확과 광물 채굴 분야에서는 다양한 인권 리스크가 나타납니다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여기에는 취약한 노동력</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노동력 제공 국가의 만연한 부패나 규제 미비</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공급업체에 대한 낮은 가시성 등이 포함됩니다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강제노동 피해자의 최소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22%</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는 농업</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임업</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섬유</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광업</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채석업 등 원자재 수확 및 생산 분야에서 일하는데</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이는 고위험 지역에서 임시 또는 비공식적으로 대행사를 통해  이주 노동자나 </a:t>
            </a:r>
            <a:r>
              <a:rPr lang="ko-KR" altLang="en-US" sz="9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저숙련</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노동자를 고용하는 것에 의존하기 때문입니다</a:t>
            </a:r>
            <a:r>
              <a:rPr lang="en-US" altLang="ko-KR" sz="800" spc="60" baseline="30000" dirty="0">
                <a:latin typeface="KoPub돋움체 Medium" panose="00000600000000000000" pitchFamily="2" charset="-127"/>
                <a:ea typeface="KoPub돋움체 Medium" panose="00000600000000000000" pitchFamily="2" charset="-127"/>
                <a:cs typeface="Calibri"/>
              </a:rPr>
              <a:t>14</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광업 및 농업에서 재생에너지로의 전환이 부각되면서 또 다른 노동 관련 리스크도 발견되는데</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해당 리스크는 주로 콩고 민주 공화국에서 채굴되는 리튬 배터리용 코발트에 대해 전 세계적으로 수요가 증가하면서 나타나고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이러한 공급망 영역에서는 가시성이 제한되기 때문에 기업은 인권 침해 리스크를 사전에 파악하고 이를 완화하기 위한 조치를 취해야 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30" name="object 4">
            <a:extLst>
              <a:ext uri="{FF2B5EF4-FFF2-40B4-BE49-F238E27FC236}">
                <a16:creationId xmlns:a16="http://schemas.microsoft.com/office/drawing/2014/main" id="{A4111B2D-1F01-05FE-576B-CA4B2C924C53}"/>
              </a:ext>
            </a:extLst>
          </p:cNvPr>
          <p:cNvSpPr txBox="1"/>
          <p:nvPr/>
        </p:nvSpPr>
        <p:spPr>
          <a:xfrm>
            <a:off x="8883438" y="4025589"/>
            <a:ext cx="2764124" cy="609163"/>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강제노동 피해자 중 농업</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임업</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섬유</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광업</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채석업 등 원자재 수확 및 생산에 종사하는 비율은 </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22%</a:t>
            </a:r>
          </a:p>
        </p:txBody>
      </p:sp>
      <p:sp>
        <p:nvSpPr>
          <p:cNvPr id="31" name="object 18">
            <a:extLst>
              <a:ext uri="{FF2B5EF4-FFF2-40B4-BE49-F238E27FC236}">
                <a16:creationId xmlns:a16="http://schemas.microsoft.com/office/drawing/2014/main" id="{630416EB-CB94-DE53-3A69-778DE4A1E5FD}"/>
              </a:ext>
            </a:extLst>
          </p:cNvPr>
          <p:cNvSpPr txBox="1"/>
          <p:nvPr/>
        </p:nvSpPr>
        <p:spPr>
          <a:xfrm>
            <a:off x="8885266" y="3355852"/>
            <a:ext cx="1297819" cy="492443"/>
          </a:xfrm>
          <a:prstGeom prst="rect">
            <a:avLst/>
          </a:prstGeom>
          <a:noFill/>
        </p:spPr>
        <p:txBody>
          <a:bodyPr vert="horz" wrap="square" lIns="180000" tIns="0" rIns="180000" bIns="0" rtlCol="0">
            <a:spAutoFit/>
          </a:bodyPr>
          <a:lstStyle/>
          <a:p>
            <a:pPr marL="8467" latinLnBrk="0">
              <a:spcBef>
                <a:spcPts val="67"/>
              </a:spcBef>
            </a:pPr>
            <a:r>
              <a:rPr lang="en-US" altLang="ko-KR"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rPr>
              <a:t>22%</a:t>
            </a:r>
            <a:endParaRPr lang="ko-KR" altLang="en-US"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endParaRPr>
          </a:p>
        </p:txBody>
      </p:sp>
      <p:sp>
        <p:nvSpPr>
          <p:cNvPr id="32" name="object 3">
            <a:extLst>
              <a:ext uri="{FF2B5EF4-FFF2-40B4-BE49-F238E27FC236}">
                <a16:creationId xmlns:a16="http://schemas.microsoft.com/office/drawing/2014/main" id="{7410161D-40AC-87D3-5D1B-A90FB63551A2}"/>
              </a:ext>
            </a:extLst>
          </p:cNvPr>
          <p:cNvSpPr/>
          <p:nvPr/>
        </p:nvSpPr>
        <p:spPr>
          <a:xfrm flipV="1">
            <a:off x="9081360" y="3864416"/>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40" name="object 18">
            <a:extLst>
              <a:ext uri="{FF2B5EF4-FFF2-40B4-BE49-F238E27FC236}">
                <a16:creationId xmlns:a16="http://schemas.microsoft.com/office/drawing/2014/main" id="{E58FC52E-10B8-60D4-CB57-1E6CB9442842}"/>
              </a:ext>
            </a:extLst>
          </p:cNvPr>
          <p:cNvSpPr txBox="1"/>
          <p:nvPr/>
        </p:nvSpPr>
        <p:spPr>
          <a:xfrm>
            <a:off x="8882918" y="4747495"/>
            <a:ext cx="2813486" cy="1059842"/>
          </a:xfrm>
          <a:prstGeom prst="rect">
            <a:avLst/>
          </a:prstGeom>
          <a:noFill/>
        </p:spPr>
        <p:txBody>
          <a:bodyPr vert="horz" wrap="square" lIns="180000" tIns="0" rIns="180000" bIns="0" rtlCol="0">
            <a:spAutoFit/>
          </a:bodyPr>
          <a:lstStyle/>
          <a:p>
            <a:pPr marL="25401" marR="20321" algn="just" latinLnBrk="0">
              <a:lnSpc>
                <a:spcPct val="110000"/>
              </a:lnSpc>
              <a:spcBef>
                <a:spcPts val="40"/>
              </a:spcBef>
            </a:pPr>
            <a:r>
              <a:rPr lang="ko-KR" altLang="en-US" sz="900" spc="-3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저숙련</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노동력으로도 충분한 저비용 제품 제조와 라스트 마일 배송 분야에서도 인권 관련 리스크가 존재합니다</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일부 기업은 투명성을 높이고 착취를 줄이기 위해 블록체인을 새로운 인권 모니터링 장치로서 실험하고 있습니다</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예를 들어</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Ford</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는 공급업체 및 서비스 제공업체와 협력하여 코발트 채굴에서 아동 노동을 방지하기 위해 블록체인 기술을 도입하고 있습니다</a:t>
            </a:r>
            <a:r>
              <a:rPr lang="en-US" altLang="ko-KR" sz="900" spc="-30" baseline="300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15</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41" name="object 17">
            <a:extLst>
              <a:ext uri="{FF2B5EF4-FFF2-40B4-BE49-F238E27FC236}">
                <a16:creationId xmlns:a16="http://schemas.microsoft.com/office/drawing/2014/main" id="{76AFFDCE-AF90-CDC6-7418-E4C6F916BE1F}"/>
              </a:ext>
            </a:extLst>
          </p:cNvPr>
          <p:cNvSpPr txBox="1"/>
          <p:nvPr/>
        </p:nvSpPr>
        <p:spPr>
          <a:xfrm>
            <a:off x="3277434" y="1370541"/>
            <a:ext cx="3232495" cy="381537"/>
          </a:xfrm>
          <a:prstGeom prst="rect">
            <a:avLst/>
          </a:prstGeom>
        </p:spPr>
        <p:txBody>
          <a:bodyPr vert="horz" wrap="square" lIns="0" tIns="3387" rIns="0" bIns="0" rtlCol="0">
            <a:spAutoFit/>
          </a:bodyPr>
          <a:lstStyle/>
          <a:p>
            <a:pPr marR="3387">
              <a:lnSpc>
                <a:spcPct val="104200"/>
              </a:lnSpc>
              <a:spcBef>
                <a:spcPts val="27"/>
              </a:spcBef>
            </a:pP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아래 </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4</a:t>
            </a: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가지 중 하나 이상 발견되는 모든 산업 분야에서 인권은 가장 큰 위험에 처해 있습니다</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a:t>
            </a:r>
          </a:p>
        </p:txBody>
      </p:sp>
      <p:grpSp>
        <p:nvGrpSpPr>
          <p:cNvPr id="108" name="그룹 107">
            <a:extLst>
              <a:ext uri="{FF2B5EF4-FFF2-40B4-BE49-F238E27FC236}">
                <a16:creationId xmlns:a16="http://schemas.microsoft.com/office/drawing/2014/main" id="{FDCF98D6-8128-E405-AF5E-85DC9960FA6D}"/>
              </a:ext>
            </a:extLst>
          </p:cNvPr>
          <p:cNvGrpSpPr/>
          <p:nvPr/>
        </p:nvGrpSpPr>
        <p:grpSpPr>
          <a:xfrm>
            <a:off x="3282439" y="2033529"/>
            <a:ext cx="5347756" cy="3350030"/>
            <a:chOff x="3282439" y="1881187"/>
            <a:chExt cx="5347756" cy="3350030"/>
          </a:xfrm>
        </p:grpSpPr>
        <p:grpSp>
          <p:nvGrpSpPr>
            <p:cNvPr id="107" name="그룹 106">
              <a:extLst>
                <a:ext uri="{FF2B5EF4-FFF2-40B4-BE49-F238E27FC236}">
                  <a16:creationId xmlns:a16="http://schemas.microsoft.com/office/drawing/2014/main" id="{1C1B273B-D93C-5019-5B38-91A4DFE7D7DB}"/>
                </a:ext>
              </a:extLst>
            </p:cNvPr>
            <p:cNvGrpSpPr/>
            <p:nvPr/>
          </p:nvGrpSpPr>
          <p:grpSpPr>
            <a:xfrm>
              <a:off x="4759159" y="2381694"/>
              <a:ext cx="2250954" cy="2250952"/>
              <a:chOff x="4692116" y="2314650"/>
              <a:chExt cx="2385039" cy="2385039"/>
            </a:xfrm>
          </p:grpSpPr>
          <p:sp>
            <p:nvSpPr>
              <p:cNvPr id="46" name="object 21">
                <a:extLst>
                  <a:ext uri="{FF2B5EF4-FFF2-40B4-BE49-F238E27FC236}">
                    <a16:creationId xmlns:a16="http://schemas.microsoft.com/office/drawing/2014/main" id="{56F1A98C-40ED-1034-154A-53058B593B76}"/>
                  </a:ext>
                </a:extLst>
              </p:cNvPr>
              <p:cNvSpPr/>
              <p:nvPr/>
            </p:nvSpPr>
            <p:spPr>
              <a:xfrm rot="2700000">
                <a:off x="4781439" y="2314648"/>
                <a:ext cx="1042247" cy="1220893"/>
              </a:xfrm>
              <a:custGeom>
                <a:avLst/>
                <a:gdLst/>
                <a:ahLst/>
                <a:cxnLst/>
                <a:rect l="l" t="t" r="r" b="b"/>
                <a:pathLst>
                  <a:path w="1563370" h="1831339">
                    <a:moveTo>
                      <a:pt x="915581" y="0"/>
                    </a:moveTo>
                    <a:lnTo>
                      <a:pt x="864832" y="1379"/>
                    </a:lnTo>
                    <a:lnTo>
                      <a:pt x="814504" y="5509"/>
                    </a:lnTo>
                    <a:lnTo>
                      <a:pt x="764651" y="12380"/>
                    </a:lnTo>
                    <a:lnTo>
                      <a:pt x="715330" y="21981"/>
                    </a:lnTo>
                    <a:lnTo>
                      <a:pt x="666597" y="34301"/>
                    </a:lnTo>
                    <a:lnTo>
                      <a:pt x="618508" y="49329"/>
                    </a:lnTo>
                    <a:lnTo>
                      <a:pt x="571118" y="67056"/>
                    </a:lnTo>
                    <a:lnTo>
                      <a:pt x="523132" y="88123"/>
                    </a:lnTo>
                    <a:lnTo>
                      <a:pt x="476631" y="111800"/>
                    </a:lnTo>
                    <a:lnTo>
                      <a:pt x="431667" y="138052"/>
                    </a:lnTo>
                    <a:lnTo>
                      <a:pt x="388288" y="166848"/>
                    </a:lnTo>
                    <a:lnTo>
                      <a:pt x="346544" y="198153"/>
                    </a:lnTo>
                    <a:lnTo>
                      <a:pt x="306485" y="231935"/>
                    </a:lnTo>
                    <a:lnTo>
                      <a:pt x="268160" y="268160"/>
                    </a:lnTo>
                    <a:lnTo>
                      <a:pt x="231935" y="306485"/>
                    </a:lnTo>
                    <a:lnTo>
                      <a:pt x="198153" y="346544"/>
                    </a:lnTo>
                    <a:lnTo>
                      <a:pt x="166847" y="388287"/>
                    </a:lnTo>
                    <a:lnTo>
                      <a:pt x="138050" y="431664"/>
                    </a:lnTo>
                    <a:lnTo>
                      <a:pt x="111795" y="476627"/>
                    </a:lnTo>
                    <a:lnTo>
                      <a:pt x="88115" y="523124"/>
                    </a:lnTo>
                    <a:lnTo>
                      <a:pt x="67043" y="571106"/>
                    </a:lnTo>
                    <a:lnTo>
                      <a:pt x="49321" y="618500"/>
                    </a:lnTo>
                    <a:lnTo>
                      <a:pt x="34296" y="666592"/>
                    </a:lnTo>
                    <a:lnTo>
                      <a:pt x="21978" y="715328"/>
                    </a:lnTo>
                    <a:lnTo>
                      <a:pt x="12379" y="764650"/>
                    </a:lnTo>
                    <a:lnTo>
                      <a:pt x="5509" y="814503"/>
                    </a:lnTo>
                    <a:lnTo>
                      <a:pt x="1379" y="864832"/>
                    </a:lnTo>
                    <a:lnTo>
                      <a:pt x="0" y="915581"/>
                    </a:lnTo>
                    <a:lnTo>
                      <a:pt x="1379" y="966325"/>
                    </a:lnTo>
                    <a:lnTo>
                      <a:pt x="5535" y="1016846"/>
                    </a:lnTo>
                    <a:lnTo>
                      <a:pt x="12379" y="1066506"/>
                    </a:lnTo>
                    <a:lnTo>
                      <a:pt x="21978" y="1115829"/>
                    </a:lnTo>
                    <a:lnTo>
                      <a:pt x="34296" y="1164567"/>
                    </a:lnTo>
                    <a:lnTo>
                      <a:pt x="49321" y="1212661"/>
                    </a:lnTo>
                    <a:lnTo>
                      <a:pt x="67043" y="1260055"/>
                    </a:lnTo>
                    <a:lnTo>
                      <a:pt x="88115" y="1308038"/>
                    </a:lnTo>
                    <a:lnTo>
                      <a:pt x="111795" y="1354535"/>
                    </a:lnTo>
                    <a:lnTo>
                      <a:pt x="138050" y="1399497"/>
                    </a:lnTo>
                    <a:lnTo>
                      <a:pt x="166847" y="1442874"/>
                    </a:lnTo>
                    <a:lnTo>
                      <a:pt x="198153" y="1484617"/>
                    </a:lnTo>
                    <a:lnTo>
                      <a:pt x="231935" y="1524676"/>
                    </a:lnTo>
                    <a:lnTo>
                      <a:pt x="268160" y="1563001"/>
                    </a:lnTo>
                    <a:lnTo>
                      <a:pt x="306485" y="1599231"/>
                    </a:lnTo>
                    <a:lnTo>
                      <a:pt x="346544" y="1633016"/>
                    </a:lnTo>
                    <a:lnTo>
                      <a:pt x="388288" y="1664324"/>
                    </a:lnTo>
                    <a:lnTo>
                      <a:pt x="431667" y="1693120"/>
                    </a:lnTo>
                    <a:lnTo>
                      <a:pt x="476631" y="1719374"/>
                    </a:lnTo>
                    <a:lnTo>
                      <a:pt x="523132" y="1743051"/>
                    </a:lnTo>
                    <a:lnTo>
                      <a:pt x="571118" y="1764118"/>
                    </a:lnTo>
                    <a:lnTo>
                      <a:pt x="618508" y="1781840"/>
                    </a:lnTo>
                    <a:lnTo>
                      <a:pt x="666597" y="1796865"/>
                    </a:lnTo>
                    <a:lnTo>
                      <a:pt x="715330" y="1809183"/>
                    </a:lnTo>
                    <a:lnTo>
                      <a:pt x="764651" y="1818782"/>
                    </a:lnTo>
                    <a:lnTo>
                      <a:pt x="814504" y="1825652"/>
                    </a:lnTo>
                    <a:lnTo>
                      <a:pt x="864832" y="1829783"/>
                    </a:lnTo>
                    <a:lnTo>
                      <a:pt x="915581" y="1831162"/>
                    </a:lnTo>
                    <a:lnTo>
                      <a:pt x="966329" y="1829783"/>
                    </a:lnTo>
                    <a:lnTo>
                      <a:pt x="1016658" y="1825652"/>
                    </a:lnTo>
                    <a:lnTo>
                      <a:pt x="1066511" y="1818782"/>
                    </a:lnTo>
                    <a:lnTo>
                      <a:pt x="1115833" y="1809183"/>
                    </a:lnTo>
                    <a:lnTo>
                      <a:pt x="1164569" y="1796865"/>
                    </a:lnTo>
                    <a:lnTo>
                      <a:pt x="1212661" y="1781840"/>
                    </a:lnTo>
                    <a:lnTo>
                      <a:pt x="1260055" y="1764118"/>
                    </a:lnTo>
                    <a:lnTo>
                      <a:pt x="1308038" y="1743051"/>
                    </a:lnTo>
                    <a:lnTo>
                      <a:pt x="1354535" y="1719374"/>
                    </a:lnTo>
                    <a:lnTo>
                      <a:pt x="1399497" y="1693120"/>
                    </a:lnTo>
                    <a:lnTo>
                      <a:pt x="1442874" y="1664324"/>
                    </a:lnTo>
                    <a:lnTo>
                      <a:pt x="1484617" y="1633016"/>
                    </a:lnTo>
                    <a:lnTo>
                      <a:pt x="1524676" y="1599231"/>
                    </a:lnTo>
                    <a:lnTo>
                      <a:pt x="1563001" y="1563001"/>
                    </a:lnTo>
                    <a:lnTo>
                      <a:pt x="1556600" y="1556600"/>
                    </a:lnTo>
                    <a:lnTo>
                      <a:pt x="915581" y="1556600"/>
                    </a:lnTo>
                    <a:lnTo>
                      <a:pt x="864551" y="1554612"/>
                    </a:lnTo>
                    <a:lnTo>
                      <a:pt x="814315" y="1548698"/>
                    </a:lnTo>
                    <a:lnTo>
                      <a:pt x="765049" y="1538929"/>
                    </a:lnTo>
                    <a:lnTo>
                      <a:pt x="716932" y="1525382"/>
                    </a:lnTo>
                    <a:lnTo>
                      <a:pt x="670142" y="1508128"/>
                    </a:lnTo>
                    <a:lnTo>
                      <a:pt x="624856" y="1487241"/>
                    </a:lnTo>
                    <a:lnTo>
                      <a:pt x="581253" y="1462796"/>
                    </a:lnTo>
                    <a:lnTo>
                      <a:pt x="539510" y="1434866"/>
                    </a:lnTo>
                    <a:lnTo>
                      <a:pt x="499806" y="1403524"/>
                    </a:lnTo>
                    <a:lnTo>
                      <a:pt x="462318" y="1368844"/>
                    </a:lnTo>
                    <a:lnTo>
                      <a:pt x="427638" y="1331355"/>
                    </a:lnTo>
                    <a:lnTo>
                      <a:pt x="396295" y="1291651"/>
                    </a:lnTo>
                    <a:lnTo>
                      <a:pt x="368365" y="1249908"/>
                    </a:lnTo>
                    <a:lnTo>
                      <a:pt x="343920" y="1206305"/>
                    </a:lnTo>
                    <a:lnTo>
                      <a:pt x="323034" y="1161019"/>
                    </a:lnTo>
                    <a:lnTo>
                      <a:pt x="305780" y="1114229"/>
                    </a:lnTo>
                    <a:lnTo>
                      <a:pt x="292232" y="1066112"/>
                    </a:lnTo>
                    <a:lnTo>
                      <a:pt x="282464" y="1016846"/>
                    </a:lnTo>
                    <a:lnTo>
                      <a:pt x="276549" y="966610"/>
                    </a:lnTo>
                    <a:lnTo>
                      <a:pt x="274561" y="915581"/>
                    </a:lnTo>
                    <a:lnTo>
                      <a:pt x="276549" y="864551"/>
                    </a:lnTo>
                    <a:lnTo>
                      <a:pt x="282464" y="814315"/>
                    </a:lnTo>
                    <a:lnTo>
                      <a:pt x="292232" y="765049"/>
                    </a:lnTo>
                    <a:lnTo>
                      <a:pt x="305780" y="716932"/>
                    </a:lnTo>
                    <a:lnTo>
                      <a:pt x="323034" y="670142"/>
                    </a:lnTo>
                    <a:lnTo>
                      <a:pt x="343920" y="624856"/>
                    </a:lnTo>
                    <a:lnTo>
                      <a:pt x="368365" y="581253"/>
                    </a:lnTo>
                    <a:lnTo>
                      <a:pt x="396295" y="539510"/>
                    </a:lnTo>
                    <a:lnTo>
                      <a:pt x="427638" y="499806"/>
                    </a:lnTo>
                    <a:lnTo>
                      <a:pt x="462318" y="462318"/>
                    </a:lnTo>
                    <a:lnTo>
                      <a:pt x="499806" y="427641"/>
                    </a:lnTo>
                    <a:lnTo>
                      <a:pt x="539510" y="396300"/>
                    </a:lnTo>
                    <a:lnTo>
                      <a:pt x="581253" y="368371"/>
                    </a:lnTo>
                    <a:lnTo>
                      <a:pt x="624856" y="343925"/>
                    </a:lnTo>
                    <a:lnTo>
                      <a:pt x="670142" y="323038"/>
                    </a:lnTo>
                    <a:lnTo>
                      <a:pt x="716932" y="305783"/>
                    </a:lnTo>
                    <a:lnTo>
                      <a:pt x="765049" y="292234"/>
                    </a:lnTo>
                    <a:lnTo>
                      <a:pt x="814315" y="282465"/>
                    </a:lnTo>
                    <a:lnTo>
                      <a:pt x="864551" y="276549"/>
                    </a:lnTo>
                    <a:lnTo>
                      <a:pt x="915581" y="274561"/>
                    </a:lnTo>
                    <a:lnTo>
                      <a:pt x="1556600" y="274561"/>
                    </a:lnTo>
                    <a:lnTo>
                      <a:pt x="1563001" y="268160"/>
                    </a:lnTo>
                    <a:lnTo>
                      <a:pt x="1524676" y="231935"/>
                    </a:lnTo>
                    <a:lnTo>
                      <a:pt x="1484617" y="198153"/>
                    </a:lnTo>
                    <a:lnTo>
                      <a:pt x="1442874" y="166848"/>
                    </a:lnTo>
                    <a:lnTo>
                      <a:pt x="1399497" y="138052"/>
                    </a:lnTo>
                    <a:lnTo>
                      <a:pt x="1354535" y="111800"/>
                    </a:lnTo>
                    <a:lnTo>
                      <a:pt x="1308038" y="88123"/>
                    </a:lnTo>
                    <a:lnTo>
                      <a:pt x="1260055" y="67056"/>
                    </a:lnTo>
                    <a:lnTo>
                      <a:pt x="1212661" y="49329"/>
                    </a:lnTo>
                    <a:lnTo>
                      <a:pt x="1164569" y="34301"/>
                    </a:lnTo>
                    <a:lnTo>
                      <a:pt x="1115833" y="21981"/>
                    </a:lnTo>
                    <a:lnTo>
                      <a:pt x="1066511" y="12380"/>
                    </a:lnTo>
                    <a:lnTo>
                      <a:pt x="1016658" y="5509"/>
                    </a:lnTo>
                    <a:lnTo>
                      <a:pt x="966329" y="1379"/>
                    </a:lnTo>
                    <a:lnTo>
                      <a:pt x="915581" y="0"/>
                    </a:lnTo>
                    <a:close/>
                  </a:path>
                  <a:path w="1563370" h="1831339">
                    <a:moveTo>
                      <a:pt x="1368844" y="1368844"/>
                    </a:moveTo>
                    <a:lnTo>
                      <a:pt x="1331355" y="1403524"/>
                    </a:lnTo>
                    <a:lnTo>
                      <a:pt x="1291651" y="1434866"/>
                    </a:lnTo>
                    <a:lnTo>
                      <a:pt x="1249908" y="1462796"/>
                    </a:lnTo>
                    <a:lnTo>
                      <a:pt x="1206305" y="1487241"/>
                    </a:lnTo>
                    <a:lnTo>
                      <a:pt x="1161019" y="1508128"/>
                    </a:lnTo>
                    <a:lnTo>
                      <a:pt x="1114229" y="1525382"/>
                    </a:lnTo>
                    <a:lnTo>
                      <a:pt x="1066112" y="1538929"/>
                    </a:lnTo>
                    <a:lnTo>
                      <a:pt x="1016846" y="1548698"/>
                    </a:lnTo>
                    <a:lnTo>
                      <a:pt x="966610" y="1554612"/>
                    </a:lnTo>
                    <a:lnTo>
                      <a:pt x="915581" y="1556600"/>
                    </a:lnTo>
                    <a:lnTo>
                      <a:pt x="1556600" y="1556600"/>
                    </a:lnTo>
                    <a:lnTo>
                      <a:pt x="1368844" y="1368844"/>
                    </a:lnTo>
                    <a:close/>
                  </a:path>
                  <a:path w="1563370" h="1831339">
                    <a:moveTo>
                      <a:pt x="1556600" y="274561"/>
                    </a:moveTo>
                    <a:lnTo>
                      <a:pt x="915581" y="274561"/>
                    </a:lnTo>
                    <a:lnTo>
                      <a:pt x="966610" y="276549"/>
                    </a:lnTo>
                    <a:lnTo>
                      <a:pt x="1016846" y="282465"/>
                    </a:lnTo>
                    <a:lnTo>
                      <a:pt x="1066112" y="292234"/>
                    </a:lnTo>
                    <a:lnTo>
                      <a:pt x="1114229" y="305783"/>
                    </a:lnTo>
                    <a:lnTo>
                      <a:pt x="1161019" y="323038"/>
                    </a:lnTo>
                    <a:lnTo>
                      <a:pt x="1206305" y="343925"/>
                    </a:lnTo>
                    <a:lnTo>
                      <a:pt x="1249908" y="368371"/>
                    </a:lnTo>
                    <a:lnTo>
                      <a:pt x="1291651" y="396300"/>
                    </a:lnTo>
                    <a:lnTo>
                      <a:pt x="1331355" y="427641"/>
                    </a:lnTo>
                    <a:lnTo>
                      <a:pt x="1368844" y="462318"/>
                    </a:lnTo>
                    <a:lnTo>
                      <a:pt x="1556600" y="274561"/>
                    </a:lnTo>
                    <a:close/>
                  </a:path>
                </a:pathLst>
              </a:custGeom>
              <a:solidFill>
                <a:srgbClr val="63EBDA"/>
              </a:solidFill>
            </p:spPr>
            <p:txBody>
              <a:bodyPr wrap="square" lIns="0" tIns="0" rIns="0" bIns="0" rtlCol="0"/>
              <a:lstStyle/>
              <a:p>
                <a:endParaRPr sz="800" dirty="0">
                  <a:latin typeface="+mn-ea"/>
                </a:endParaRPr>
              </a:p>
            </p:txBody>
          </p:sp>
          <p:sp>
            <p:nvSpPr>
              <p:cNvPr id="47" name="object 22">
                <a:extLst>
                  <a:ext uri="{FF2B5EF4-FFF2-40B4-BE49-F238E27FC236}">
                    <a16:creationId xmlns:a16="http://schemas.microsoft.com/office/drawing/2014/main" id="{29385630-C49D-28C7-F6FD-4F3921528224}"/>
                  </a:ext>
                </a:extLst>
              </p:cNvPr>
              <p:cNvSpPr/>
              <p:nvPr/>
            </p:nvSpPr>
            <p:spPr>
              <a:xfrm rot="2700000">
                <a:off x="5856172" y="2403973"/>
                <a:ext cx="1220893" cy="1042247"/>
              </a:xfrm>
              <a:custGeom>
                <a:avLst/>
                <a:gdLst/>
                <a:ahLst/>
                <a:cxnLst/>
                <a:rect l="l" t="t" r="r" b="b"/>
                <a:pathLst>
                  <a:path w="1831340" h="1563370">
                    <a:moveTo>
                      <a:pt x="915581" y="0"/>
                    </a:moveTo>
                    <a:lnTo>
                      <a:pt x="864832" y="1379"/>
                    </a:lnTo>
                    <a:lnTo>
                      <a:pt x="814503" y="5509"/>
                    </a:lnTo>
                    <a:lnTo>
                      <a:pt x="764650" y="12379"/>
                    </a:lnTo>
                    <a:lnTo>
                      <a:pt x="715328" y="21978"/>
                    </a:lnTo>
                    <a:lnTo>
                      <a:pt x="666592" y="34296"/>
                    </a:lnTo>
                    <a:lnTo>
                      <a:pt x="618500" y="49321"/>
                    </a:lnTo>
                    <a:lnTo>
                      <a:pt x="571106" y="67043"/>
                    </a:lnTo>
                    <a:lnTo>
                      <a:pt x="523120" y="88115"/>
                    </a:lnTo>
                    <a:lnTo>
                      <a:pt x="476621" y="111795"/>
                    </a:lnTo>
                    <a:lnTo>
                      <a:pt x="431659" y="138050"/>
                    </a:lnTo>
                    <a:lnTo>
                      <a:pt x="388283" y="166847"/>
                    </a:lnTo>
                    <a:lnTo>
                      <a:pt x="346542" y="198153"/>
                    </a:lnTo>
                    <a:lnTo>
                      <a:pt x="306484" y="231935"/>
                    </a:lnTo>
                    <a:lnTo>
                      <a:pt x="268160" y="268160"/>
                    </a:lnTo>
                    <a:lnTo>
                      <a:pt x="231935" y="306485"/>
                    </a:lnTo>
                    <a:lnTo>
                      <a:pt x="198153" y="346544"/>
                    </a:lnTo>
                    <a:lnTo>
                      <a:pt x="166848" y="388287"/>
                    </a:lnTo>
                    <a:lnTo>
                      <a:pt x="138052" y="431664"/>
                    </a:lnTo>
                    <a:lnTo>
                      <a:pt x="111800" y="476627"/>
                    </a:lnTo>
                    <a:lnTo>
                      <a:pt x="88123" y="523124"/>
                    </a:lnTo>
                    <a:lnTo>
                      <a:pt x="67056" y="571106"/>
                    </a:lnTo>
                    <a:lnTo>
                      <a:pt x="49329" y="618501"/>
                    </a:lnTo>
                    <a:lnTo>
                      <a:pt x="34301" y="666595"/>
                    </a:lnTo>
                    <a:lnTo>
                      <a:pt x="21981" y="715332"/>
                    </a:lnTo>
                    <a:lnTo>
                      <a:pt x="12380" y="764655"/>
                    </a:lnTo>
                    <a:lnTo>
                      <a:pt x="5509" y="814509"/>
                    </a:lnTo>
                    <a:lnTo>
                      <a:pt x="1379" y="864836"/>
                    </a:lnTo>
                    <a:lnTo>
                      <a:pt x="0" y="915581"/>
                    </a:lnTo>
                    <a:lnTo>
                      <a:pt x="1379" y="966329"/>
                    </a:lnTo>
                    <a:lnTo>
                      <a:pt x="5535" y="1016846"/>
                    </a:lnTo>
                    <a:lnTo>
                      <a:pt x="12380" y="1066511"/>
                    </a:lnTo>
                    <a:lnTo>
                      <a:pt x="21981" y="1115833"/>
                    </a:lnTo>
                    <a:lnTo>
                      <a:pt x="34301" y="1164569"/>
                    </a:lnTo>
                    <a:lnTo>
                      <a:pt x="49329" y="1212661"/>
                    </a:lnTo>
                    <a:lnTo>
                      <a:pt x="67056" y="1260055"/>
                    </a:lnTo>
                    <a:lnTo>
                      <a:pt x="88123" y="1308038"/>
                    </a:lnTo>
                    <a:lnTo>
                      <a:pt x="111800" y="1354535"/>
                    </a:lnTo>
                    <a:lnTo>
                      <a:pt x="138052" y="1399497"/>
                    </a:lnTo>
                    <a:lnTo>
                      <a:pt x="166848" y="1442874"/>
                    </a:lnTo>
                    <a:lnTo>
                      <a:pt x="198153" y="1484617"/>
                    </a:lnTo>
                    <a:lnTo>
                      <a:pt x="231935" y="1524676"/>
                    </a:lnTo>
                    <a:lnTo>
                      <a:pt x="268160" y="1563001"/>
                    </a:lnTo>
                    <a:lnTo>
                      <a:pt x="462318" y="1368844"/>
                    </a:lnTo>
                    <a:lnTo>
                      <a:pt x="427638" y="1331355"/>
                    </a:lnTo>
                    <a:lnTo>
                      <a:pt x="396295" y="1291651"/>
                    </a:lnTo>
                    <a:lnTo>
                      <a:pt x="368365" y="1249908"/>
                    </a:lnTo>
                    <a:lnTo>
                      <a:pt x="343920" y="1206305"/>
                    </a:lnTo>
                    <a:lnTo>
                      <a:pt x="323034" y="1161019"/>
                    </a:lnTo>
                    <a:lnTo>
                      <a:pt x="305780" y="1114229"/>
                    </a:lnTo>
                    <a:lnTo>
                      <a:pt x="292232" y="1066112"/>
                    </a:lnTo>
                    <a:lnTo>
                      <a:pt x="282464" y="1016846"/>
                    </a:lnTo>
                    <a:lnTo>
                      <a:pt x="276549" y="966610"/>
                    </a:lnTo>
                    <a:lnTo>
                      <a:pt x="274561" y="915581"/>
                    </a:lnTo>
                    <a:lnTo>
                      <a:pt x="276549" y="864551"/>
                    </a:lnTo>
                    <a:lnTo>
                      <a:pt x="282464" y="814315"/>
                    </a:lnTo>
                    <a:lnTo>
                      <a:pt x="292232" y="765049"/>
                    </a:lnTo>
                    <a:lnTo>
                      <a:pt x="305780" y="716932"/>
                    </a:lnTo>
                    <a:lnTo>
                      <a:pt x="323034" y="670142"/>
                    </a:lnTo>
                    <a:lnTo>
                      <a:pt x="343920" y="624856"/>
                    </a:lnTo>
                    <a:lnTo>
                      <a:pt x="368365" y="581253"/>
                    </a:lnTo>
                    <a:lnTo>
                      <a:pt x="396295" y="539510"/>
                    </a:lnTo>
                    <a:lnTo>
                      <a:pt x="427638" y="499806"/>
                    </a:lnTo>
                    <a:lnTo>
                      <a:pt x="462318" y="462318"/>
                    </a:lnTo>
                    <a:lnTo>
                      <a:pt x="499806" y="427638"/>
                    </a:lnTo>
                    <a:lnTo>
                      <a:pt x="539510" y="396297"/>
                    </a:lnTo>
                    <a:lnTo>
                      <a:pt x="581253" y="368368"/>
                    </a:lnTo>
                    <a:lnTo>
                      <a:pt x="624856" y="343924"/>
                    </a:lnTo>
                    <a:lnTo>
                      <a:pt x="670142" y="323040"/>
                    </a:lnTo>
                    <a:lnTo>
                      <a:pt x="716932" y="305788"/>
                    </a:lnTo>
                    <a:lnTo>
                      <a:pt x="765049" y="292242"/>
                    </a:lnTo>
                    <a:lnTo>
                      <a:pt x="814315" y="282475"/>
                    </a:lnTo>
                    <a:lnTo>
                      <a:pt x="864551" y="276561"/>
                    </a:lnTo>
                    <a:lnTo>
                      <a:pt x="915581" y="274574"/>
                    </a:lnTo>
                    <a:lnTo>
                      <a:pt x="1569063" y="274574"/>
                    </a:lnTo>
                    <a:lnTo>
                      <a:pt x="1563001" y="268160"/>
                    </a:lnTo>
                    <a:lnTo>
                      <a:pt x="1524676" y="231935"/>
                    </a:lnTo>
                    <a:lnTo>
                      <a:pt x="1484617" y="198153"/>
                    </a:lnTo>
                    <a:lnTo>
                      <a:pt x="1442873" y="166847"/>
                    </a:lnTo>
                    <a:lnTo>
                      <a:pt x="1399494" y="138050"/>
                    </a:lnTo>
                    <a:lnTo>
                      <a:pt x="1354530" y="111795"/>
                    </a:lnTo>
                    <a:lnTo>
                      <a:pt x="1308030" y="88115"/>
                    </a:lnTo>
                    <a:lnTo>
                      <a:pt x="1260043" y="67043"/>
                    </a:lnTo>
                    <a:lnTo>
                      <a:pt x="1212653" y="49321"/>
                    </a:lnTo>
                    <a:lnTo>
                      <a:pt x="1164562" y="34296"/>
                    </a:lnTo>
                    <a:lnTo>
                      <a:pt x="1115827" y="21978"/>
                    </a:lnTo>
                    <a:lnTo>
                      <a:pt x="1066505" y="12379"/>
                    </a:lnTo>
                    <a:lnTo>
                      <a:pt x="1016652" y="5509"/>
                    </a:lnTo>
                    <a:lnTo>
                      <a:pt x="966325" y="1379"/>
                    </a:lnTo>
                    <a:lnTo>
                      <a:pt x="915581" y="0"/>
                    </a:lnTo>
                    <a:close/>
                  </a:path>
                  <a:path w="1831340" h="1563370">
                    <a:moveTo>
                      <a:pt x="1569063" y="274574"/>
                    </a:moveTo>
                    <a:lnTo>
                      <a:pt x="915581" y="274574"/>
                    </a:lnTo>
                    <a:lnTo>
                      <a:pt x="966610" y="276561"/>
                    </a:lnTo>
                    <a:lnTo>
                      <a:pt x="1016846" y="282475"/>
                    </a:lnTo>
                    <a:lnTo>
                      <a:pt x="1066112" y="292242"/>
                    </a:lnTo>
                    <a:lnTo>
                      <a:pt x="1114229" y="305788"/>
                    </a:lnTo>
                    <a:lnTo>
                      <a:pt x="1161019" y="323040"/>
                    </a:lnTo>
                    <a:lnTo>
                      <a:pt x="1206305" y="343924"/>
                    </a:lnTo>
                    <a:lnTo>
                      <a:pt x="1249908" y="368368"/>
                    </a:lnTo>
                    <a:lnTo>
                      <a:pt x="1291651" y="396297"/>
                    </a:lnTo>
                    <a:lnTo>
                      <a:pt x="1331355" y="427638"/>
                    </a:lnTo>
                    <a:lnTo>
                      <a:pt x="1368844" y="462318"/>
                    </a:lnTo>
                    <a:lnTo>
                      <a:pt x="1403524" y="499806"/>
                    </a:lnTo>
                    <a:lnTo>
                      <a:pt x="1434866" y="539510"/>
                    </a:lnTo>
                    <a:lnTo>
                      <a:pt x="1462796" y="581253"/>
                    </a:lnTo>
                    <a:lnTo>
                      <a:pt x="1487241" y="624856"/>
                    </a:lnTo>
                    <a:lnTo>
                      <a:pt x="1508128" y="670142"/>
                    </a:lnTo>
                    <a:lnTo>
                      <a:pt x="1525382" y="716932"/>
                    </a:lnTo>
                    <a:lnTo>
                      <a:pt x="1538929" y="765049"/>
                    </a:lnTo>
                    <a:lnTo>
                      <a:pt x="1548698" y="814315"/>
                    </a:lnTo>
                    <a:lnTo>
                      <a:pt x="1554612" y="864551"/>
                    </a:lnTo>
                    <a:lnTo>
                      <a:pt x="1556600" y="915581"/>
                    </a:lnTo>
                    <a:lnTo>
                      <a:pt x="1554612" y="966610"/>
                    </a:lnTo>
                    <a:lnTo>
                      <a:pt x="1548698" y="1016846"/>
                    </a:lnTo>
                    <a:lnTo>
                      <a:pt x="1538929" y="1066112"/>
                    </a:lnTo>
                    <a:lnTo>
                      <a:pt x="1525382" y="1114229"/>
                    </a:lnTo>
                    <a:lnTo>
                      <a:pt x="1508128" y="1161019"/>
                    </a:lnTo>
                    <a:lnTo>
                      <a:pt x="1487241" y="1206305"/>
                    </a:lnTo>
                    <a:lnTo>
                      <a:pt x="1462796" y="1249908"/>
                    </a:lnTo>
                    <a:lnTo>
                      <a:pt x="1434866" y="1291651"/>
                    </a:lnTo>
                    <a:lnTo>
                      <a:pt x="1403524" y="1331355"/>
                    </a:lnTo>
                    <a:lnTo>
                      <a:pt x="1368844" y="1368844"/>
                    </a:lnTo>
                    <a:lnTo>
                      <a:pt x="1563001" y="1563001"/>
                    </a:lnTo>
                    <a:lnTo>
                      <a:pt x="1599226" y="1524676"/>
                    </a:lnTo>
                    <a:lnTo>
                      <a:pt x="1633008" y="1484617"/>
                    </a:lnTo>
                    <a:lnTo>
                      <a:pt x="1664314" y="1442874"/>
                    </a:lnTo>
                    <a:lnTo>
                      <a:pt x="1693111" y="1399497"/>
                    </a:lnTo>
                    <a:lnTo>
                      <a:pt x="1719366" y="1354535"/>
                    </a:lnTo>
                    <a:lnTo>
                      <a:pt x="1743046" y="1308038"/>
                    </a:lnTo>
                    <a:lnTo>
                      <a:pt x="1764118" y="1260055"/>
                    </a:lnTo>
                    <a:lnTo>
                      <a:pt x="1781840" y="1212661"/>
                    </a:lnTo>
                    <a:lnTo>
                      <a:pt x="1796865" y="1164569"/>
                    </a:lnTo>
                    <a:lnTo>
                      <a:pt x="1809183" y="1115833"/>
                    </a:lnTo>
                    <a:lnTo>
                      <a:pt x="1818782" y="1066511"/>
                    </a:lnTo>
                    <a:lnTo>
                      <a:pt x="1825652" y="1016658"/>
                    </a:lnTo>
                    <a:lnTo>
                      <a:pt x="1829783" y="966329"/>
                    </a:lnTo>
                    <a:lnTo>
                      <a:pt x="1831162" y="915581"/>
                    </a:lnTo>
                    <a:lnTo>
                      <a:pt x="1829783" y="864836"/>
                    </a:lnTo>
                    <a:lnTo>
                      <a:pt x="1825626" y="814315"/>
                    </a:lnTo>
                    <a:lnTo>
                      <a:pt x="1818782" y="764655"/>
                    </a:lnTo>
                    <a:lnTo>
                      <a:pt x="1809183" y="715332"/>
                    </a:lnTo>
                    <a:lnTo>
                      <a:pt x="1796865" y="666595"/>
                    </a:lnTo>
                    <a:lnTo>
                      <a:pt x="1781840" y="618501"/>
                    </a:lnTo>
                    <a:lnTo>
                      <a:pt x="1764118" y="571106"/>
                    </a:lnTo>
                    <a:lnTo>
                      <a:pt x="1743046" y="523124"/>
                    </a:lnTo>
                    <a:lnTo>
                      <a:pt x="1719366" y="476627"/>
                    </a:lnTo>
                    <a:lnTo>
                      <a:pt x="1693111" y="431664"/>
                    </a:lnTo>
                    <a:lnTo>
                      <a:pt x="1664314" y="388287"/>
                    </a:lnTo>
                    <a:lnTo>
                      <a:pt x="1633008" y="346544"/>
                    </a:lnTo>
                    <a:lnTo>
                      <a:pt x="1599226" y="306485"/>
                    </a:lnTo>
                    <a:lnTo>
                      <a:pt x="1569063" y="274574"/>
                    </a:lnTo>
                    <a:close/>
                  </a:path>
                </a:pathLst>
              </a:custGeom>
              <a:solidFill>
                <a:srgbClr val="7213EA"/>
              </a:solidFill>
            </p:spPr>
            <p:txBody>
              <a:bodyPr wrap="square" lIns="0" tIns="0" rIns="0" bIns="0" rtlCol="0"/>
              <a:lstStyle/>
              <a:p>
                <a:endParaRPr sz="800" dirty="0">
                  <a:latin typeface="+mn-ea"/>
                </a:endParaRPr>
              </a:p>
            </p:txBody>
          </p:sp>
          <p:grpSp>
            <p:nvGrpSpPr>
              <p:cNvPr id="106" name="그룹 105">
                <a:extLst>
                  <a:ext uri="{FF2B5EF4-FFF2-40B4-BE49-F238E27FC236}">
                    <a16:creationId xmlns:a16="http://schemas.microsoft.com/office/drawing/2014/main" id="{676189D9-A17C-F982-9C4C-F25E094F52B2}"/>
                  </a:ext>
                </a:extLst>
              </p:cNvPr>
              <p:cNvGrpSpPr/>
              <p:nvPr/>
            </p:nvGrpSpPr>
            <p:grpSpPr>
              <a:xfrm>
                <a:off x="4781349" y="2726142"/>
                <a:ext cx="2295806" cy="1973547"/>
                <a:chOff x="4781349" y="2726142"/>
                <a:chExt cx="2295806" cy="1973547"/>
              </a:xfrm>
            </p:grpSpPr>
            <p:sp>
              <p:nvSpPr>
                <p:cNvPr id="43" name="object 18">
                  <a:extLst>
                    <a:ext uri="{FF2B5EF4-FFF2-40B4-BE49-F238E27FC236}">
                      <a16:creationId xmlns:a16="http://schemas.microsoft.com/office/drawing/2014/main" id="{64DC9B5C-411B-5276-B32F-98331DFC2431}"/>
                    </a:ext>
                  </a:extLst>
                </p:cNvPr>
                <p:cNvSpPr/>
                <p:nvPr/>
              </p:nvSpPr>
              <p:spPr>
                <a:xfrm rot="2700000">
                  <a:off x="5452979" y="3075427"/>
                  <a:ext cx="863227" cy="863219"/>
                </a:xfrm>
                <a:prstGeom prst="rect">
                  <a:avLst/>
                </a:prstGeom>
                <a:blipFill>
                  <a:blip r:embed="rId6" cstate="print"/>
                  <a:stretch>
                    <a:fillRect/>
                  </a:stretch>
                </a:blipFill>
              </p:spPr>
              <p:txBody>
                <a:bodyPr wrap="square" lIns="0" tIns="0" rIns="0" bIns="0" rtlCol="0"/>
                <a:lstStyle/>
                <a:p>
                  <a:endParaRPr sz="800" dirty="0">
                    <a:latin typeface="+mn-ea"/>
                  </a:endParaRPr>
                </a:p>
              </p:txBody>
            </p:sp>
            <p:sp>
              <p:nvSpPr>
                <p:cNvPr id="44" name="object 19">
                  <a:extLst>
                    <a:ext uri="{FF2B5EF4-FFF2-40B4-BE49-F238E27FC236}">
                      <a16:creationId xmlns:a16="http://schemas.microsoft.com/office/drawing/2014/main" id="{D06ED663-E098-B3AD-4AD3-60907B28A82A}"/>
                    </a:ext>
                  </a:extLst>
                </p:cNvPr>
                <p:cNvSpPr/>
                <p:nvPr/>
              </p:nvSpPr>
              <p:spPr>
                <a:xfrm rot="2700000">
                  <a:off x="5945585" y="3478794"/>
                  <a:ext cx="1042247" cy="1220893"/>
                </a:xfrm>
                <a:custGeom>
                  <a:avLst/>
                  <a:gdLst/>
                  <a:ahLst/>
                  <a:cxnLst/>
                  <a:rect l="l" t="t" r="r" b="b"/>
                  <a:pathLst>
                    <a:path w="1563370" h="1831339">
                      <a:moveTo>
                        <a:pt x="194157" y="1368844"/>
                      </a:moveTo>
                      <a:lnTo>
                        <a:pt x="0" y="1563001"/>
                      </a:lnTo>
                      <a:lnTo>
                        <a:pt x="38325" y="1599231"/>
                      </a:lnTo>
                      <a:lnTo>
                        <a:pt x="78384" y="1633016"/>
                      </a:lnTo>
                      <a:lnTo>
                        <a:pt x="120127" y="1664324"/>
                      </a:lnTo>
                      <a:lnTo>
                        <a:pt x="163506" y="1693120"/>
                      </a:lnTo>
                      <a:lnTo>
                        <a:pt x="208471" y="1719374"/>
                      </a:lnTo>
                      <a:lnTo>
                        <a:pt x="254971" y="1743051"/>
                      </a:lnTo>
                      <a:lnTo>
                        <a:pt x="302958" y="1764118"/>
                      </a:lnTo>
                      <a:lnTo>
                        <a:pt x="350348" y="1781840"/>
                      </a:lnTo>
                      <a:lnTo>
                        <a:pt x="398439" y="1796865"/>
                      </a:lnTo>
                      <a:lnTo>
                        <a:pt x="447174" y="1809183"/>
                      </a:lnTo>
                      <a:lnTo>
                        <a:pt x="496496" y="1818782"/>
                      </a:lnTo>
                      <a:lnTo>
                        <a:pt x="546349" y="1825652"/>
                      </a:lnTo>
                      <a:lnTo>
                        <a:pt x="596676" y="1829783"/>
                      </a:lnTo>
                      <a:lnTo>
                        <a:pt x="647420" y="1831162"/>
                      </a:lnTo>
                      <a:lnTo>
                        <a:pt x="698169" y="1829783"/>
                      </a:lnTo>
                      <a:lnTo>
                        <a:pt x="748497" y="1825652"/>
                      </a:lnTo>
                      <a:lnTo>
                        <a:pt x="798351" y="1818782"/>
                      </a:lnTo>
                      <a:lnTo>
                        <a:pt x="847673" y="1809183"/>
                      </a:lnTo>
                      <a:lnTo>
                        <a:pt x="896408" y="1796865"/>
                      </a:lnTo>
                      <a:lnTo>
                        <a:pt x="944501" y="1781840"/>
                      </a:lnTo>
                      <a:lnTo>
                        <a:pt x="991895" y="1764118"/>
                      </a:lnTo>
                      <a:lnTo>
                        <a:pt x="1039878" y="1743051"/>
                      </a:lnTo>
                      <a:lnTo>
                        <a:pt x="1086376" y="1719374"/>
                      </a:lnTo>
                      <a:lnTo>
                        <a:pt x="1131340" y="1693120"/>
                      </a:lnTo>
                      <a:lnTo>
                        <a:pt x="1174719" y="1664324"/>
                      </a:lnTo>
                      <a:lnTo>
                        <a:pt x="1216462" y="1633016"/>
                      </a:lnTo>
                      <a:lnTo>
                        <a:pt x="1256520" y="1599231"/>
                      </a:lnTo>
                      <a:lnTo>
                        <a:pt x="1294841" y="1563001"/>
                      </a:lnTo>
                      <a:lnTo>
                        <a:pt x="1300891" y="1556600"/>
                      </a:lnTo>
                      <a:lnTo>
                        <a:pt x="647420" y="1556600"/>
                      </a:lnTo>
                      <a:lnTo>
                        <a:pt x="596391" y="1554612"/>
                      </a:lnTo>
                      <a:lnTo>
                        <a:pt x="546154" y="1548698"/>
                      </a:lnTo>
                      <a:lnTo>
                        <a:pt x="496889" y="1538929"/>
                      </a:lnTo>
                      <a:lnTo>
                        <a:pt x="448772" y="1525382"/>
                      </a:lnTo>
                      <a:lnTo>
                        <a:pt x="401981" y="1508128"/>
                      </a:lnTo>
                      <a:lnTo>
                        <a:pt x="356696" y="1487241"/>
                      </a:lnTo>
                      <a:lnTo>
                        <a:pt x="313093" y="1462796"/>
                      </a:lnTo>
                      <a:lnTo>
                        <a:pt x="271350" y="1434866"/>
                      </a:lnTo>
                      <a:lnTo>
                        <a:pt x="231645" y="1403524"/>
                      </a:lnTo>
                      <a:lnTo>
                        <a:pt x="194157" y="1368844"/>
                      </a:lnTo>
                      <a:close/>
                    </a:path>
                    <a:path w="1563370" h="1831339">
                      <a:moveTo>
                        <a:pt x="1300891" y="274561"/>
                      </a:moveTo>
                      <a:lnTo>
                        <a:pt x="647420" y="274561"/>
                      </a:lnTo>
                      <a:lnTo>
                        <a:pt x="698449" y="276549"/>
                      </a:lnTo>
                      <a:lnTo>
                        <a:pt x="748686" y="282465"/>
                      </a:lnTo>
                      <a:lnTo>
                        <a:pt x="797951" y="292234"/>
                      </a:lnTo>
                      <a:lnTo>
                        <a:pt x="846068" y="305783"/>
                      </a:lnTo>
                      <a:lnTo>
                        <a:pt x="892859" y="323038"/>
                      </a:lnTo>
                      <a:lnTo>
                        <a:pt x="938144" y="343925"/>
                      </a:lnTo>
                      <a:lnTo>
                        <a:pt x="981748" y="368371"/>
                      </a:lnTo>
                      <a:lnTo>
                        <a:pt x="1023490" y="396300"/>
                      </a:lnTo>
                      <a:lnTo>
                        <a:pt x="1063195" y="427641"/>
                      </a:lnTo>
                      <a:lnTo>
                        <a:pt x="1100683" y="462318"/>
                      </a:lnTo>
                      <a:lnTo>
                        <a:pt x="1135363" y="499806"/>
                      </a:lnTo>
                      <a:lnTo>
                        <a:pt x="1166705" y="539510"/>
                      </a:lnTo>
                      <a:lnTo>
                        <a:pt x="1194636" y="581253"/>
                      </a:lnTo>
                      <a:lnTo>
                        <a:pt x="1219081" y="624856"/>
                      </a:lnTo>
                      <a:lnTo>
                        <a:pt x="1239967" y="670142"/>
                      </a:lnTo>
                      <a:lnTo>
                        <a:pt x="1257221" y="716932"/>
                      </a:lnTo>
                      <a:lnTo>
                        <a:pt x="1270769" y="765049"/>
                      </a:lnTo>
                      <a:lnTo>
                        <a:pt x="1280537" y="814315"/>
                      </a:lnTo>
                      <a:lnTo>
                        <a:pt x="1286452" y="864551"/>
                      </a:lnTo>
                      <a:lnTo>
                        <a:pt x="1288440" y="915581"/>
                      </a:lnTo>
                      <a:lnTo>
                        <a:pt x="1286452" y="966610"/>
                      </a:lnTo>
                      <a:lnTo>
                        <a:pt x="1280537" y="1016846"/>
                      </a:lnTo>
                      <a:lnTo>
                        <a:pt x="1270769" y="1066112"/>
                      </a:lnTo>
                      <a:lnTo>
                        <a:pt x="1257221" y="1114229"/>
                      </a:lnTo>
                      <a:lnTo>
                        <a:pt x="1239967" y="1161019"/>
                      </a:lnTo>
                      <a:lnTo>
                        <a:pt x="1219081" y="1206305"/>
                      </a:lnTo>
                      <a:lnTo>
                        <a:pt x="1194636" y="1249908"/>
                      </a:lnTo>
                      <a:lnTo>
                        <a:pt x="1166705" y="1291651"/>
                      </a:lnTo>
                      <a:lnTo>
                        <a:pt x="1135363" y="1331355"/>
                      </a:lnTo>
                      <a:lnTo>
                        <a:pt x="1100683" y="1368844"/>
                      </a:lnTo>
                      <a:lnTo>
                        <a:pt x="1063195" y="1403524"/>
                      </a:lnTo>
                      <a:lnTo>
                        <a:pt x="1023490" y="1434866"/>
                      </a:lnTo>
                      <a:lnTo>
                        <a:pt x="981748" y="1462796"/>
                      </a:lnTo>
                      <a:lnTo>
                        <a:pt x="938144" y="1487241"/>
                      </a:lnTo>
                      <a:lnTo>
                        <a:pt x="892859" y="1508128"/>
                      </a:lnTo>
                      <a:lnTo>
                        <a:pt x="846068" y="1525382"/>
                      </a:lnTo>
                      <a:lnTo>
                        <a:pt x="797951" y="1538929"/>
                      </a:lnTo>
                      <a:lnTo>
                        <a:pt x="748686" y="1548698"/>
                      </a:lnTo>
                      <a:lnTo>
                        <a:pt x="698449" y="1554612"/>
                      </a:lnTo>
                      <a:lnTo>
                        <a:pt x="647420" y="1556600"/>
                      </a:lnTo>
                      <a:lnTo>
                        <a:pt x="1300891" y="1556600"/>
                      </a:lnTo>
                      <a:lnTo>
                        <a:pt x="1331070" y="1524676"/>
                      </a:lnTo>
                      <a:lnTo>
                        <a:pt x="1364854" y="1484617"/>
                      </a:lnTo>
                      <a:lnTo>
                        <a:pt x="1396159" y="1442874"/>
                      </a:lnTo>
                      <a:lnTo>
                        <a:pt x="1424955" y="1399497"/>
                      </a:lnTo>
                      <a:lnTo>
                        <a:pt x="1451208" y="1354535"/>
                      </a:lnTo>
                      <a:lnTo>
                        <a:pt x="1474886" y="1308038"/>
                      </a:lnTo>
                      <a:lnTo>
                        <a:pt x="1495958" y="1260055"/>
                      </a:lnTo>
                      <a:lnTo>
                        <a:pt x="1513680" y="1212661"/>
                      </a:lnTo>
                      <a:lnTo>
                        <a:pt x="1528707" y="1164567"/>
                      </a:lnTo>
                      <a:lnTo>
                        <a:pt x="1541027" y="1115829"/>
                      </a:lnTo>
                      <a:lnTo>
                        <a:pt x="1550630" y="1066506"/>
                      </a:lnTo>
                      <a:lnTo>
                        <a:pt x="1557502" y="1016652"/>
                      </a:lnTo>
                      <a:lnTo>
                        <a:pt x="1561634" y="966325"/>
                      </a:lnTo>
                      <a:lnTo>
                        <a:pt x="1563014" y="915581"/>
                      </a:lnTo>
                      <a:lnTo>
                        <a:pt x="1561634" y="864832"/>
                      </a:lnTo>
                      <a:lnTo>
                        <a:pt x="1557476" y="814315"/>
                      </a:lnTo>
                      <a:lnTo>
                        <a:pt x="1550630" y="764650"/>
                      </a:lnTo>
                      <a:lnTo>
                        <a:pt x="1541027" y="715328"/>
                      </a:lnTo>
                      <a:lnTo>
                        <a:pt x="1528707" y="666592"/>
                      </a:lnTo>
                      <a:lnTo>
                        <a:pt x="1513680" y="618500"/>
                      </a:lnTo>
                      <a:lnTo>
                        <a:pt x="1495958" y="571106"/>
                      </a:lnTo>
                      <a:lnTo>
                        <a:pt x="1474886" y="523124"/>
                      </a:lnTo>
                      <a:lnTo>
                        <a:pt x="1451208" y="476627"/>
                      </a:lnTo>
                      <a:lnTo>
                        <a:pt x="1424955" y="431664"/>
                      </a:lnTo>
                      <a:lnTo>
                        <a:pt x="1396159" y="388287"/>
                      </a:lnTo>
                      <a:lnTo>
                        <a:pt x="1364854" y="346544"/>
                      </a:lnTo>
                      <a:lnTo>
                        <a:pt x="1331070" y="306485"/>
                      </a:lnTo>
                      <a:lnTo>
                        <a:pt x="1300891" y="274561"/>
                      </a:lnTo>
                      <a:close/>
                    </a:path>
                    <a:path w="1563370" h="1831339">
                      <a:moveTo>
                        <a:pt x="647420" y="0"/>
                      </a:moveTo>
                      <a:lnTo>
                        <a:pt x="596676" y="1379"/>
                      </a:lnTo>
                      <a:lnTo>
                        <a:pt x="546349" y="5509"/>
                      </a:lnTo>
                      <a:lnTo>
                        <a:pt x="496496" y="12380"/>
                      </a:lnTo>
                      <a:lnTo>
                        <a:pt x="447174" y="21981"/>
                      </a:lnTo>
                      <a:lnTo>
                        <a:pt x="398439" y="34301"/>
                      </a:lnTo>
                      <a:lnTo>
                        <a:pt x="350348" y="49329"/>
                      </a:lnTo>
                      <a:lnTo>
                        <a:pt x="302958" y="67056"/>
                      </a:lnTo>
                      <a:lnTo>
                        <a:pt x="254971" y="88123"/>
                      </a:lnTo>
                      <a:lnTo>
                        <a:pt x="208471" y="111800"/>
                      </a:lnTo>
                      <a:lnTo>
                        <a:pt x="163506" y="138052"/>
                      </a:lnTo>
                      <a:lnTo>
                        <a:pt x="120127" y="166848"/>
                      </a:lnTo>
                      <a:lnTo>
                        <a:pt x="78384" y="198153"/>
                      </a:lnTo>
                      <a:lnTo>
                        <a:pt x="38325" y="231935"/>
                      </a:lnTo>
                      <a:lnTo>
                        <a:pt x="0" y="268160"/>
                      </a:lnTo>
                      <a:lnTo>
                        <a:pt x="194157" y="462318"/>
                      </a:lnTo>
                      <a:lnTo>
                        <a:pt x="231645" y="427641"/>
                      </a:lnTo>
                      <a:lnTo>
                        <a:pt x="271350" y="396300"/>
                      </a:lnTo>
                      <a:lnTo>
                        <a:pt x="313093" y="368371"/>
                      </a:lnTo>
                      <a:lnTo>
                        <a:pt x="356696" y="343925"/>
                      </a:lnTo>
                      <a:lnTo>
                        <a:pt x="401981" y="323038"/>
                      </a:lnTo>
                      <a:lnTo>
                        <a:pt x="448772" y="305783"/>
                      </a:lnTo>
                      <a:lnTo>
                        <a:pt x="496889" y="292234"/>
                      </a:lnTo>
                      <a:lnTo>
                        <a:pt x="546154" y="282465"/>
                      </a:lnTo>
                      <a:lnTo>
                        <a:pt x="596391" y="276549"/>
                      </a:lnTo>
                      <a:lnTo>
                        <a:pt x="647420" y="274561"/>
                      </a:lnTo>
                      <a:lnTo>
                        <a:pt x="1300891" y="274561"/>
                      </a:lnTo>
                      <a:lnTo>
                        <a:pt x="1294841" y="268160"/>
                      </a:lnTo>
                      <a:lnTo>
                        <a:pt x="1256520" y="231935"/>
                      </a:lnTo>
                      <a:lnTo>
                        <a:pt x="1216462" y="198153"/>
                      </a:lnTo>
                      <a:lnTo>
                        <a:pt x="1174719" y="166848"/>
                      </a:lnTo>
                      <a:lnTo>
                        <a:pt x="1131340" y="138052"/>
                      </a:lnTo>
                      <a:lnTo>
                        <a:pt x="1086376" y="111800"/>
                      </a:lnTo>
                      <a:lnTo>
                        <a:pt x="1039878" y="88123"/>
                      </a:lnTo>
                      <a:lnTo>
                        <a:pt x="991895" y="67056"/>
                      </a:lnTo>
                      <a:lnTo>
                        <a:pt x="944501" y="49329"/>
                      </a:lnTo>
                      <a:lnTo>
                        <a:pt x="896408" y="34301"/>
                      </a:lnTo>
                      <a:lnTo>
                        <a:pt x="847673" y="21981"/>
                      </a:lnTo>
                      <a:lnTo>
                        <a:pt x="798351" y="12380"/>
                      </a:lnTo>
                      <a:lnTo>
                        <a:pt x="748497" y="5509"/>
                      </a:lnTo>
                      <a:lnTo>
                        <a:pt x="698169" y="1379"/>
                      </a:lnTo>
                      <a:lnTo>
                        <a:pt x="647420" y="0"/>
                      </a:lnTo>
                      <a:close/>
                    </a:path>
                  </a:pathLst>
                </a:custGeom>
                <a:solidFill>
                  <a:srgbClr val="FFA3DA"/>
                </a:solidFill>
              </p:spPr>
              <p:txBody>
                <a:bodyPr wrap="square" lIns="0" tIns="0" rIns="0" bIns="0" rtlCol="0"/>
                <a:lstStyle/>
                <a:p>
                  <a:endParaRPr sz="800" dirty="0">
                    <a:latin typeface="+mn-ea"/>
                  </a:endParaRPr>
                </a:p>
              </p:txBody>
            </p:sp>
            <p:sp>
              <p:nvSpPr>
                <p:cNvPr id="45" name="object 20">
                  <a:extLst>
                    <a:ext uri="{FF2B5EF4-FFF2-40B4-BE49-F238E27FC236}">
                      <a16:creationId xmlns:a16="http://schemas.microsoft.com/office/drawing/2014/main" id="{485BCD0B-4F7F-601B-D567-E71F2FB70B64}"/>
                    </a:ext>
                  </a:extLst>
                </p:cNvPr>
                <p:cNvSpPr/>
                <p:nvPr/>
              </p:nvSpPr>
              <p:spPr>
                <a:xfrm rot="2700000">
                  <a:off x="4692026" y="3568119"/>
                  <a:ext cx="1220893" cy="1042247"/>
                </a:xfrm>
                <a:custGeom>
                  <a:avLst/>
                  <a:gdLst/>
                  <a:ahLst/>
                  <a:cxnLst/>
                  <a:rect l="l" t="t" r="r" b="b"/>
                  <a:pathLst>
                    <a:path w="1831340" h="1563370">
                      <a:moveTo>
                        <a:pt x="268160" y="0"/>
                      </a:moveTo>
                      <a:lnTo>
                        <a:pt x="231935" y="38324"/>
                      </a:lnTo>
                      <a:lnTo>
                        <a:pt x="198153" y="78383"/>
                      </a:lnTo>
                      <a:lnTo>
                        <a:pt x="166848" y="120126"/>
                      </a:lnTo>
                      <a:lnTo>
                        <a:pt x="138052" y="163504"/>
                      </a:lnTo>
                      <a:lnTo>
                        <a:pt x="111800" y="208466"/>
                      </a:lnTo>
                      <a:lnTo>
                        <a:pt x="88123" y="254963"/>
                      </a:lnTo>
                      <a:lnTo>
                        <a:pt x="67055" y="302945"/>
                      </a:lnTo>
                      <a:lnTo>
                        <a:pt x="49329" y="350340"/>
                      </a:lnTo>
                      <a:lnTo>
                        <a:pt x="34301" y="398434"/>
                      </a:lnTo>
                      <a:lnTo>
                        <a:pt x="21981" y="447171"/>
                      </a:lnTo>
                      <a:lnTo>
                        <a:pt x="12380" y="496495"/>
                      </a:lnTo>
                      <a:lnTo>
                        <a:pt x="5509" y="546348"/>
                      </a:lnTo>
                      <a:lnTo>
                        <a:pt x="1379" y="596676"/>
                      </a:lnTo>
                      <a:lnTo>
                        <a:pt x="0" y="647420"/>
                      </a:lnTo>
                      <a:lnTo>
                        <a:pt x="1379" y="698165"/>
                      </a:lnTo>
                      <a:lnTo>
                        <a:pt x="5536" y="748686"/>
                      </a:lnTo>
                      <a:lnTo>
                        <a:pt x="12380" y="798344"/>
                      </a:lnTo>
                      <a:lnTo>
                        <a:pt x="21981" y="847667"/>
                      </a:lnTo>
                      <a:lnTo>
                        <a:pt x="34301" y="896401"/>
                      </a:lnTo>
                      <a:lnTo>
                        <a:pt x="49329" y="944492"/>
                      </a:lnTo>
                      <a:lnTo>
                        <a:pt x="67055" y="991882"/>
                      </a:lnTo>
                      <a:lnTo>
                        <a:pt x="88123" y="1039869"/>
                      </a:lnTo>
                      <a:lnTo>
                        <a:pt x="111800" y="1086369"/>
                      </a:lnTo>
                      <a:lnTo>
                        <a:pt x="138052" y="1131334"/>
                      </a:lnTo>
                      <a:lnTo>
                        <a:pt x="166848" y="1174713"/>
                      </a:lnTo>
                      <a:lnTo>
                        <a:pt x="198153" y="1216457"/>
                      </a:lnTo>
                      <a:lnTo>
                        <a:pt x="231935" y="1256516"/>
                      </a:lnTo>
                      <a:lnTo>
                        <a:pt x="268160" y="1294841"/>
                      </a:lnTo>
                      <a:lnTo>
                        <a:pt x="306485" y="1331066"/>
                      </a:lnTo>
                      <a:lnTo>
                        <a:pt x="346544" y="1364848"/>
                      </a:lnTo>
                      <a:lnTo>
                        <a:pt x="388287" y="1396154"/>
                      </a:lnTo>
                      <a:lnTo>
                        <a:pt x="431664" y="1424951"/>
                      </a:lnTo>
                      <a:lnTo>
                        <a:pt x="476627" y="1451205"/>
                      </a:lnTo>
                      <a:lnTo>
                        <a:pt x="523124" y="1474886"/>
                      </a:lnTo>
                      <a:lnTo>
                        <a:pt x="571106" y="1495958"/>
                      </a:lnTo>
                      <a:lnTo>
                        <a:pt x="618500" y="1513680"/>
                      </a:lnTo>
                      <a:lnTo>
                        <a:pt x="666592" y="1528705"/>
                      </a:lnTo>
                      <a:lnTo>
                        <a:pt x="715328" y="1541022"/>
                      </a:lnTo>
                      <a:lnTo>
                        <a:pt x="764650" y="1550622"/>
                      </a:lnTo>
                      <a:lnTo>
                        <a:pt x="814503" y="1557492"/>
                      </a:lnTo>
                      <a:lnTo>
                        <a:pt x="864832" y="1561622"/>
                      </a:lnTo>
                      <a:lnTo>
                        <a:pt x="915581" y="1563001"/>
                      </a:lnTo>
                      <a:lnTo>
                        <a:pt x="966329" y="1561622"/>
                      </a:lnTo>
                      <a:lnTo>
                        <a:pt x="1016658" y="1557492"/>
                      </a:lnTo>
                      <a:lnTo>
                        <a:pt x="1066510" y="1550622"/>
                      </a:lnTo>
                      <a:lnTo>
                        <a:pt x="1115831" y="1541022"/>
                      </a:lnTo>
                      <a:lnTo>
                        <a:pt x="1164564" y="1528705"/>
                      </a:lnTo>
                      <a:lnTo>
                        <a:pt x="1212653" y="1513680"/>
                      </a:lnTo>
                      <a:lnTo>
                        <a:pt x="1260043" y="1495958"/>
                      </a:lnTo>
                      <a:lnTo>
                        <a:pt x="1308030" y="1474886"/>
                      </a:lnTo>
                      <a:lnTo>
                        <a:pt x="1354530" y="1451205"/>
                      </a:lnTo>
                      <a:lnTo>
                        <a:pt x="1399494" y="1424951"/>
                      </a:lnTo>
                      <a:lnTo>
                        <a:pt x="1442873" y="1396154"/>
                      </a:lnTo>
                      <a:lnTo>
                        <a:pt x="1484617" y="1364848"/>
                      </a:lnTo>
                      <a:lnTo>
                        <a:pt x="1524676" y="1331066"/>
                      </a:lnTo>
                      <a:lnTo>
                        <a:pt x="1563001" y="1294841"/>
                      </a:lnTo>
                      <a:lnTo>
                        <a:pt x="1569063" y="1288427"/>
                      </a:lnTo>
                      <a:lnTo>
                        <a:pt x="915581" y="1288427"/>
                      </a:lnTo>
                      <a:lnTo>
                        <a:pt x="864551" y="1286440"/>
                      </a:lnTo>
                      <a:lnTo>
                        <a:pt x="814315" y="1280526"/>
                      </a:lnTo>
                      <a:lnTo>
                        <a:pt x="765049" y="1270759"/>
                      </a:lnTo>
                      <a:lnTo>
                        <a:pt x="716932" y="1257213"/>
                      </a:lnTo>
                      <a:lnTo>
                        <a:pt x="670142" y="1239961"/>
                      </a:lnTo>
                      <a:lnTo>
                        <a:pt x="624856" y="1219076"/>
                      </a:lnTo>
                      <a:lnTo>
                        <a:pt x="581253" y="1194633"/>
                      </a:lnTo>
                      <a:lnTo>
                        <a:pt x="539510" y="1166704"/>
                      </a:lnTo>
                      <a:lnTo>
                        <a:pt x="499806" y="1135363"/>
                      </a:lnTo>
                      <a:lnTo>
                        <a:pt x="462318" y="1100683"/>
                      </a:lnTo>
                      <a:lnTo>
                        <a:pt x="427638" y="1063195"/>
                      </a:lnTo>
                      <a:lnTo>
                        <a:pt x="396295" y="1023490"/>
                      </a:lnTo>
                      <a:lnTo>
                        <a:pt x="368365" y="981748"/>
                      </a:lnTo>
                      <a:lnTo>
                        <a:pt x="343920" y="938144"/>
                      </a:lnTo>
                      <a:lnTo>
                        <a:pt x="323034" y="892859"/>
                      </a:lnTo>
                      <a:lnTo>
                        <a:pt x="305780" y="846068"/>
                      </a:lnTo>
                      <a:lnTo>
                        <a:pt x="292232" y="797951"/>
                      </a:lnTo>
                      <a:lnTo>
                        <a:pt x="282464" y="748686"/>
                      </a:lnTo>
                      <a:lnTo>
                        <a:pt x="276549" y="698449"/>
                      </a:lnTo>
                      <a:lnTo>
                        <a:pt x="274561" y="647420"/>
                      </a:lnTo>
                      <a:lnTo>
                        <a:pt x="276549" y="596391"/>
                      </a:lnTo>
                      <a:lnTo>
                        <a:pt x="282464" y="546154"/>
                      </a:lnTo>
                      <a:lnTo>
                        <a:pt x="292232" y="496888"/>
                      </a:lnTo>
                      <a:lnTo>
                        <a:pt x="305780" y="448771"/>
                      </a:lnTo>
                      <a:lnTo>
                        <a:pt x="323034" y="401980"/>
                      </a:lnTo>
                      <a:lnTo>
                        <a:pt x="343920" y="356693"/>
                      </a:lnTo>
                      <a:lnTo>
                        <a:pt x="368365" y="313088"/>
                      </a:lnTo>
                      <a:lnTo>
                        <a:pt x="396295" y="271343"/>
                      </a:lnTo>
                      <a:lnTo>
                        <a:pt x="427638" y="231636"/>
                      </a:lnTo>
                      <a:lnTo>
                        <a:pt x="462318" y="194144"/>
                      </a:lnTo>
                      <a:lnTo>
                        <a:pt x="268160" y="0"/>
                      </a:lnTo>
                      <a:close/>
                    </a:path>
                    <a:path w="1831340" h="1563370">
                      <a:moveTo>
                        <a:pt x="1563001" y="0"/>
                      </a:moveTo>
                      <a:lnTo>
                        <a:pt x="1368844" y="194144"/>
                      </a:lnTo>
                      <a:lnTo>
                        <a:pt x="1403524" y="231636"/>
                      </a:lnTo>
                      <a:lnTo>
                        <a:pt x="1434866" y="271343"/>
                      </a:lnTo>
                      <a:lnTo>
                        <a:pt x="1462796" y="313088"/>
                      </a:lnTo>
                      <a:lnTo>
                        <a:pt x="1487241" y="356693"/>
                      </a:lnTo>
                      <a:lnTo>
                        <a:pt x="1508128" y="401980"/>
                      </a:lnTo>
                      <a:lnTo>
                        <a:pt x="1525382" y="448771"/>
                      </a:lnTo>
                      <a:lnTo>
                        <a:pt x="1538929" y="496888"/>
                      </a:lnTo>
                      <a:lnTo>
                        <a:pt x="1548698" y="546154"/>
                      </a:lnTo>
                      <a:lnTo>
                        <a:pt x="1554612" y="596391"/>
                      </a:lnTo>
                      <a:lnTo>
                        <a:pt x="1556600" y="647420"/>
                      </a:lnTo>
                      <a:lnTo>
                        <a:pt x="1554612" y="698449"/>
                      </a:lnTo>
                      <a:lnTo>
                        <a:pt x="1548698" y="748686"/>
                      </a:lnTo>
                      <a:lnTo>
                        <a:pt x="1538929" y="797951"/>
                      </a:lnTo>
                      <a:lnTo>
                        <a:pt x="1525382" y="846068"/>
                      </a:lnTo>
                      <a:lnTo>
                        <a:pt x="1508128" y="892859"/>
                      </a:lnTo>
                      <a:lnTo>
                        <a:pt x="1487241" y="938144"/>
                      </a:lnTo>
                      <a:lnTo>
                        <a:pt x="1462796" y="981748"/>
                      </a:lnTo>
                      <a:lnTo>
                        <a:pt x="1434866" y="1023490"/>
                      </a:lnTo>
                      <a:lnTo>
                        <a:pt x="1403524" y="1063195"/>
                      </a:lnTo>
                      <a:lnTo>
                        <a:pt x="1368844" y="1100683"/>
                      </a:lnTo>
                      <a:lnTo>
                        <a:pt x="1331355" y="1135363"/>
                      </a:lnTo>
                      <a:lnTo>
                        <a:pt x="1291651" y="1166704"/>
                      </a:lnTo>
                      <a:lnTo>
                        <a:pt x="1249908" y="1194633"/>
                      </a:lnTo>
                      <a:lnTo>
                        <a:pt x="1206305" y="1219076"/>
                      </a:lnTo>
                      <a:lnTo>
                        <a:pt x="1161019" y="1239961"/>
                      </a:lnTo>
                      <a:lnTo>
                        <a:pt x="1114229" y="1257213"/>
                      </a:lnTo>
                      <a:lnTo>
                        <a:pt x="1066112" y="1270759"/>
                      </a:lnTo>
                      <a:lnTo>
                        <a:pt x="1016846" y="1280526"/>
                      </a:lnTo>
                      <a:lnTo>
                        <a:pt x="966610" y="1286440"/>
                      </a:lnTo>
                      <a:lnTo>
                        <a:pt x="915581" y="1288427"/>
                      </a:lnTo>
                      <a:lnTo>
                        <a:pt x="1569063" y="1288427"/>
                      </a:lnTo>
                      <a:lnTo>
                        <a:pt x="1599226" y="1256516"/>
                      </a:lnTo>
                      <a:lnTo>
                        <a:pt x="1633008" y="1216457"/>
                      </a:lnTo>
                      <a:lnTo>
                        <a:pt x="1664314" y="1174713"/>
                      </a:lnTo>
                      <a:lnTo>
                        <a:pt x="1693111" y="1131334"/>
                      </a:lnTo>
                      <a:lnTo>
                        <a:pt x="1719366" y="1086369"/>
                      </a:lnTo>
                      <a:lnTo>
                        <a:pt x="1743046" y="1039869"/>
                      </a:lnTo>
                      <a:lnTo>
                        <a:pt x="1764118" y="991882"/>
                      </a:lnTo>
                      <a:lnTo>
                        <a:pt x="1781840" y="944492"/>
                      </a:lnTo>
                      <a:lnTo>
                        <a:pt x="1796865" y="896401"/>
                      </a:lnTo>
                      <a:lnTo>
                        <a:pt x="1809183" y="847667"/>
                      </a:lnTo>
                      <a:lnTo>
                        <a:pt x="1818782" y="798344"/>
                      </a:lnTo>
                      <a:lnTo>
                        <a:pt x="1825652" y="748492"/>
                      </a:lnTo>
                      <a:lnTo>
                        <a:pt x="1829783" y="698165"/>
                      </a:lnTo>
                      <a:lnTo>
                        <a:pt x="1831162" y="647420"/>
                      </a:lnTo>
                      <a:lnTo>
                        <a:pt x="1829783" y="596676"/>
                      </a:lnTo>
                      <a:lnTo>
                        <a:pt x="1825626" y="546154"/>
                      </a:lnTo>
                      <a:lnTo>
                        <a:pt x="1818782" y="496495"/>
                      </a:lnTo>
                      <a:lnTo>
                        <a:pt x="1809183" y="447171"/>
                      </a:lnTo>
                      <a:lnTo>
                        <a:pt x="1796865" y="398434"/>
                      </a:lnTo>
                      <a:lnTo>
                        <a:pt x="1781840" y="350340"/>
                      </a:lnTo>
                      <a:lnTo>
                        <a:pt x="1764118" y="302945"/>
                      </a:lnTo>
                      <a:lnTo>
                        <a:pt x="1743046" y="254963"/>
                      </a:lnTo>
                      <a:lnTo>
                        <a:pt x="1719366" y="208466"/>
                      </a:lnTo>
                      <a:lnTo>
                        <a:pt x="1693111" y="163504"/>
                      </a:lnTo>
                      <a:lnTo>
                        <a:pt x="1664314" y="120126"/>
                      </a:lnTo>
                      <a:lnTo>
                        <a:pt x="1633008" y="78383"/>
                      </a:lnTo>
                      <a:lnTo>
                        <a:pt x="1599226" y="38324"/>
                      </a:lnTo>
                      <a:lnTo>
                        <a:pt x="1563001" y="0"/>
                      </a:lnTo>
                      <a:close/>
                    </a:path>
                  </a:pathLst>
                </a:custGeom>
                <a:solidFill>
                  <a:srgbClr val="00B8F5"/>
                </a:solidFill>
              </p:spPr>
              <p:txBody>
                <a:bodyPr wrap="square" lIns="0" tIns="0" rIns="0" bIns="0" rtlCol="0"/>
                <a:lstStyle/>
                <a:p>
                  <a:endParaRPr sz="800" dirty="0">
                    <a:latin typeface="+mn-ea"/>
                  </a:endParaRPr>
                </a:p>
              </p:txBody>
            </p:sp>
            <p:grpSp>
              <p:nvGrpSpPr>
                <p:cNvPr id="48" name="그룹 47">
                  <a:extLst>
                    <a:ext uri="{FF2B5EF4-FFF2-40B4-BE49-F238E27FC236}">
                      <a16:creationId xmlns:a16="http://schemas.microsoft.com/office/drawing/2014/main" id="{40DCD40D-B9A3-E9F6-9FB6-1928441E1753}"/>
                    </a:ext>
                  </a:extLst>
                </p:cNvPr>
                <p:cNvGrpSpPr/>
                <p:nvPr/>
              </p:nvGrpSpPr>
              <p:grpSpPr>
                <a:xfrm>
                  <a:off x="6194651" y="2726144"/>
                  <a:ext cx="457200" cy="457200"/>
                  <a:chOff x="5704936" y="2672401"/>
                  <a:chExt cx="457200" cy="457200"/>
                </a:xfrm>
              </p:grpSpPr>
              <p:sp>
                <p:nvSpPr>
                  <p:cNvPr id="84" name="object 13">
                    <a:extLst>
                      <a:ext uri="{FF2B5EF4-FFF2-40B4-BE49-F238E27FC236}">
                        <a16:creationId xmlns:a16="http://schemas.microsoft.com/office/drawing/2014/main" id="{D2BBC990-583D-BDB5-1315-E9C98372267C}"/>
                      </a:ext>
                    </a:extLst>
                  </p:cNvPr>
                  <p:cNvSpPr/>
                  <p:nvPr/>
                </p:nvSpPr>
                <p:spPr>
                  <a:xfrm>
                    <a:off x="5704936" y="2672401"/>
                    <a:ext cx="457200" cy="457200"/>
                  </a:xfrm>
                  <a:custGeom>
                    <a:avLst/>
                    <a:gdLst/>
                    <a:ahLst/>
                    <a:cxnLst/>
                    <a:rect l="l" t="t" r="r" b="b"/>
                    <a:pathLst>
                      <a:path w="685800" h="685800">
                        <a:moveTo>
                          <a:pt x="342900" y="0"/>
                        </a:moveTo>
                        <a:lnTo>
                          <a:pt x="296369" y="3130"/>
                        </a:lnTo>
                        <a:lnTo>
                          <a:pt x="251742" y="12248"/>
                        </a:lnTo>
                        <a:lnTo>
                          <a:pt x="209426" y="26946"/>
                        </a:lnTo>
                        <a:lnTo>
                          <a:pt x="169830" y="46815"/>
                        </a:lnTo>
                        <a:lnTo>
                          <a:pt x="133362" y="71446"/>
                        </a:lnTo>
                        <a:lnTo>
                          <a:pt x="100431" y="100431"/>
                        </a:lnTo>
                        <a:lnTo>
                          <a:pt x="71446" y="133362"/>
                        </a:lnTo>
                        <a:lnTo>
                          <a:pt x="46815" y="169830"/>
                        </a:lnTo>
                        <a:lnTo>
                          <a:pt x="26946" y="209426"/>
                        </a:lnTo>
                        <a:lnTo>
                          <a:pt x="12248" y="251742"/>
                        </a:lnTo>
                        <a:lnTo>
                          <a:pt x="3130" y="296369"/>
                        </a:lnTo>
                        <a:lnTo>
                          <a:pt x="0" y="342900"/>
                        </a:lnTo>
                        <a:lnTo>
                          <a:pt x="3130" y="389430"/>
                        </a:lnTo>
                        <a:lnTo>
                          <a:pt x="12248" y="434057"/>
                        </a:lnTo>
                        <a:lnTo>
                          <a:pt x="26946" y="476373"/>
                        </a:lnTo>
                        <a:lnTo>
                          <a:pt x="46815" y="515969"/>
                        </a:lnTo>
                        <a:lnTo>
                          <a:pt x="71446" y="552437"/>
                        </a:lnTo>
                        <a:lnTo>
                          <a:pt x="100431" y="585368"/>
                        </a:lnTo>
                        <a:lnTo>
                          <a:pt x="133362" y="614353"/>
                        </a:lnTo>
                        <a:lnTo>
                          <a:pt x="169830" y="638984"/>
                        </a:lnTo>
                        <a:lnTo>
                          <a:pt x="209426" y="658853"/>
                        </a:lnTo>
                        <a:lnTo>
                          <a:pt x="251742" y="673551"/>
                        </a:lnTo>
                        <a:lnTo>
                          <a:pt x="296369" y="682669"/>
                        </a:lnTo>
                        <a:lnTo>
                          <a:pt x="342900" y="685800"/>
                        </a:lnTo>
                        <a:lnTo>
                          <a:pt x="389430" y="682669"/>
                        </a:lnTo>
                        <a:lnTo>
                          <a:pt x="434057" y="673551"/>
                        </a:lnTo>
                        <a:lnTo>
                          <a:pt x="476373" y="658853"/>
                        </a:lnTo>
                        <a:lnTo>
                          <a:pt x="515969" y="638984"/>
                        </a:lnTo>
                        <a:lnTo>
                          <a:pt x="552437" y="614353"/>
                        </a:lnTo>
                        <a:lnTo>
                          <a:pt x="585368" y="585368"/>
                        </a:lnTo>
                        <a:lnTo>
                          <a:pt x="614353" y="552437"/>
                        </a:lnTo>
                        <a:lnTo>
                          <a:pt x="638984" y="515969"/>
                        </a:lnTo>
                        <a:lnTo>
                          <a:pt x="658853" y="476373"/>
                        </a:lnTo>
                        <a:lnTo>
                          <a:pt x="673551" y="434057"/>
                        </a:lnTo>
                        <a:lnTo>
                          <a:pt x="682669" y="389430"/>
                        </a:lnTo>
                        <a:lnTo>
                          <a:pt x="685800" y="342900"/>
                        </a:lnTo>
                        <a:lnTo>
                          <a:pt x="682669" y="296369"/>
                        </a:lnTo>
                        <a:lnTo>
                          <a:pt x="673551" y="251742"/>
                        </a:lnTo>
                        <a:lnTo>
                          <a:pt x="658853" y="209426"/>
                        </a:lnTo>
                        <a:lnTo>
                          <a:pt x="638984" y="169830"/>
                        </a:lnTo>
                        <a:lnTo>
                          <a:pt x="614353" y="133362"/>
                        </a:lnTo>
                        <a:lnTo>
                          <a:pt x="585368" y="100431"/>
                        </a:lnTo>
                        <a:lnTo>
                          <a:pt x="552437" y="71446"/>
                        </a:lnTo>
                        <a:lnTo>
                          <a:pt x="515969" y="46815"/>
                        </a:lnTo>
                        <a:lnTo>
                          <a:pt x="476373" y="26946"/>
                        </a:lnTo>
                        <a:lnTo>
                          <a:pt x="434057" y="12248"/>
                        </a:lnTo>
                        <a:lnTo>
                          <a:pt x="389430" y="3130"/>
                        </a:lnTo>
                        <a:lnTo>
                          <a:pt x="342900" y="0"/>
                        </a:lnTo>
                        <a:close/>
                      </a:path>
                    </a:pathLst>
                  </a:custGeom>
                  <a:solidFill>
                    <a:srgbClr val="F2F2F2"/>
                  </a:solidFill>
                </p:spPr>
                <p:txBody>
                  <a:bodyPr wrap="square" lIns="0" tIns="0" rIns="0" bIns="0" rtlCol="0"/>
                  <a:lstStyle/>
                  <a:p>
                    <a:endParaRPr sz="800" dirty="0">
                      <a:latin typeface="+mn-ea"/>
                    </a:endParaRPr>
                  </a:p>
                </p:txBody>
              </p:sp>
              <p:sp>
                <p:nvSpPr>
                  <p:cNvPr id="85" name="object 45">
                    <a:extLst>
                      <a:ext uri="{FF2B5EF4-FFF2-40B4-BE49-F238E27FC236}">
                        <a16:creationId xmlns:a16="http://schemas.microsoft.com/office/drawing/2014/main" id="{682530C5-2B66-EC58-463E-3D1743B0A80A}"/>
                      </a:ext>
                    </a:extLst>
                  </p:cNvPr>
                  <p:cNvSpPr/>
                  <p:nvPr/>
                </p:nvSpPr>
                <p:spPr>
                  <a:xfrm>
                    <a:off x="5776916" y="2906340"/>
                    <a:ext cx="313267" cy="156210"/>
                  </a:xfrm>
                  <a:custGeom>
                    <a:avLst/>
                    <a:gdLst/>
                    <a:ahLst/>
                    <a:cxnLst/>
                    <a:rect l="l" t="t" r="r" b="b"/>
                    <a:pathLst>
                      <a:path w="469900" h="234314">
                        <a:moveTo>
                          <a:pt x="0" y="0"/>
                        </a:moveTo>
                        <a:lnTo>
                          <a:pt x="5010" y="47264"/>
                        </a:lnTo>
                        <a:lnTo>
                          <a:pt x="18849" y="91266"/>
                        </a:lnTo>
                        <a:lnTo>
                          <a:pt x="40581" y="131071"/>
                        </a:lnTo>
                        <a:lnTo>
                          <a:pt x="69272" y="165739"/>
                        </a:lnTo>
                        <a:lnTo>
                          <a:pt x="103987" y="194335"/>
                        </a:lnTo>
                        <a:lnTo>
                          <a:pt x="143792" y="215921"/>
                        </a:lnTo>
                        <a:lnTo>
                          <a:pt x="187754" y="229560"/>
                        </a:lnTo>
                        <a:lnTo>
                          <a:pt x="234937" y="234315"/>
                        </a:lnTo>
                        <a:lnTo>
                          <a:pt x="282116" y="229560"/>
                        </a:lnTo>
                        <a:lnTo>
                          <a:pt x="326074" y="215921"/>
                        </a:lnTo>
                        <a:lnTo>
                          <a:pt x="365877" y="194335"/>
                        </a:lnTo>
                        <a:lnTo>
                          <a:pt x="400591" y="165739"/>
                        </a:lnTo>
                        <a:lnTo>
                          <a:pt x="429281" y="131071"/>
                        </a:lnTo>
                        <a:lnTo>
                          <a:pt x="451012" y="91266"/>
                        </a:lnTo>
                        <a:lnTo>
                          <a:pt x="464850" y="47264"/>
                        </a:lnTo>
                        <a:lnTo>
                          <a:pt x="469861" y="0"/>
                        </a:lnTo>
                        <a:lnTo>
                          <a:pt x="0" y="0"/>
                        </a:lnTo>
                        <a:close/>
                      </a:path>
                    </a:pathLst>
                  </a:custGeom>
                  <a:ln w="9525">
                    <a:solidFill>
                      <a:srgbClr val="7213EA"/>
                    </a:solidFill>
                  </a:ln>
                </p:spPr>
                <p:txBody>
                  <a:bodyPr wrap="square" lIns="0" tIns="0" rIns="0" bIns="0" rtlCol="0"/>
                  <a:lstStyle/>
                  <a:p>
                    <a:endParaRPr sz="800" dirty="0">
                      <a:latin typeface="+mn-ea"/>
                    </a:endParaRPr>
                  </a:p>
                </p:txBody>
              </p:sp>
              <p:sp>
                <p:nvSpPr>
                  <p:cNvPr id="86" name="object 46">
                    <a:extLst>
                      <a:ext uri="{FF2B5EF4-FFF2-40B4-BE49-F238E27FC236}">
                        <a16:creationId xmlns:a16="http://schemas.microsoft.com/office/drawing/2014/main" id="{A962B0B1-B0EE-3008-04B7-A3C95B54ADC6}"/>
                      </a:ext>
                    </a:extLst>
                  </p:cNvPr>
                  <p:cNvSpPr/>
                  <p:nvPr/>
                </p:nvSpPr>
                <p:spPr>
                  <a:xfrm>
                    <a:off x="5939019" y="2920133"/>
                    <a:ext cx="115180" cy="106451"/>
                  </a:xfrm>
                  <a:prstGeom prst="rect">
                    <a:avLst/>
                  </a:prstGeom>
                  <a:blipFill>
                    <a:blip r:embed="rId7" cstate="print"/>
                    <a:stretch>
                      <a:fillRect/>
                    </a:stretch>
                  </a:blipFill>
                </p:spPr>
                <p:txBody>
                  <a:bodyPr wrap="square" lIns="0" tIns="0" rIns="0" bIns="0" rtlCol="0"/>
                  <a:lstStyle/>
                  <a:p>
                    <a:endParaRPr sz="800" dirty="0">
                      <a:latin typeface="+mn-ea"/>
                    </a:endParaRPr>
                  </a:p>
                </p:txBody>
              </p:sp>
              <p:sp>
                <p:nvSpPr>
                  <p:cNvPr id="87" name="object 47">
                    <a:extLst>
                      <a:ext uri="{FF2B5EF4-FFF2-40B4-BE49-F238E27FC236}">
                        <a16:creationId xmlns:a16="http://schemas.microsoft.com/office/drawing/2014/main" id="{C8CE53C7-A767-96B8-7932-91886C6DEFD9}"/>
                      </a:ext>
                    </a:extLst>
                  </p:cNvPr>
                  <p:cNvSpPr/>
                  <p:nvPr/>
                </p:nvSpPr>
                <p:spPr>
                  <a:xfrm>
                    <a:off x="5816218" y="2920132"/>
                    <a:ext cx="106825" cy="92041"/>
                  </a:xfrm>
                  <a:prstGeom prst="rect">
                    <a:avLst/>
                  </a:prstGeom>
                  <a:blipFill>
                    <a:blip r:embed="rId8" cstate="print"/>
                    <a:stretch>
                      <a:fillRect/>
                    </a:stretch>
                  </a:blipFill>
                </p:spPr>
                <p:txBody>
                  <a:bodyPr wrap="square" lIns="0" tIns="0" rIns="0" bIns="0" rtlCol="0"/>
                  <a:lstStyle/>
                  <a:p>
                    <a:endParaRPr sz="800" dirty="0">
                      <a:latin typeface="+mn-ea"/>
                    </a:endParaRPr>
                  </a:p>
                </p:txBody>
              </p:sp>
              <p:sp>
                <p:nvSpPr>
                  <p:cNvPr id="88" name="object 48">
                    <a:extLst>
                      <a:ext uri="{FF2B5EF4-FFF2-40B4-BE49-F238E27FC236}">
                        <a16:creationId xmlns:a16="http://schemas.microsoft.com/office/drawing/2014/main" id="{04A80CA8-AC46-38A4-EE8A-7B9BBEE09F1A}"/>
                      </a:ext>
                    </a:extLst>
                  </p:cNvPr>
                  <p:cNvSpPr/>
                  <p:nvPr/>
                </p:nvSpPr>
                <p:spPr>
                  <a:xfrm>
                    <a:off x="5791564" y="2736278"/>
                    <a:ext cx="283946" cy="156133"/>
                  </a:xfrm>
                  <a:prstGeom prst="rect">
                    <a:avLst/>
                  </a:prstGeom>
                  <a:blipFill>
                    <a:blip r:embed="rId9" cstate="print"/>
                    <a:stretch>
                      <a:fillRect/>
                    </a:stretch>
                  </a:blipFill>
                </p:spPr>
                <p:txBody>
                  <a:bodyPr wrap="square" lIns="0" tIns="0" rIns="0" bIns="0" rtlCol="0"/>
                  <a:lstStyle/>
                  <a:p>
                    <a:endParaRPr sz="800" dirty="0">
                      <a:latin typeface="+mn-ea"/>
                    </a:endParaRPr>
                  </a:p>
                </p:txBody>
              </p:sp>
            </p:grpSp>
            <p:grpSp>
              <p:nvGrpSpPr>
                <p:cNvPr id="49" name="그룹 48">
                  <a:extLst>
                    <a:ext uri="{FF2B5EF4-FFF2-40B4-BE49-F238E27FC236}">
                      <a16:creationId xmlns:a16="http://schemas.microsoft.com/office/drawing/2014/main" id="{467E13E2-B09C-6C1B-CFAD-0F7D3A13F2F1}"/>
                    </a:ext>
                  </a:extLst>
                </p:cNvPr>
                <p:cNvGrpSpPr/>
                <p:nvPr/>
              </p:nvGrpSpPr>
              <p:grpSpPr>
                <a:xfrm>
                  <a:off x="6194654" y="3844928"/>
                  <a:ext cx="457200" cy="457200"/>
                  <a:chOff x="6496037" y="3463499"/>
                  <a:chExt cx="457200" cy="457200"/>
                </a:xfrm>
              </p:grpSpPr>
              <p:sp>
                <p:nvSpPr>
                  <p:cNvPr id="79" name="object 23">
                    <a:extLst>
                      <a:ext uri="{FF2B5EF4-FFF2-40B4-BE49-F238E27FC236}">
                        <a16:creationId xmlns:a16="http://schemas.microsoft.com/office/drawing/2014/main" id="{3FAB7160-4530-B162-9A6A-853EAD04DB49}"/>
                      </a:ext>
                    </a:extLst>
                  </p:cNvPr>
                  <p:cNvSpPr/>
                  <p:nvPr/>
                </p:nvSpPr>
                <p:spPr>
                  <a:xfrm>
                    <a:off x="6496037" y="3463499"/>
                    <a:ext cx="457200" cy="457200"/>
                  </a:xfrm>
                  <a:custGeom>
                    <a:avLst/>
                    <a:gdLst/>
                    <a:ahLst/>
                    <a:cxnLst/>
                    <a:rect l="l" t="t" r="r" b="b"/>
                    <a:pathLst>
                      <a:path w="685800" h="685800">
                        <a:moveTo>
                          <a:pt x="342900" y="0"/>
                        </a:moveTo>
                        <a:lnTo>
                          <a:pt x="296369" y="3130"/>
                        </a:lnTo>
                        <a:lnTo>
                          <a:pt x="251742" y="12248"/>
                        </a:lnTo>
                        <a:lnTo>
                          <a:pt x="209426" y="26946"/>
                        </a:lnTo>
                        <a:lnTo>
                          <a:pt x="169830" y="46815"/>
                        </a:lnTo>
                        <a:lnTo>
                          <a:pt x="133362" y="71446"/>
                        </a:lnTo>
                        <a:lnTo>
                          <a:pt x="100431" y="100431"/>
                        </a:lnTo>
                        <a:lnTo>
                          <a:pt x="71446" y="133362"/>
                        </a:lnTo>
                        <a:lnTo>
                          <a:pt x="46815" y="169830"/>
                        </a:lnTo>
                        <a:lnTo>
                          <a:pt x="26946" y="209426"/>
                        </a:lnTo>
                        <a:lnTo>
                          <a:pt x="12248" y="251742"/>
                        </a:lnTo>
                        <a:lnTo>
                          <a:pt x="3130" y="296369"/>
                        </a:lnTo>
                        <a:lnTo>
                          <a:pt x="0" y="342900"/>
                        </a:lnTo>
                        <a:lnTo>
                          <a:pt x="3130" y="389430"/>
                        </a:lnTo>
                        <a:lnTo>
                          <a:pt x="12248" y="434057"/>
                        </a:lnTo>
                        <a:lnTo>
                          <a:pt x="26946" y="476373"/>
                        </a:lnTo>
                        <a:lnTo>
                          <a:pt x="46815" y="515969"/>
                        </a:lnTo>
                        <a:lnTo>
                          <a:pt x="71446" y="552437"/>
                        </a:lnTo>
                        <a:lnTo>
                          <a:pt x="100431" y="585368"/>
                        </a:lnTo>
                        <a:lnTo>
                          <a:pt x="133362" y="614353"/>
                        </a:lnTo>
                        <a:lnTo>
                          <a:pt x="169830" y="638984"/>
                        </a:lnTo>
                        <a:lnTo>
                          <a:pt x="209426" y="658853"/>
                        </a:lnTo>
                        <a:lnTo>
                          <a:pt x="251742" y="673551"/>
                        </a:lnTo>
                        <a:lnTo>
                          <a:pt x="296369" y="682669"/>
                        </a:lnTo>
                        <a:lnTo>
                          <a:pt x="342900" y="685800"/>
                        </a:lnTo>
                        <a:lnTo>
                          <a:pt x="389430" y="682669"/>
                        </a:lnTo>
                        <a:lnTo>
                          <a:pt x="434057" y="673551"/>
                        </a:lnTo>
                        <a:lnTo>
                          <a:pt x="476373" y="658853"/>
                        </a:lnTo>
                        <a:lnTo>
                          <a:pt x="515969" y="638984"/>
                        </a:lnTo>
                        <a:lnTo>
                          <a:pt x="552437" y="614353"/>
                        </a:lnTo>
                        <a:lnTo>
                          <a:pt x="585368" y="585368"/>
                        </a:lnTo>
                        <a:lnTo>
                          <a:pt x="614353" y="552437"/>
                        </a:lnTo>
                        <a:lnTo>
                          <a:pt x="638984" y="515969"/>
                        </a:lnTo>
                        <a:lnTo>
                          <a:pt x="658853" y="476373"/>
                        </a:lnTo>
                        <a:lnTo>
                          <a:pt x="673551" y="434057"/>
                        </a:lnTo>
                        <a:lnTo>
                          <a:pt x="682669" y="389430"/>
                        </a:lnTo>
                        <a:lnTo>
                          <a:pt x="685800" y="342900"/>
                        </a:lnTo>
                        <a:lnTo>
                          <a:pt x="682669" y="296369"/>
                        </a:lnTo>
                        <a:lnTo>
                          <a:pt x="673551" y="251742"/>
                        </a:lnTo>
                        <a:lnTo>
                          <a:pt x="658853" y="209426"/>
                        </a:lnTo>
                        <a:lnTo>
                          <a:pt x="638984" y="169830"/>
                        </a:lnTo>
                        <a:lnTo>
                          <a:pt x="614353" y="133362"/>
                        </a:lnTo>
                        <a:lnTo>
                          <a:pt x="585368" y="100431"/>
                        </a:lnTo>
                        <a:lnTo>
                          <a:pt x="552437" y="71446"/>
                        </a:lnTo>
                        <a:lnTo>
                          <a:pt x="515969" y="46815"/>
                        </a:lnTo>
                        <a:lnTo>
                          <a:pt x="476373" y="26946"/>
                        </a:lnTo>
                        <a:lnTo>
                          <a:pt x="434057" y="12248"/>
                        </a:lnTo>
                        <a:lnTo>
                          <a:pt x="389430" y="3130"/>
                        </a:lnTo>
                        <a:lnTo>
                          <a:pt x="342900" y="0"/>
                        </a:lnTo>
                        <a:close/>
                      </a:path>
                    </a:pathLst>
                  </a:custGeom>
                  <a:solidFill>
                    <a:srgbClr val="F2F2F2"/>
                  </a:solidFill>
                </p:spPr>
                <p:txBody>
                  <a:bodyPr wrap="square" lIns="0" tIns="0" rIns="0" bIns="0" rtlCol="0"/>
                  <a:lstStyle/>
                  <a:p>
                    <a:endParaRPr sz="800" dirty="0">
                      <a:latin typeface="+mn-ea"/>
                    </a:endParaRPr>
                  </a:p>
                </p:txBody>
              </p:sp>
              <p:sp>
                <p:nvSpPr>
                  <p:cNvPr id="80" name="object 49">
                    <a:extLst>
                      <a:ext uri="{FF2B5EF4-FFF2-40B4-BE49-F238E27FC236}">
                        <a16:creationId xmlns:a16="http://schemas.microsoft.com/office/drawing/2014/main" id="{00A98FE6-A24D-4088-E001-D7152021FE30}"/>
                      </a:ext>
                    </a:extLst>
                  </p:cNvPr>
                  <p:cNvSpPr/>
                  <p:nvPr/>
                </p:nvSpPr>
                <p:spPr>
                  <a:xfrm>
                    <a:off x="6568639" y="3527270"/>
                    <a:ext cx="191855" cy="296968"/>
                  </a:xfrm>
                  <a:prstGeom prst="rect">
                    <a:avLst/>
                  </a:prstGeom>
                  <a:blipFill>
                    <a:blip r:embed="rId10" cstate="print"/>
                    <a:stretch>
                      <a:fillRect/>
                    </a:stretch>
                  </a:blipFill>
                </p:spPr>
                <p:txBody>
                  <a:bodyPr wrap="square" lIns="0" tIns="0" rIns="0" bIns="0" rtlCol="0"/>
                  <a:lstStyle/>
                  <a:p>
                    <a:endParaRPr sz="800" dirty="0">
                      <a:latin typeface="+mn-ea"/>
                    </a:endParaRPr>
                  </a:p>
                </p:txBody>
              </p:sp>
              <p:sp>
                <p:nvSpPr>
                  <p:cNvPr id="81" name="object 50">
                    <a:extLst>
                      <a:ext uri="{FF2B5EF4-FFF2-40B4-BE49-F238E27FC236}">
                        <a16:creationId xmlns:a16="http://schemas.microsoft.com/office/drawing/2014/main" id="{98FF113D-A8C1-6F2F-5BF7-FAAAF5A69C70}"/>
                      </a:ext>
                    </a:extLst>
                  </p:cNvPr>
                  <p:cNvSpPr/>
                  <p:nvPr/>
                </p:nvSpPr>
                <p:spPr>
                  <a:xfrm>
                    <a:off x="6742732" y="3673489"/>
                    <a:ext cx="135043" cy="180340"/>
                  </a:xfrm>
                  <a:custGeom>
                    <a:avLst/>
                    <a:gdLst/>
                    <a:ahLst/>
                    <a:cxnLst/>
                    <a:rect l="l" t="t" r="r" b="b"/>
                    <a:pathLst>
                      <a:path w="202565" h="270510">
                        <a:moveTo>
                          <a:pt x="0" y="134365"/>
                        </a:moveTo>
                        <a:lnTo>
                          <a:pt x="0" y="112941"/>
                        </a:lnTo>
                        <a:lnTo>
                          <a:pt x="0" y="37083"/>
                        </a:lnTo>
                        <a:lnTo>
                          <a:pt x="27406" y="34660"/>
                        </a:lnTo>
                        <a:lnTo>
                          <a:pt x="53770" y="27536"/>
                        </a:lnTo>
                        <a:lnTo>
                          <a:pt x="78493" y="15931"/>
                        </a:lnTo>
                        <a:lnTo>
                          <a:pt x="100977" y="63"/>
                        </a:lnTo>
                        <a:lnTo>
                          <a:pt x="101117" y="63"/>
                        </a:lnTo>
                        <a:lnTo>
                          <a:pt x="135719" y="22285"/>
                        </a:lnTo>
                        <a:lnTo>
                          <a:pt x="174685" y="34667"/>
                        </a:lnTo>
                        <a:lnTo>
                          <a:pt x="202095" y="37083"/>
                        </a:lnTo>
                        <a:lnTo>
                          <a:pt x="202095" y="112941"/>
                        </a:lnTo>
                        <a:lnTo>
                          <a:pt x="202095" y="134365"/>
                        </a:lnTo>
                        <a:lnTo>
                          <a:pt x="194722" y="179597"/>
                        </a:lnTo>
                        <a:lnTo>
                          <a:pt x="174015" y="219198"/>
                        </a:lnTo>
                        <a:lnTo>
                          <a:pt x="142087" y="250394"/>
                        </a:lnTo>
                        <a:lnTo>
                          <a:pt x="101053" y="270408"/>
                        </a:lnTo>
                        <a:lnTo>
                          <a:pt x="60012" y="250394"/>
                        </a:lnTo>
                        <a:lnTo>
                          <a:pt x="28081" y="219198"/>
                        </a:lnTo>
                        <a:lnTo>
                          <a:pt x="7372" y="179597"/>
                        </a:lnTo>
                        <a:lnTo>
                          <a:pt x="0" y="134365"/>
                        </a:lnTo>
                        <a:close/>
                      </a:path>
                    </a:pathLst>
                  </a:custGeom>
                  <a:ln w="9525">
                    <a:solidFill>
                      <a:srgbClr val="FD349C"/>
                    </a:solidFill>
                  </a:ln>
                </p:spPr>
                <p:txBody>
                  <a:bodyPr wrap="square" lIns="0" tIns="0" rIns="0" bIns="0" rtlCol="0"/>
                  <a:lstStyle/>
                  <a:p>
                    <a:endParaRPr sz="800" dirty="0">
                      <a:latin typeface="+mn-ea"/>
                    </a:endParaRPr>
                  </a:p>
                </p:txBody>
              </p:sp>
              <p:sp>
                <p:nvSpPr>
                  <p:cNvPr id="82" name="object 51">
                    <a:extLst>
                      <a:ext uri="{FF2B5EF4-FFF2-40B4-BE49-F238E27FC236}">
                        <a16:creationId xmlns:a16="http://schemas.microsoft.com/office/drawing/2014/main" id="{2872A0FA-9D14-278D-55A2-9F1E5086F3EB}"/>
                      </a:ext>
                    </a:extLst>
                  </p:cNvPr>
                  <p:cNvSpPr/>
                  <p:nvPr/>
                </p:nvSpPr>
                <p:spPr>
                  <a:xfrm>
                    <a:off x="6763204" y="3716695"/>
                    <a:ext cx="93785" cy="93861"/>
                  </a:xfrm>
                  <a:prstGeom prst="rect">
                    <a:avLst/>
                  </a:prstGeom>
                  <a:blipFill>
                    <a:blip r:embed="rId11" cstate="print"/>
                    <a:stretch>
                      <a:fillRect/>
                    </a:stretch>
                  </a:blipFill>
                </p:spPr>
                <p:txBody>
                  <a:bodyPr wrap="square" lIns="0" tIns="0" rIns="0" bIns="0" rtlCol="0"/>
                  <a:lstStyle/>
                  <a:p>
                    <a:endParaRPr sz="800" dirty="0">
                      <a:latin typeface="+mn-ea"/>
                    </a:endParaRPr>
                  </a:p>
                </p:txBody>
              </p:sp>
              <p:sp>
                <p:nvSpPr>
                  <p:cNvPr id="83" name="object 52">
                    <a:extLst>
                      <a:ext uri="{FF2B5EF4-FFF2-40B4-BE49-F238E27FC236}">
                        <a16:creationId xmlns:a16="http://schemas.microsoft.com/office/drawing/2014/main" id="{DE99D6E3-9994-DB1B-D40F-EF7A3183486D}"/>
                      </a:ext>
                    </a:extLst>
                  </p:cNvPr>
                  <p:cNvSpPr/>
                  <p:nvPr/>
                </p:nvSpPr>
                <p:spPr>
                  <a:xfrm>
                    <a:off x="6651664" y="3703385"/>
                    <a:ext cx="67310" cy="22437"/>
                  </a:xfrm>
                  <a:custGeom>
                    <a:avLst/>
                    <a:gdLst/>
                    <a:ahLst/>
                    <a:cxnLst/>
                    <a:rect l="l" t="t" r="r" b="b"/>
                    <a:pathLst>
                      <a:path w="100965" h="33654">
                        <a:moveTo>
                          <a:pt x="100507" y="21767"/>
                        </a:moveTo>
                        <a:lnTo>
                          <a:pt x="91636" y="26768"/>
                        </a:lnTo>
                        <a:lnTo>
                          <a:pt x="81886" y="30500"/>
                        </a:lnTo>
                        <a:lnTo>
                          <a:pt x="71407" y="32835"/>
                        </a:lnTo>
                        <a:lnTo>
                          <a:pt x="60350" y="33642"/>
                        </a:lnTo>
                        <a:lnTo>
                          <a:pt x="41226" y="31184"/>
                        </a:lnTo>
                        <a:lnTo>
                          <a:pt x="24260" y="24283"/>
                        </a:lnTo>
                        <a:lnTo>
                          <a:pt x="10251" y="13652"/>
                        </a:lnTo>
                        <a:lnTo>
                          <a:pt x="0" y="0"/>
                        </a:lnTo>
                      </a:path>
                    </a:pathLst>
                  </a:custGeom>
                  <a:ln w="9525">
                    <a:solidFill>
                      <a:srgbClr val="FD349C"/>
                    </a:solidFill>
                  </a:ln>
                </p:spPr>
                <p:txBody>
                  <a:bodyPr wrap="square" lIns="0" tIns="0" rIns="0" bIns="0" rtlCol="0"/>
                  <a:lstStyle/>
                  <a:p>
                    <a:endParaRPr sz="800" dirty="0">
                      <a:latin typeface="+mn-ea"/>
                    </a:endParaRPr>
                  </a:p>
                </p:txBody>
              </p:sp>
            </p:grpSp>
            <p:grpSp>
              <p:nvGrpSpPr>
                <p:cNvPr id="50" name="그룹 49">
                  <a:extLst>
                    <a:ext uri="{FF2B5EF4-FFF2-40B4-BE49-F238E27FC236}">
                      <a16:creationId xmlns:a16="http://schemas.microsoft.com/office/drawing/2014/main" id="{6232891A-F07B-1637-431E-CEE2B647A52B}"/>
                    </a:ext>
                  </a:extLst>
                </p:cNvPr>
                <p:cNvGrpSpPr/>
                <p:nvPr/>
              </p:nvGrpSpPr>
              <p:grpSpPr>
                <a:xfrm>
                  <a:off x="5129032" y="3844928"/>
                  <a:ext cx="457200" cy="457200"/>
                  <a:chOff x="5704936" y="4254601"/>
                  <a:chExt cx="457200" cy="457200"/>
                </a:xfrm>
              </p:grpSpPr>
              <p:sp>
                <p:nvSpPr>
                  <p:cNvPr id="75" name="object 14">
                    <a:extLst>
                      <a:ext uri="{FF2B5EF4-FFF2-40B4-BE49-F238E27FC236}">
                        <a16:creationId xmlns:a16="http://schemas.microsoft.com/office/drawing/2014/main" id="{5EEBE816-764F-BDEB-DFF2-872F7737C2B8}"/>
                      </a:ext>
                    </a:extLst>
                  </p:cNvPr>
                  <p:cNvSpPr/>
                  <p:nvPr/>
                </p:nvSpPr>
                <p:spPr>
                  <a:xfrm>
                    <a:off x="5704936" y="4254601"/>
                    <a:ext cx="457200" cy="457200"/>
                  </a:xfrm>
                  <a:custGeom>
                    <a:avLst/>
                    <a:gdLst/>
                    <a:ahLst/>
                    <a:cxnLst/>
                    <a:rect l="l" t="t" r="r" b="b"/>
                    <a:pathLst>
                      <a:path w="685800" h="685800">
                        <a:moveTo>
                          <a:pt x="342900" y="0"/>
                        </a:moveTo>
                        <a:lnTo>
                          <a:pt x="296369" y="3130"/>
                        </a:lnTo>
                        <a:lnTo>
                          <a:pt x="251742" y="12248"/>
                        </a:lnTo>
                        <a:lnTo>
                          <a:pt x="209426" y="26946"/>
                        </a:lnTo>
                        <a:lnTo>
                          <a:pt x="169830" y="46815"/>
                        </a:lnTo>
                        <a:lnTo>
                          <a:pt x="133362" y="71446"/>
                        </a:lnTo>
                        <a:lnTo>
                          <a:pt x="100431" y="100431"/>
                        </a:lnTo>
                        <a:lnTo>
                          <a:pt x="71446" y="133362"/>
                        </a:lnTo>
                        <a:lnTo>
                          <a:pt x="46815" y="169830"/>
                        </a:lnTo>
                        <a:lnTo>
                          <a:pt x="26946" y="209426"/>
                        </a:lnTo>
                        <a:lnTo>
                          <a:pt x="12248" y="251742"/>
                        </a:lnTo>
                        <a:lnTo>
                          <a:pt x="3130" y="296369"/>
                        </a:lnTo>
                        <a:lnTo>
                          <a:pt x="0" y="342900"/>
                        </a:lnTo>
                        <a:lnTo>
                          <a:pt x="3130" y="389430"/>
                        </a:lnTo>
                        <a:lnTo>
                          <a:pt x="12248" y="434057"/>
                        </a:lnTo>
                        <a:lnTo>
                          <a:pt x="26946" y="476373"/>
                        </a:lnTo>
                        <a:lnTo>
                          <a:pt x="46815" y="515969"/>
                        </a:lnTo>
                        <a:lnTo>
                          <a:pt x="71446" y="552437"/>
                        </a:lnTo>
                        <a:lnTo>
                          <a:pt x="100431" y="585368"/>
                        </a:lnTo>
                        <a:lnTo>
                          <a:pt x="133362" y="614353"/>
                        </a:lnTo>
                        <a:lnTo>
                          <a:pt x="169830" y="638984"/>
                        </a:lnTo>
                        <a:lnTo>
                          <a:pt x="209426" y="658853"/>
                        </a:lnTo>
                        <a:lnTo>
                          <a:pt x="251742" y="673551"/>
                        </a:lnTo>
                        <a:lnTo>
                          <a:pt x="296369" y="682669"/>
                        </a:lnTo>
                        <a:lnTo>
                          <a:pt x="342900" y="685800"/>
                        </a:lnTo>
                        <a:lnTo>
                          <a:pt x="389430" y="682669"/>
                        </a:lnTo>
                        <a:lnTo>
                          <a:pt x="434057" y="673551"/>
                        </a:lnTo>
                        <a:lnTo>
                          <a:pt x="476373" y="658853"/>
                        </a:lnTo>
                        <a:lnTo>
                          <a:pt x="515969" y="638984"/>
                        </a:lnTo>
                        <a:lnTo>
                          <a:pt x="552437" y="614353"/>
                        </a:lnTo>
                        <a:lnTo>
                          <a:pt x="585368" y="585368"/>
                        </a:lnTo>
                        <a:lnTo>
                          <a:pt x="614353" y="552437"/>
                        </a:lnTo>
                        <a:lnTo>
                          <a:pt x="638984" y="515969"/>
                        </a:lnTo>
                        <a:lnTo>
                          <a:pt x="658853" y="476373"/>
                        </a:lnTo>
                        <a:lnTo>
                          <a:pt x="673551" y="434057"/>
                        </a:lnTo>
                        <a:lnTo>
                          <a:pt x="682669" y="389430"/>
                        </a:lnTo>
                        <a:lnTo>
                          <a:pt x="685800" y="342900"/>
                        </a:lnTo>
                        <a:lnTo>
                          <a:pt x="682669" y="296369"/>
                        </a:lnTo>
                        <a:lnTo>
                          <a:pt x="673551" y="251742"/>
                        </a:lnTo>
                        <a:lnTo>
                          <a:pt x="658853" y="209426"/>
                        </a:lnTo>
                        <a:lnTo>
                          <a:pt x="638984" y="169830"/>
                        </a:lnTo>
                        <a:lnTo>
                          <a:pt x="614353" y="133362"/>
                        </a:lnTo>
                        <a:lnTo>
                          <a:pt x="585368" y="100431"/>
                        </a:lnTo>
                        <a:lnTo>
                          <a:pt x="552437" y="71446"/>
                        </a:lnTo>
                        <a:lnTo>
                          <a:pt x="515969" y="46815"/>
                        </a:lnTo>
                        <a:lnTo>
                          <a:pt x="476373" y="26946"/>
                        </a:lnTo>
                        <a:lnTo>
                          <a:pt x="434057" y="12248"/>
                        </a:lnTo>
                        <a:lnTo>
                          <a:pt x="389430" y="3130"/>
                        </a:lnTo>
                        <a:lnTo>
                          <a:pt x="342900" y="0"/>
                        </a:lnTo>
                        <a:close/>
                      </a:path>
                    </a:pathLst>
                  </a:custGeom>
                  <a:solidFill>
                    <a:srgbClr val="F2F2F2"/>
                  </a:solidFill>
                </p:spPr>
                <p:txBody>
                  <a:bodyPr wrap="square" lIns="0" tIns="0" rIns="0" bIns="0" rtlCol="0"/>
                  <a:lstStyle/>
                  <a:p>
                    <a:endParaRPr sz="800" dirty="0">
                      <a:latin typeface="+mn-ea"/>
                    </a:endParaRPr>
                  </a:p>
                </p:txBody>
              </p:sp>
              <p:sp>
                <p:nvSpPr>
                  <p:cNvPr id="76" name="object 53">
                    <a:extLst>
                      <a:ext uri="{FF2B5EF4-FFF2-40B4-BE49-F238E27FC236}">
                        <a16:creationId xmlns:a16="http://schemas.microsoft.com/office/drawing/2014/main" id="{192E1846-919E-2FE4-2C78-17E0B10F81B7}"/>
                      </a:ext>
                    </a:extLst>
                  </p:cNvPr>
                  <p:cNvSpPr/>
                  <p:nvPr/>
                </p:nvSpPr>
                <p:spPr>
                  <a:xfrm>
                    <a:off x="5874410" y="4350397"/>
                    <a:ext cx="179917" cy="110067"/>
                  </a:xfrm>
                  <a:custGeom>
                    <a:avLst/>
                    <a:gdLst/>
                    <a:ahLst/>
                    <a:cxnLst/>
                    <a:rect l="l" t="t" r="r" b="b"/>
                    <a:pathLst>
                      <a:path w="269875" h="165100">
                        <a:moveTo>
                          <a:pt x="126187" y="137845"/>
                        </a:moveTo>
                        <a:lnTo>
                          <a:pt x="138703" y="149113"/>
                        </a:lnTo>
                        <a:lnTo>
                          <a:pt x="153335" y="157657"/>
                        </a:lnTo>
                        <a:lnTo>
                          <a:pt x="169683" y="163077"/>
                        </a:lnTo>
                        <a:lnTo>
                          <a:pt x="187350" y="164972"/>
                        </a:lnTo>
                        <a:lnTo>
                          <a:pt x="219466" y="158490"/>
                        </a:lnTo>
                        <a:lnTo>
                          <a:pt x="245694" y="140812"/>
                        </a:lnTo>
                        <a:lnTo>
                          <a:pt x="263377" y="114593"/>
                        </a:lnTo>
                        <a:lnTo>
                          <a:pt x="269862" y="82486"/>
                        </a:lnTo>
                        <a:lnTo>
                          <a:pt x="263377" y="50379"/>
                        </a:lnTo>
                        <a:lnTo>
                          <a:pt x="245694" y="24160"/>
                        </a:lnTo>
                        <a:lnTo>
                          <a:pt x="219466" y="6482"/>
                        </a:lnTo>
                        <a:lnTo>
                          <a:pt x="187350" y="0"/>
                        </a:lnTo>
                        <a:lnTo>
                          <a:pt x="155236" y="6482"/>
                        </a:lnTo>
                        <a:lnTo>
                          <a:pt x="129012" y="24160"/>
                        </a:lnTo>
                        <a:lnTo>
                          <a:pt x="111333" y="50379"/>
                        </a:lnTo>
                        <a:lnTo>
                          <a:pt x="104851" y="82486"/>
                        </a:lnTo>
                        <a:lnTo>
                          <a:pt x="105142" y="89481"/>
                        </a:lnTo>
                        <a:lnTo>
                          <a:pt x="106002" y="96313"/>
                        </a:lnTo>
                        <a:lnTo>
                          <a:pt x="107406" y="102960"/>
                        </a:lnTo>
                        <a:lnTo>
                          <a:pt x="109334" y="109397"/>
                        </a:lnTo>
                        <a:lnTo>
                          <a:pt x="0" y="164972"/>
                        </a:lnTo>
                      </a:path>
                    </a:pathLst>
                  </a:custGeom>
                  <a:ln w="9525">
                    <a:solidFill>
                      <a:srgbClr val="00B8F5"/>
                    </a:solidFill>
                  </a:ln>
                </p:spPr>
                <p:txBody>
                  <a:bodyPr wrap="square" lIns="0" tIns="0" rIns="0" bIns="0" rtlCol="0"/>
                  <a:lstStyle/>
                  <a:p>
                    <a:endParaRPr sz="800" dirty="0">
                      <a:latin typeface="+mn-ea"/>
                    </a:endParaRPr>
                  </a:p>
                </p:txBody>
              </p:sp>
              <p:sp>
                <p:nvSpPr>
                  <p:cNvPr id="77" name="object 54">
                    <a:extLst>
                      <a:ext uri="{FF2B5EF4-FFF2-40B4-BE49-F238E27FC236}">
                        <a16:creationId xmlns:a16="http://schemas.microsoft.com/office/drawing/2014/main" id="{F913AF85-6ABA-EDEE-9D8C-C41FC73A9E01}"/>
                      </a:ext>
                    </a:extLst>
                  </p:cNvPr>
                  <p:cNvSpPr/>
                  <p:nvPr/>
                </p:nvSpPr>
                <p:spPr>
                  <a:xfrm>
                    <a:off x="5968195" y="4369337"/>
                    <a:ext cx="61840" cy="61459"/>
                  </a:xfrm>
                  <a:prstGeom prst="rect">
                    <a:avLst/>
                  </a:prstGeom>
                  <a:blipFill>
                    <a:blip r:embed="rId12" cstate="print"/>
                    <a:stretch>
                      <a:fillRect/>
                    </a:stretch>
                  </a:blipFill>
                </p:spPr>
                <p:txBody>
                  <a:bodyPr wrap="square" lIns="0" tIns="0" rIns="0" bIns="0" rtlCol="0"/>
                  <a:lstStyle/>
                  <a:p>
                    <a:endParaRPr sz="800" dirty="0">
                      <a:latin typeface="+mn-ea"/>
                    </a:endParaRPr>
                  </a:p>
                </p:txBody>
              </p:sp>
              <p:sp>
                <p:nvSpPr>
                  <p:cNvPr id="78" name="object 55">
                    <a:extLst>
                      <a:ext uri="{FF2B5EF4-FFF2-40B4-BE49-F238E27FC236}">
                        <a16:creationId xmlns:a16="http://schemas.microsoft.com/office/drawing/2014/main" id="{AD6EE51C-6F00-4F65-7B65-0C1AA6A74930}"/>
                      </a:ext>
                    </a:extLst>
                  </p:cNvPr>
                  <p:cNvSpPr/>
                  <p:nvPr/>
                </p:nvSpPr>
                <p:spPr>
                  <a:xfrm>
                    <a:off x="5777534" y="4329435"/>
                    <a:ext cx="312005" cy="307248"/>
                  </a:xfrm>
                  <a:prstGeom prst="rect">
                    <a:avLst/>
                  </a:prstGeom>
                  <a:blipFill>
                    <a:blip r:embed="rId13" cstate="print"/>
                    <a:stretch>
                      <a:fillRect/>
                    </a:stretch>
                  </a:blipFill>
                </p:spPr>
                <p:txBody>
                  <a:bodyPr wrap="square" lIns="0" tIns="0" rIns="0" bIns="0" rtlCol="0"/>
                  <a:lstStyle/>
                  <a:p>
                    <a:endParaRPr sz="800" dirty="0">
                      <a:latin typeface="+mn-ea"/>
                    </a:endParaRPr>
                  </a:p>
                </p:txBody>
              </p:sp>
            </p:grpSp>
            <p:grpSp>
              <p:nvGrpSpPr>
                <p:cNvPr id="51" name="그룹 50">
                  <a:extLst>
                    <a:ext uri="{FF2B5EF4-FFF2-40B4-BE49-F238E27FC236}">
                      <a16:creationId xmlns:a16="http://schemas.microsoft.com/office/drawing/2014/main" id="{74F3B9C1-C43A-9DDB-D490-9B65C2CC1A87}"/>
                    </a:ext>
                  </a:extLst>
                </p:cNvPr>
                <p:cNvGrpSpPr/>
                <p:nvPr/>
              </p:nvGrpSpPr>
              <p:grpSpPr>
                <a:xfrm>
                  <a:off x="5129033" y="2726142"/>
                  <a:ext cx="457200" cy="457200"/>
                  <a:chOff x="4913835" y="3463499"/>
                  <a:chExt cx="457200" cy="457200"/>
                </a:xfrm>
              </p:grpSpPr>
              <p:sp>
                <p:nvSpPr>
                  <p:cNvPr id="52" name="object 25">
                    <a:extLst>
                      <a:ext uri="{FF2B5EF4-FFF2-40B4-BE49-F238E27FC236}">
                        <a16:creationId xmlns:a16="http://schemas.microsoft.com/office/drawing/2014/main" id="{51D49029-DF86-5358-F2DC-ADD59F101E3E}"/>
                      </a:ext>
                    </a:extLst>
                  </p:cNvPr>
                  <p:cNvSpPr/>
                  <p:nvPr/>
                </p:nvSpPr>
                <p:spPr>
                  <a:xfrm>
                    <a:off x="4913835" y="3463499"/>
                    <a:ext cx="457200" cy="457200"/>
                  </a:xfrm>
                  <a:custGeom>
                    <a:avLst/>
                    <a:gdLst/>
                    <a:ahLst/>
                    <a:cxnLst/>
                    <a:rect l="l" t="t" r="r" b="b"/>
                    <a:pathLst>
                      <a:path w="685800" h="685800">
                        <a:moveTo>
                          <a:pt x="342900" y="0"/>
                        </a:moveTo>
                        <a:lnTo>
                          <a:pt x="296369" y="3130"/>
                        </a:lnTo>
                        <a:lnTo>
                          <a:pt x="251742" y="12248"/>
                        </a:lnTo>
                        <a:lnTo>
                          <a:pt x="209426" y="26946"/>
                        </a:lnTo>
                        <a:lnTo>
                          <a:pt x="169830" y="46815"/>
                        </a:lnTo>
                        <a:lnTo>
                          <a:pt x="133362" y="71446"/>
                        </a:lnTo>
                        <a:lnTo>
                          <a:pt x="100431" y="100431"/>
                        </a:lnTo>
                        <a:lnTo>
                          <a:pt x="71446" y="133362"/>
                        </a:lnTo>
                        <a:lnTo>
                          <a:pt x="46815" y="169830"/>
                        </a:lnTo>
                        <a:lnTo>
                          <a:pt x="26946" y="209426"/>
                        </a:lnTo>
                        <a:lnTo>
                          <a:pt x="12248" y="251742"/>
                        </a:lnTo>
                        <a:lnTo>
                          <a:pt x="3130" y="296369"/>
                        </a:lnTo>
                        <a:lnTo>
                          <a:pt x="0" y="342900"/>
                        </a:lnTo>
                        <a:lnTo>
                          <a:pt x="3130" y="389430"/>
                        </a:lnTo>
                        <a:lnTo>
                          <a:pt x="12248" y="434057"/>
                        </a:lnTo>
                        <a:lnTo>
                          <a:pt x="26946" y="476373"/>
                        </a:lnTo>
                        <a:lnTo>
                          <a:pt x="46815" y="515969"/>
                        </a:lnTo>
                        <a:lnTo>
                          <a:pt x="71446" y="552437"/>
                        </a:lnTo>
                        <a:lnTo>
                          <a:pt x="100431" y="585368"/>
                        </a:lnTo>
                        <a:lnTo>
                          <a:pt x="133362" y="614353"/>
                        </a:lnTo>
                        <a:lnTo>
                          <a:pt x="169830" y="638984"/>
                        </a:lnTo>
                        <a:lnTo>
                          <a:pt x="209426" y="658853"/>
                        </a:lnTo>
                        <a:lnTo>
                          <a:pt x="251742" y="673551"/>
                        </a:lnTo>
                        <a:lnTo>
                          <a:pt x="296369" y="682669"/>
                        </a:lnTo>
                        <a:lnTo>
                          <a:pt x="342900" y="685800"/>
                        </a:lnTo>
                        <a:lnTo>
                          <a:pt x="389430" y="682669"/>
                        </a:lnTo>
                        <a:lnTo>
                          <a:pt x="434057" y="673551"/>
                        </a:lnTo>
                        <a:lnTo>
                          <a:pt x="476373" y="658853"/>
                        </a:lnTo>
                        <a:lnTo>
                          <a:pt x="515969" y="638984"/>
                        </a:lnTo>
                        <a:lnTo>
                          <a:pt x="552437" y="614353"/>
                        </a:lnTo>
                        <a:lnTo>
                          <a:pt x="585368" y="585368"/>
                        </a:lnTo>
                        <a:lnTo>
                          <a:pt x="614353" y="552437"/>
                        </a:lnTo>
                        <a:lnTo>
                          <a:pt x="638984" y="515969"/>
                        </a:lnTo>
                        <a:lnTo>
                          <a:pt x="658853" y="476373"/>
                        </a:lnTo>
                        <a:lnTo>
                          <a:pt x="673551" y="434057"/>
                        </a:lnTo>
                        <a:lnTo>
                          <a:pt x="682669" y="389430"/>
                        </a:lnTo>
                        <a:lnTo>
                          <a:pt x="685800" y="342900"/>
                        </a:lnTo>
                        <a:lnTo>
                          <a:pt x="682669" y="296369"/>
                        </a:lnTo>
                        <a:lnTo>
                          <a:pt x="673551" y="251742"/>
                        </a:lnTo>
                        <a:lnTo>
                          <a:pt x="658853" y="209426"/>
                        </a:lnTo>
                        <a:lnTo>
                          <a:pt x="638984" y="169830"/>
                        </a:lnTo>
                        <a:lnTo>
                          <a:pt x="614353" y="133362"/>
                        </a:lnTo>
                        <a:lnTo>
                          <a:pt x="585368" y="100431"/>
                        </a:lnTo>
                        <a:lnTo>
                          <a:pt x="552437" y="71446"/>
                        </a:lnTo>
                        <a:lnTo>
                          <a:pt x="515969" y="46815"/>
                        </a:lnTo>
                        <a:lnTo>
                          <a:pt x="476373" y="26946"/>
                        </a:lnTo>
                        <a:lnTo>
                          <a:pt x="434057" y="12248"/>
                        </a:lnTo>
                        <a:lnTo>
                          <a:pt x="389430" y="3130"/>
                        </a:lnTo>
                        <a:lnTo>
                          <a:pt x="342900" y="0"/>
                        </a:lnTo>
                        <a:close/>
                      </a:path>
                    </a:pathLst>
                  </a:custGeom>
                  <a:solidFill>
                    <a:srgbClr val="F2F2F2"/>
                  </a:solidFill>
                </p:spPr>
                <p:txBody>
                  <a:bodyPr wrap="square" lIns="0" tIns="0" rIns="0" bIns="0" rtlCol="0"/>
                  <a:lstStyle/>
                  <a:p>
                    <a:endParaRPr sz="800" dirty="0">
                      <a:latin typeface="+mn-ea"/>
                    </a:endParaRPr>
                  </a:p>
                </p:txBody>
              </p:sp>
              <p:sp>
                <p:nvSpPr>
                  <p:cNvPr id="53" name="object 56">
                    <a:extLst>
                      <a:ext uri="{FF2B5EF4-FFF2-40B4-BE49-F238E27FC236}">
                        <a16:creationId xmlns:a16="http://schemas.microsoft.com/office/drawing/2014/main" id="{16422711-F44B-CF7B-734B-CFFAFCB05457}"/>
                      </a:ext>
                    </a:extLst>
                  </p:cNvPr>
                  <p:cNvSpPr/>
                  <p:nvPr/>
                </p:nvSpPr>
                <p:spPr>
                  <a:xfrm>
                    <a:off x="5162097" y="3763632"/>
                    <a:ext cx="57809" cy="69172"/>
                  </a:xfrm>
                  <a:prstGeom prst="rect">
                    <a:avLst/>
                  </a:prstGeom>
                  <a:blipFill>
                    <a:blip r:embed="rId14" cstate="print"/>
                    <a:stretch>
                      <a:fillRect/>
                    </a:stretch>
                  </a:blipFill>
                </p:spPr>
                <p:txBody>
                  <a:bodyPr wrap="square" lIns="0" tIns="0" rIns="0" bIns="0" rtlCol="0"/>
                  <a:lstStyle/>
                  <a:p>
                    <a:endParaRPr sz="800" dirty="0">
                      <a:latin typeface="+mn-ea"/>
                    </a:endParaRPr>
                  </a:p>
                </p:txBody>
              </p:sp>
              <p:sp>
                <p:nvSpPr>
                  <p:cNvPr id="54" name="object 57">
                    <a:extLst>
                      <a:ext uri="{FF2B5EF4-FFF2-40B4-BE49-F238E27FC236}">
                        <a16:creationId xmlns:a16="http://schemas.microsoft.com/office/drawing/2014/main" id="{4CDC36C4-C799-F8FA-2A72-0EDEF383CDEE}"/>
                      </a:ext>
                    </a:extLst>
                  </p:cNvPr>
                  <p:cNvSpPr/>
                  <p:nvPr/>
                </p:nvSpPr>
                <p:spPr>
                  <a:xfrm>
                    <a:off x="5025610" y="3743600"/>
                    <a:ext cx="233680" cy="124037"/>
                  </a:xfrm>
                  <a:custGeom>
                    <a:avLst/>
                    <a:gdLst/>
                    <a:ahLst/>
                    <a:cxnLst/>
                    <a:rect l="l" t="t" r="r" b="b"/>
                    <a:pathLst>
                      <a:path w="350520" h="186054">
                        <a:moveTo>
                          <a:pt x="0" y="0"/>
                        </a:moveTo>
                        <a:lnTo>
                          <a:pt x="0" y="2578"/>
                        </a:lnTo>
                        <a:lnTo>
                          <a:pt x="63" y="5118"/>
                        </a:lnTo>
                        <a:lnTo>
                          <a:pt x="7890" y="55296"/>
                        </a:lnTo>
                        <a:lnTo>
                          <a:pt x="26264" y="97981"/>
                        </a:lnTo>
                        <a:lnTo>
                          <a:pt x="53735" y="134042"/>
                        </a:lnTo>
                        <a:lnTo>
                          <a:pt x="88755" y="161835"/>
                        </a:lnTo>
                        <a:lnTo>
                          <a:pt x="129775" y="179716"/>
                        </a:lnTo>
                        <a:lnTo>
                          <a:pt x="175247" y="186042"/>
                        </a:lnTo>
                        <a:lnTo>
                          <a:pt x="221829" y="179395"/>
                        </a:lnTo>
                        <a:lnTo>
                          <a:pt x="263689" y="160638"/>
                        </a:lnTo>
                        <a:lnTo>
                          <a:pt x="299154" y="131545"/>
                        </a:lnTo>
                        <a:lnTo>
                          <a:pt x="326556" y="93891"/>
                        </a:lnTo>
                        <a:lnTo>
                          <a:pt x="344221" y="49451"/>
                        </a:lnTo>
                        <a:lnTo>
                          <a:pt x="350481" y="0"/>
                        </a:lnTo>
                      </a:path>
                    </a:pathLst>
                  </a:custGeom>
                  <a:ln w="9525">
                    <a:solidFill>
                      <a:srgbClr val="098E7E"/>
                    </a:solidFill>
                  </a:ln>
                </p:spPr>
                <p:txBody>
                  <a:bodyPr wrap="square" lIns="0" tIns="0" rIns="0" bIns="0" rtlCol="0"/>
                  <a:lstStyle/>
                  <a:p>
                    <a:endParaRPr sz="800" dirty="0">
                      <a:latin typeface="+mn-ea"/>
                    </a:endParaRPr>
                  </a:p>
                </p:txBody>
              </p:sp>
              <p:sp>
                <p:nvSpPr>
                  <p:cNvPr id="55" name="object 58">
                    <a:extLst>
                      <a:ext uri="{FF2B5EF4-FFF2-40B4-BE49-F238E27FC236}">
                        <a16:creationId xmlns:a16="http://schemas.microsoft.com/office/drawing/2014/main" id="{664873C0-100A-F204-35AB-DE6A4F1D6021}"/>
                      </a:ext>
                    </a:extLst>
                  </p:cNvPr>
                  <p:cNvSpPr/>
                  <p:nvPr/>
                </p:nvSpPr>
                <p:spPr>
                  <a:xfrm>
                    <a:off x="5025610" y="3743600"/>
                    <a:ext cx="233680" cy="0"/>
                  </a:xfrm>
                  <a:custGeom>
                    <a:avLst/>
                    <a:gdLst/>
                    <a:ahLst/>
                    <a:cxnLst/>
                    <a:rect l="l" t="t" r="r" b="b"/>
                    <a:pathLst>
                      <a:path w="350520">
                        <a:moveTo>
                          <a:pt x="0" y="0"/>
                        </a:moveTo>
                        <a:lnTo>
                          <a:pt x="350481" y="0"/>
                        </a:lnTo>
                      </a:path>
                    </a:pathLst>
                  </a:custGeom>
                  <a:ln w="9525">
                    <a:solidFill>
                      <a:srgbClr val="098E7E"/>
                    </a:solidFill>
                  </a:ln>
                </p:spPr>
                <p:txBody>
                  <a:bodyPr wrap="square" lIns="0" tIns="0" rIns="0" bIns="0" rtlCol="0"/>
                  <a:lstStyle/>
                  <a:p>
                    <a:endParaRPr sz="800" dirty="0">
                      <a:latin typeface="+mn-ea"/>
                    </a:endParaRPr>
                  </a:p>
                </p:txBody>
              </p:sp>
              <p:sp>
                <p:nvSpPr>
                  <p:cNvPr id="56" name="object 59">
                    <a:extLst>
                      <a:ext uri="{FF2B5EF4-FFF2-40B4-BE49-F238E27FC236}">
                        <a16:creationId xmlns:a16="http://schemas.microsoft.com/office/drawing/2014/main" id="{4F6880D4-506A-407A-589E-AD7FC6D99AE8}"/>
                      </a:ext>
                    </a:extLst>
                  </p:cNvPr>
                  <p:cNvSpPr/>
                  <p:nvPr/>
                </p:nvSpPr>
                <p:spPr>
                  <a:xfrm>
                    <a:off x="5025610" y="3690768"/>
                    <a:ext cx="70697" cy="52917"/>
                  </a:xfrm>
                  <a:custGeom>
                    <a:avLst/>
                    <a:gdLst/>
                    <a:ahLst/>
                    <a:cxnLst/>
                    <a:rect l="l" t="t" r="r" b="b"/>
                    <a:pathLst>
                      <a:path w="106045" h="79375">
                        <a:moveTo>
                          <a:pt x="105867" y="36550"/>
                        </a:moveTo>
                        <a:lnTo>
                          <a:pt x="105867" y="21691"/>
                        </a:lnTo>
                        <a:lnTo>
                          <a:pt x="104133" y="13249"/>
                        </a:lnTo>
                        <a:lnTo>
                          <a:pt x="99404" y="6354"/>
                        </a:lnTo>
                        <a:lnTo>
                          <a:pt x="92392" y="1705"/>
                        </a:lnTo>
                        <a:lnTo>
                          <a:pt x="83807" y="0"/>
                        </a:lnTo>
                        <a:lnTo>
                          <a:pt x="22745" y="0"/>
                        </a:lnTo>
                        <a:lnTo>
                          <a:pt x="14162" y="1705"/>
                        </a:lnTo>
                        <a:lnTo>
                          <a:pt x="7154" y="6354"/>
                        </a:lnTo>
                        <a:lnTo>
                          <a:pt x="2430" y="13249"/>
                        </a:lnTo>
                        <a:lnTo>
                          <a:pt x="698" y="21691"/>
                        </a:lnTo>
                        <a:lnTo>
                          <a:pt x="0" y="79248"/>
                        </a:lnTo>
                      </a:path>
                    </a:pathLst>
                  </a:custGeom>
                  <a:ln w="9525">
                    <a:solidFill>
                      <a:srgbClr val="098E7E"/>
                    </a:solidFill>
                  </a:ln>
                </p:spPr>
                <p:txBody>
                  <a:bodyPr wrap="square" lIns="0" tIns="0" rIns="0" bIns="0" rtlCol="0"/>
                  <a:lstStyle/>
                  <a:p>
                    <a:endParaRPr sz="800" dirty="0">
                      <a:latin typeface="+mn-ea"/>
                    </a:endParaRPr>
                  </a:p>
                </p:txBody>
              </p:sp>
              <p:sp>
                <p:nvSpPr>
                  <p:cNvPr id="57" name="object 60">
                    <a:extLst>
                      <a:ext uri="{FF2B5EF4-FFF2-40B4-BE49-F238E27FC236}">
                        <a16:creationId xmlns:a16="http://schemas.microsoft.com/office/drawing/2014/main" id="{FF128691-ABEB-1124-85AD-29E5CFE6935A}"/>
                      </a:ext>
                    </a:extLst>
                  </p:cNvPr>
                  <p:cNvSpPr/>
                  <p:nvPr/>
                </p:nvSpPr>
                <p:spPr>
                  <a:xfrm>
                    <a:off x="5080440" y="3726455"/>
                    <a:ext cx="0" cy="14817"/>
                  </a:xfrm>
                  <a:custGeom>
                    <a:avLst/>
                    <a:gdLst/>
                    <a:ahLst/>
                    <a:cxnLst/>
                    <a:rect l="l" t="t" r="r" b="b"/>
                    <a:pathLst>
                      <a:path h="22225">
                        <a:moveTo>
                          <a:pt x="-4762" y="11029"/>
                        </a:moveTo>
                        <a:lnTo>
                          <a:pt x="4762" y="11029"/>
                        </a:lnTo>
                      </a:path>
                    </a:pathLst>
                  </a:custGeom>
                  <a:ln w="22059">
                    <a:solidFill>
                      <a:srgbClr val="098E7E"/>
                    </a:solidFill>
                  </a:ln>
                </p:spPr>
                <p:txBody>
                  <a:bodyPr wrap="square" lIns="0" tIns="0" rIns="0" bIns="0" rtlCol="0"/>
                  <a:lstStyle/>
                  <a:p>
                    <a:endParaRPr sz="800" dirty="0">
                      <a:latin typeface="+mn-ea"/>
                    </a:endParaRPr>
                  </a:p>
                </p:txBody>
              </p:sp>
              <p:sp>
                <p:nvSpPr>
                  <p:cNvPr id="58" name="object 61">
                    <a:extLst>
                      <a:ext uri="{FF2B5EF4-FFF2-40B4-BE49-F238E27FC236}">
                        <a16:creationId xmlns:a16="http://schemas.microsoft.com/office/drawing/2014/main" id="{017CDD15-DD2C-EF7C-643D-1EEDF2C86F5B}"/>
                      </a:ext>
                    </a:extLst>
                  </p:cNvPr>
                  <p:cNvSpPr/>
                  <p:nvPr/>
                </p:nvSpPr>
                <p:spPr>
                  <a:xfrm>
                    <a:off x="5041815" y="3726455"/>
                    <a:ext cx="0" cy="15240"/>
                  </a:xfrm>
                  <a:custGeom>
                    <a:avLst/>
                    <a:gdLst/>
                    <a:ahLst/>
                    <a:cxnLst/>
                    <a:rect l="l" t="t" r="r" b="b"/>
                    <a:pathLst>
                      <a:path h="22860">
                        <a:moveTo>
                          <a:pt x="0" y="0"/>
                        </a:moveTo>
                        <a:lnTo>
                          <a:pt x="0" y="22580"/>
                        </a:lnTo>
                      </a:path>
                    </a:pathLst>
                  </a:custGeom>
                  <a:ln w="9525">
                    <a:solidFill>
                      <a:srgbClr val="098E7E"/>
                    </a:solidFill>
                  </a:ln>
                </p:spPr>
                <p:txBody>
                  <a:bodyPr wrap="square" lIns="0" tIns="0" rIns="0" bIns="0" rtlCol="0"/>
                  <a:lstStyle/>
                  <a:p>
                    <a:endParaRPr sz="800" dirty="0">
                      <a:latin typeface="+mn-ea"/>
                    </a:endParaRPr>
                  </a:p>
                </p:txBody>
              </p:sp>
              <p:sp>
                <p:nvSpPr>
                  <p:cNvPr id="59" name="object 62">
                    <a:extLst>
                      <a:ext uri="{FF2B5EF4-FFF2-40B4-BE49-F238E27FC236}">
                        <a16:creationId xmlns:a16="http://schemas.microsoft.com/office/drawing/2014/main" id="{0C0EE697-6FE6-2EC9-A20D-9C8D6EA47737}"/>
                      </a:ext>
                    </a:extLst>
                  </p:cNvPr>
                  <p:cNvSpPr/>
                  <p:nvPr/>
                </p:nvSpPr>
                <p:spPr>
                  <a:xfrm>
                    <a:off x="5043051" y="3641035"/>
                    <a:ext cx="36407" cy="38523"/>
                  </a:xfrm>
                  <a:custGeom>
                    <a:avLst/>
                    <a:gdLst/>
                    <a:ahLst/>
                    <a:cxnLst/>
                    <a:rect l="l" t="t" r="r" b="b"/>
                    <a:pathLst>
                      <a:path w="54609" h="57785">
                        <a:moveTo>
                          <a:pt x="54228" y="28778"/>
                        </a:moveTo>
                        <a:lnTo>
                          <a:pt x="52097" y="39977"/>
                        </a:lnTo>
                        <a:lnTo>
                          <a:pt x="46286" y="49125"/>
                        </a:lnTo>
                        <a:lnTo>
                          <a:pt x="37668" y="55294"/>
                        </a:lnTo>
                        <a:lnTo>
                          <a:pt x="27114" y="57556"/>
                        </a:lnTo>
                        <a:lnTo>
                          <a:pt x="16560" y="55294"/>
                        </a:lnTo>
                        <a:lnTo>
                          <a:pt x="7942" y="49125"/>
                        </a:lnTo>
                        <a:lnTo>
                          <a:pt x="2131" y="39977"/>
                        </a:lnTo>
                        <a:lnTo>
                          <a:pt x="0" y="28778"/>
                        </a:lnTo>
                        <a:lnTo>
                          <a:pt x="2131" y="17573"/>
                        </a:lnTo>
                        <a:lnTo>
                          <a:pt x="7942" y="8426"/>
                        </a:lnTo>
                        <a:lnTo>
                          <a:pt x="16560" y="2260"/>
                        </a:lnTo>
                        <a:lnTo>
                          <a:pt x="27114" y="0"/>
                        </a:lnTo>
                        <a:lnTo>
                          <a:pt x="37668" y="2260"/>
                        </a:lnTo>
                        <a:lnTo>
                          <a:pt x="46286" y="8426"/>
                        </a:lnTo>
                        <a:lnTo>
                          <a:pt x="52097" y="17573"/>
                        </a:lnTo>
                        <a:lnTo>
                          <a:pt x="54228" y="28778"/>
                        </a:lnTo>
                        <a:close/>
                      </a:path>
                    </a:pathLst>
                  </a:custGeom>
                  <a:ln w="9525">
                    <a:solidFill>
                      <a:srgbClr val="098E7E"/>
                    </a:solidFill>
                  </a:ln>
                </p:spPr>
                <p:txBody>
                  <a:bodyPr wrap="square" lIns="0" tIns="0" rIns="0" bIns="0" rtlCol="0"/>
                  <a:lstStyle/>
                  <a:p>
                    <a:endParaRPr sz="800" dirty="0">
                      <a:latin typeface="+mn-ea"/>
                    </a:endParaRPr>
                  </a:p>
                </p:txBody>
              </p:sp>
              <p:sp>
                <p:nvSpPr>
                  <p:cNvPr id="60" name="object 63">
                    <a:extLst>
                      <a:ext uri="{FF2B5EF4-FFF2-40B4-BE49-F238E27FC236}">
                        <a16:creationId xmlns:a16="http://schemas.microsoft.com/office/drawing/2014/main" id="{05131CDF-661E-7513-335C-4A1F69BD4DC5}"/>
                      </a:ext>
                    </a:extLst>
                  </p:cNvPr>
                  <p:cNvSpPr/>
                  <p:nvPr/>
                </p:nvSpPr>
                <p:spPr>
                  <a:xfrm>
                    <a:off x="5189152" y="3690768"/>
                    <a:ext cx="70273" cy="52917"/>
                  </a:xfrm>
                  <a:custGeom>
                    <a:avLst/>
                    <a:gdLst/>
                    <a:ahLst/>
                    <a:cxnLst/>
                    <a:rect l="l" t="t" r="r" b="b"/>
                    <a:pathLst>
                      <a:path w="105409" h="79375">
                        <a:moveTo>
                          <a:pt x="105168" y="79273"/>
                        </a:moveTo>
                        <a:lnTo>
                          <a:pt x="105168" y="21691"/>
                        </a:lnTo>
                        <a:lnTo>
                          <a:pt x="103434" y="13249"/>
                        </a:lnTo>
                        <a:lnTo>
                          <a:pt x="98705" y="6354"/>
                        </a:lnTo>
                        <a:lnTo>
                          <a:pt x="91693" y="1705"/>
                        </a:lnTo>
                        <a:lnTo>
                          <a:pt x="83108" y="0"/>
                        </a:lnTo>
                        <a:lnTo>
                          <a:pt x="22059" y="0"/>
                        </a:lnTo>
                        <a:lnTo>
                          <a:pt x="13469" y="1705"/>
                        </a:lnTo>
                        <a:lnTo>
                          <a:pt x="6457" y="6354"/>
                        </a:lnTo>
                        <a:lnTo>
                          <a:pt x="1732" y="13249"/>
                        </a:lnTo>
                        <a:lnTo>
                          <a:pt x="0" y="21691"/>
                        </a:lnTo>
                        <a:lnTo>
                          <a:pt x="0" y="36550"/>
                        </a:lnTo>
                      </a:path>
                    </a:pathLst>
                  </a:custGeom>
                  <a:ln w="9525">
                    <a:solidFill>
                      <a:srgbClr val="098E7E"/>
                    </a:solidFill>
                  </a:ln>
                </p:spPr>
                <p:txBody>
                  <a:bodyPr wrap="square" lIns="0" tIns="0" rIns="0" bIns="0" rtlCol="0"/>
                  <a:lstStyle/>
                  <a:p>
                    <a:endParaRPr sz="800" dirty="0">
                      <a:latin typeface="+mn-ea"/>
                    </a:endParaRPr>
                  </a:p>
                </p:txBody>
              </p:sp>
              <p:sp>
                <p:nvSpPr>
                  <p:cNvPr id="61" name="object 64">
                    <a:extLst>
                      <a:ext uri="{FF2B5EF4-FFF2-40B4-BE49-F238E27FC236}">
                        <a16:creationId xmlns:a16="http://schemas.microsoft.com/office/drawing/2014/main" id="{42B094BE-2996-B431-22C5-1ECE36C37DC2}"/>
                      </a:ext>
                    </a:extLst>
                  </p:cNvPr>
                  <p:cNvSpPr/>
                  <p:nvPr/>
                </p:nvSpPr>
                <p:spPr>
                  <a:xfrm>
                    <a:off x="5243516" y="3726455"/>
                    <a:ext cx="0" cy="14817"/>
                  </a:xfrm>
                  <a:custGeom>
                    <a:avLst/>
                    <a:gdLst/>
                    <a:ahLst/>
                    <a:cxnLst/>
                    <a:rect l="l" t="t" r="r" b="b"/>
                    <a:pathLst>
                      <a:path h="22225">
                        <a:moveTo>
                          <a:pt x="-4762" y="11029"/>
                        </a:moveTo>
                        <a:lnTo>
                          <a:pt x="4762" y="11029"/>
                        </a:lnTo>
                      </a:path>
                    </a:pathLst>
                  </a:custGeom>
                  <a:ln w="22059">
                    <a:solidFill>
                      <a:srgbClr val="098E7E"/>
                    </a:solidFill>
                  </a:ln>
                </p:spPr>
                <p:txBody>
                  <a:bodyPr wrap="square" lIns="0" tIns="0" rIns="0" bIns="0" rtlCol="0"/>
                  <a:lstStyle/>
                  <a:p>
                    <a:endParaRPr sz="800" dirty="0">
                      <a:latin typeface="+mn-ea"/>
                    </a:endParaRPr>
                  </a:p>
                </p:txBody>
              </p:sp>
              <p:sp>
                <p:nvSpPr>
                  <p:cNvPr id="62" name="object 65">
                    <a:extLst>
                      <a:ext uri="{FF2B5EF4-FFF2-40B4-BE49-F238E27FC236}">
                        <a16:creationId xmlns:a16="http://schemas.microsoft.com/office/drawing/2014/main" id="{D6DDB791-8188-4910-96E8-377160796B6F}"/>
                      </a:ext>
                    </a:extLst>
                  </p:cNvPr>
                  <p:cNvSpPr/>
                  <p:nvPr/>
                </p:nvSpPr>
                <p:spPr>
                  <a:xfrm>
                    <a:off x="5204891" y="3726455"/>
                    <a:ext cx="0" cy="15240"/>
                  </a:xfrm>
                  <a:custGeom>
                    <a:avLst/>
                    <a:gdLst/>
                    <a:ahLst/>
                    <a:cxnLst/>
                    <a:rect l="l" t="t" r="r" b="b"/>
                    <a:pathLst>
                      <a:path h="22860">
                        <a:moveTo>
                          <a:pt x="0" y="0"/>
                        </a:moveTo>
                        <a:lnTo>
                          <a:pt x="0" y="22580"/>
                        </a:lnTo>
                      </a:path>
                    </a:pathLst>
                  </a:custGeom>
                  <a:ln w="9525">
                    <a:solidFill>
                      <a:srgbClr val="098E7E"/>
                    </a:solidFill>
                  </a:ln>
                </p:spPr>
                <p:txBody>
                  <a:bodyPr wrap="square" lIns="0" tIns="0" rIns="0" bIns="0" rtlCol="0"/>
                  <a:lstStyle/>
                  <a:p>
                    <a:endParaRPr sz="800" dirty="0">
                      <a:latin typeface="+mn-ea"/>
                    </a:endParaRPr>
                  </a:p>
                </p:txBody>
              </p:sp>
              <p:sp>
                <p:nvSpPr>
                  <p:cNvPr id="63" name="object 66">
                    <a:extLst>
                      <a:ext uri="{FF2B5EF4-FFF2-40B4-BE49-F238E27FC236}">
                        <a16:creationId xmlns:a16="http://schemas.microsoft.com/office/drawing/2014/main" id="{17761B60-BE01-3A9D-49C1-5962433584D6}"/>
                      </a:ext>
                    </a:extLst>
                  </p:cNvPr>
                  <p:cNvSpPr/>
                  <p:nvPr/>
                </p:nvSpPr>
                <p:spPr>
                  <a:xfrm>
                    <a:off x="5206127" y="3641035"/>
                    <a:ext cx="36407" cy="38523"/>
                  </a:xfrm>
                  <a:custGeom>
                    <a:avLst/>
                    <a:gdLst/>
                    <a:ahLst/>
                    <a:cxnLst/>
                    <a:rect l="l" t="t" r="r" b="b"/>
                    <a:pathLst>
                      <a:path w="54609" h="57785">
                        <a:moveTo>
                          <a:pt x="54228" y="28778"/>
                        </a:moveTo>
                        <a:lnTo>
                          <a:pt x="52097" y="39977"/>
                        </a:lnTo>
                        <a:lnTo>
                          <a:pt x="46286" y="49125"/>
                        </a:lnTo>
                        <a:lnTo>
                          <a:pt x="37668" y="55294"/>
                        </a:lnTo>
                        <a:lnTo>
                          <a:pt x="27114" y="57556"/>
                        </a:lnTo>
                        <a:lnTo>
                          <a:pt x="16560" y="55294"/>
                        </a:lnTo>
                        <a:lnTo>
                          <a:pt x="7942" y="49125"/>
                        </a:lnTo>
                        <a:lnTo>
                          <a:pt x="2131" y="39977"/>
                        </a:lnTo>
                        <a:lnTo>
                          <a:pt x="0" y="28778"/>
                        </a:lnTo>
                        <a:lnTo>
                          <a:pt x="2131" y="17573"/>
                        </a:lnTo>
                        <a:lnTo>
                          <a:pt x="7942" y="8426"/>
                        </a:lnTo>
                        <a:lnTo>
                          <a:pt x="16560" y="2260"/>
                        </a:lnTo>
                        <a:lnTo>
                          <a:pt x="27114" y="0"/>
                        </a:lnTo>
                        <a:lnTo>
                          <a:pt x="37668" y="2260"/>
                        </a:lnTo>
                        <a:lnTo>
                          <a:pt x="46286" y="8426"/>
                        </a:lnTo>
                        <a:lnTo>
                          <a:pt x="52097" y="17573"/>
                        </a:lnTo>
                        <a:lnTo>
                          <a:pt x="54228" y="28778"/>
                        </a:lnTo>
                        <a:close/>
                      </a:path>
                    </a:pathLst>
                  </a:custGeom>
                  <a:ln w="9525">
                    <a:solidFill>
                      <a:srgbClr val="098E7E"/>
                    </a:solidFill>
                  </a:ln>
                </p:spPr>
                <p:txBody>
                  <a:bodyPr wrap="square" lIns="0" tIns="0" rIns="0" bIns="0" rtlCol="0"/>
                  <a:lstStyle/>
                  <a:p>
                    <a:endParaRPr sz="800" dirty="0">
                      <a:latin typeface="+mn-ea"/>
                    </a:endParaRPr>
                  </a:p>
                </p:txBody>
              </p:sp>
              <p:sp>
                <p:nvSpPr>
                  <p:cNvPr id="64" name="object 67">
                    <a:extLst>
                      <a:ext uri="{FF2B5EF4-FFF2-40B4-BE49-F238E27FC236}">
                        <a16:creationId xmlns:a16="http://schemas.microsoft.com/office/drawing/2014/main" id="{B18A244E-D0FB-DB6D-11FA-B6EEB59CEF14}"/>
                      </a:ext>
                    </a:extLst>
                  </p:cNvPr>
                  <p:cNvSpPr/>
                  <p:nvPr/>
                </p:nvSpPr>
                <p:spPr>
                  <a:xfrm>
                    <a:off x="5153347" y="3624685"/>
                    <a:ext cx="63500" cy="5927"/>
                  </a:xfrm>
                  <a:custGeom>
                    <a:avLst/>
                    <a:gdLst/>
                    <a:ahLst/>
                    <a:cxnLst/>
                    <a:rect l="l" t="t" r="r" b="b"/>
                    <a:pathLst>
                      <a:path w="95250" h="8889">
                        <a:moveTo>
                          <a:pt x="0" y="8458"/>
                        </a:moveTo>
                        <a:lnTo>
                          <a:pt x="4038" y="3314"/>
                        </a:lnTo>
                        <a:lnTo>
                          <a:pt x="10363" y="0"/>
                        </a:lnTo>
                        <a:lnTo>
                          <a:pt x="17475" y="0"/>
                        </a:lnTo>
                        <a:lnTo>
                          <a:pt x="78524" y="0"/>
                        </a:lnTo>
                        <a:lnTo>
                          <a:pt x="84899" y="0"/>
                        </a:lnTo>
                        <a:lnTo>
                          <a:pt x="90627" y="2641"/>
                        </a:lnTo>
                        <a:lnTo>
                          <a:pt x="94653" y="6870"/>
                        </a:lnTo>
                      </a:path>
                    </a:pathLst>
                  </a:custGeom>
                  <a:ln w="9525">
                    <a:solidFill>
                      <a:srgbClr val="098E7E"/>
                    </a:solidFill>
                  </a:ln>
                </p:spPr>
                <p:txBody>
                  <a:bodyPr wrap="square" lIns="0" tIns="0" rIns="0" bIns="0" rtlCol="0"/>
                  <a:lstStyle/>
                  <a:p>
                    <a:endParaRPr sz="800" dirty="0">
                      <a:latin typeface="+mn-ea"/>
                    </a:endParaRPr>
                  </a:p>
                </p:txBody>
              </p:sp>
              <p:sp>
                <p:nvSpPr>
                  <p:cNvPr id="65" name="object 68">
                    <a:extLst>
                      <a:ext uri="{FF2B5EF4-FFF2-40B4-BE49-F238E27FC236}">
                        <a16:creationId xmlns:a16="http://schemas.microsoft.com/office/drawing/2014/main" id="{F11D3799-F62A-C20A-ABC1-25F22331A200}"/>
                      </a:ext>
                    </a:extLst>
                  </p:cNvPr>
                  <p:cNvSpPr/>
                  <p:nvPr/>
                </p:nvSpPr>
                <p:spPr>
                  <a:xfrm>
                    <a:off x="5167274" y="3574936"/>
                    <a:ext cx="36407" cy="38523"/>
                  </a:xfrm>
                  <a:custGeom>
                    <a:avLst/>
                    <a:gdLst/>
                    <a:ahLst/>
                    <a:cxnLst/>
                    <a:rect l="l" t="t" r="r" b="b"/>
                    <a:pathLst>
                      <a:path w="54609" h="57785">
                        <a:moveTo>
                          <a:pt x="54229" y="28790"/>
                        </a:moveTo>
                        <a:lnTo>
                          <a:pt x="52097" y="39990"/>
                        </a:lnTo>
                        <a:lnTo>
                          <a:pt x="46286" y="49137"/>
                        </a:lnTo>
                        <a:lnTo>
                          <a:pt x="37668" y="55306"/>
                        </a:lnTo>
                        <a:lnTo>
                          <a:pt x="27114" y="57569"/>
                        </a:lnTo>
                        <a:lnTo>
                          <a:pt x="16560" y="55306"/>
                        </a:lnTo>
                        <a:lnTo>
                          <a:pt x="7942" y="49137"/>
                        </a:lnTo>
                        <a:lnTo>
                          <a:pt x="2131" y="39990"/>
                        </a:lnTo>
                        <a:lnTo>
                          <a:pt x="0" y="28790"/>
                        </a:lnTo>
                        <a:lnTo>
                          <a:pt x="2131" y="17584"/>
                        </a:lnTo>
                        <a:lnTo>
                          <a:pt x="7942" y="8432"/>
                        </a:lnTo>
                        <a:lnTo>
                          <a:pt x="16560" y="2262"/>
                        </a:lnTo>
                        <a:lnTo>
                          <a:pt x="27114" y="0"/>
                        </a:lnTo>
                        <a:lnTo>
                          <a:pt x="37668" y="2262"/>
                        </a:lnTo>
                        <a:lnTo>
                          <a:pt x="46286" y="8432"/>
                        </a:lnTo>
                        <a:lnTo>
                          <a:pt x="52097" y="17584"/>
                        </a:lnTo>
                        <a:lnTo>
                          <a:pt x="54229" y="28790"/>
                        </a:lnTo>
                        <a:close/>
                      </a:path>
                    </a:pathLst>
                  </a:custGeom>
                  <a:ln w="9525">
                    <a:solidFill>
                      <a:srgbClr val="098E7E"/>
                    </a:solidFill>
                  </a:ln>
                </p:spPr>
                <p:txBody>
                  <a:bodyPr wrap="square" lIns="0" tIns="0" rIns="0" bIns="0" rtlCol="0"/>
                  <a:lstStyle/>
                  <a:p>
                    <a:endParaRPr sz="800" dirty="0">
                      <a:latin typeface="+mn-ea"/>
                    </a:endParaRPr>
                  </a:p>
                </p:txBody>
              </p:sp>
              <p:sp>
                <p:nvSpPr>
                  <p:cNvPr id="66" name="object 69">
                    <a:extLst>
                      <a:ext uri="{FF2B5EF4-FFF2-40B4-BE49-F238E27FC236}">
                        <a16:creationId xmlns:a16="http://schemas.microsoft.com/office/drawing/2014/main" id="{BEB52CFE-B758-160F-4D63-45B24371B364}"/>
                      </a:ext>
                    </a:extLst>
                  </p:cNvPr>
                  <p:cNvSpPr/>
                  <p:nvPr/>
                </p:nvSpPr>
                <p:spPr>
                  <a:xfrm>
                    <a:off x="5107906" y="3692047"/>
                    <a:ext cx="71543" cy="51647"/>
                  </a:xfrm>
                  <a:custGeom>
                    <a:avLst/>
                    <a:gdLst/>
                    <a:ahLst/>
                    <a:cxnLst/>
                    <a:rect l="l" t="t" r="r" b="b"/>
                    <a:pathLst>
                      <a:path w="107315" h="77470">
                        <a:moveTo>
                          <a:pt x="0" y="77317"/>
                        </a:moveTo>
                        <a:lnTo>
                          <a:pt x="6553" y="45961"/>
                        </a:lnTo>
                        <a:lnTo>
                          <a:pt x="10985" y="24650"/>
                        </a:lnTo>
                        <a:lnTo>
                          <a:pt x="11836" y="20586"/>
                        </a:lnTo>
                        <a:lnTo>
                          <a:pt x="15036" y="12296"/>
                        </a:lnTo>
                        <a:lnTo>
                          <a:pt x="20496" y="5783"/>
                        </a:lnTo>
                        <a:lnTo>
                          <a:pt x="27658" y="1525"/>
                        </a:lnTo>
                        <a:lnTo>
                          <a:pt x="35966" y="0"/>
                        </a:lnTo>
                        <a:lnTo>
                          <a:pt x="68910" y="0"/>
                        </a:lnTo>
                        <a:lnTo>
                          <a:pt x="76977" y="1433"/>
                        </a:lnTo>
                        <a:lnTo>
                          <a:pt x="83994" y="5451"/>
                        </a:lnTo>
                        <a:lnTo>
                          <a:pt x="89444" y="11626"/>
                        </a:lnTo>
                        <a:lnTo>
                          <a:pt x="92811" y="19532"/>
                        </a:lnTo>
                        <a:lnTo>
                          <a:pt x="107264" y="77317"/>
                        </a:lnTo>
                      </a:path>
                    </a:pathLst>
                  </a:custGeom>
                  <a:ln w="9525">
                    <a:solidFill>
                      <a:srgbClr val="098E7E"/>
                    </a:solidFill>
                  </a:ln>
                </p:spPr>
                <p:txBody>
                  <a:bodyPr wrap="square" lIns="0" tIns="0" rIns="0" bIns="0" rtlCol="0"/>
                  <a:lstStyle/>
                  <a:p>
                    <a:endParaRPr sz="800" dirty="0">
                      <a:latin typeface="+mn-ea"/>
                    </a:endParaRPr>
                  </a:p>
                </p:txBody>
              </p:sp>
              <p:sp>
                <p:nvSpPr>
                  <p:cNvPr id="67" name="object 70">
                    <a:extLst>
                      <a:ext uri="{FF2B5EF4-FFF2-40B4-BE49-F238E27FC236}">
                        <a16:creationId xmlns:a16="http://schemas.microsoft.com/office/drawing/2014/main" id="{0BCE4B45-3A50-4FBF-3174-801E3FC9BB00}"/>
                      </a:ext>
                    </a:extLst>
                  </p:cNvPr>
                  <p:cNvSpPr/>
                  <p:nvPr/>
                </p:nvSpPr>
                <p:spPr>
                  <a:xfrm>
                    <a:off x="5156801" y="3717641"/>
                    <a:ext cx="5080" cy="26247"/>
                  </a:xfrm>
                  <a:custGeom>
                    <a:avLst/>
                    <a:gdLst/>
                    <a:ahLst/>
                    <a:cxnLst/>
                    <a:rect l="l" t="t" r="r" b="b"/>
                    <a:pathLst>
                      <a:path w="7620" h="39370">
                        <a:moveTo>
                          <a:pt x="7556" y="38925"/>
                        </a:moveTo>
                        <a:lnTo>
                          <a:pt x="0" y="0"/>
                        </a:lnTo>
                      </a:path>
                    </a:pathLst>
                  </a:custGeom>
                  <a:ln w="9525">
                    <a:solidFill>
                      <a:srgbClr val="098E7E"/>
                    </a:solidFill>
                  </a:ln>
                </p:spPr>
                <p:txBody>
                  <a:bodyPr wrap="square" lIns="0" tIns="0" rIns="0" bIns="0" rtlCol="0"/>
                  <a:lstStyle/>
                  <a:p>
                    <a:endParaRPr sz="800" dirty="0">
                      <a:latin typeface="+mn-ea"/>
                    </a:endParaRPr>
                  </a:p>
                </p:txBody>
              </p:sp>
              <p:sp>
                <p:nvSpPr>
                  <p:cNvPr id="68" name="object 71">
                    <a:extLst>
                      <a:ext uri="{FF2B5EF4-FFF2-40B4-BE49-F238E27FC236}">
                        <a16:creationId xmlns:a16="http://schemas.microsoft.com/office/drawing/2014/main" id="{D8634ACE-A631-0991-B0DE-17F560ED8A0B}"/>
                      </a:ext>
                    </a:extLst>
                  </p:cNvPr>
                  <p:cNvSpPr/>
                  <p:nvPr/>
                </p:nvSpPr>
                <p:spPr>
                  <a:xfrm>
                    <a:off x="5124492" y="3717641"/>
                    <a:ext cx="5080" cy="26247"/>
                  </a:xfrm>
                  <a:custGeom>
                    <a:avLst/>
                    <a:gdLst/>
                    <a:ahLst/>
                    <a:cxnLst/>
                    <a:rect l="l" t="t" r="r" b="b"/>
                    <a:pathLst>
                      <a:path w="7620" h="39370">
                        <a:moveTo>
                          <a:pt x="7556" y="0"/>
                        </a:moveTo>
                        <a:lnTo>
                          <a:pt x="0" y="38925"/>
                        </a:lnTo>
                      </a:path>
                    </a:pathLst>
                  </a:custGeom>
                  <a:ln w="9525">
                    <a:solidFill>
                      <a:srgbClr val="098E7E"/>
                    </a:solidFill>
                  </a:ln>
                </p:spPr>
                <p:txBody>
                  <a:bodyPr wrap="square" lIns="0" tIns="0" rIns="0" bIns="0" rtlCol="0"/>
                  <a:lstStyle/>
                  <a:p>
                    <a:endParaRPr sz="800" dirty="0">
                      <a:latin typeface="+mn-ea"/>
                    </a:endParaRPr>
                  </a:p>
                </p:txBody>
              </p:sp>
              <p:sp>
                <p:nvSpPr>
                  <p:cNvPr id="69" name="object 72">
                    <a:extLst>
                      <a:ext uri="{FF2B5EF4-FFF2-40B4-BE49-F238E27FC236}">
                        <a16:creationId xmlns:a16="http://schemas.microsoft.com/office/drawing/2014/main" id="{58722B24-F16F-BCC5-4691-675A55906C03}"/>
                      </a:ext>
                    </a:extLst>
                  </p:cNvPr>
                  <p:cNvSpPr/>
                  <p:nvPr/>
                </p:nvSpPr>
                <p:spPr>
                  <a:xfrm>
                    <a:off x="5124280" y="3641026"/>
                    <a:ext cx="36829" cy="39370"/>
                  </a:xfrm>
                  <a:custGeom>
                    <a:avLst/>
                    <a:gdLst/>
                    <a:ahLst/>
                    <a:cxnLst/>
                    <a:rect l="l" t="t" r="r" b="b"/>
                    <a:pathLst>
                      <a:path w="55245" h="59054">
                        <a:moveTo>
                          <a:pt x="55143" y="29273"/>
                        </a:moveTo>
                        <a:lnTo>
                          <a:pt x="52976" y="40667"/>
                        </a:lnTo>
                        <a:lnTo>
                          <a:pt x="47067" y="49972"/>
                        </a:lnTo>
                        <a:lnTo>
                          <a:pt x="38303" y="56246"/>
                        </a:lnTo>
                        <a:lnTo>
                          <a:pt x="27571" y="58546"/>
                        </a:lnTo>
                        <a:lnTo>
                          <a:pt x="16839" y="56246"/>
                        </a:lnTo>
                        <a:lnTo>
                          <a:pt x="8075" y="49972"/>
                        </a:lnTo>
                        <a:lnTo>
                          <a:pt x="2166" y="40667"/>
                        </a:lnTo>
                        <a:lnTo>
                          <a:pt x="0" y="29273"/>
                        </a:lnTo>
                        <a:lnTo>
                          <a:pt x="2166" y="17879"/>
                        </a:lnTo>
                        <a:lnTo>
                          <a:pt x="8075" y="8574"/>
                        </a:lnTo>
                        <a:lnTo>
                          <a:pt x="16839" y="2300"/>
                        </a:lnTo>
                        <a:lnTo>
                          <a:pt x="27571" y="0"/>
                        </a:lnTo>
                        <a:lnTo>
                          <a:pt x="38303" y="2300"/>
                        </a:lnTo>
                        <a:lnTo>
                          <a:pt x="47067" y="8574"/>
                        </a:lnTo>
                        <a:lnTo>
                          <a:pt x="52976" y="17879"/>
                        </a:lnTo>
                        <a:lnTo>
                          <a:pt x="55143" y="29273"/>
                        </a:lnTo>
                        <a:close/>
                      </a:path>
                    </a:pathLst>
                  </a:custGeom>
                  <a:ln w="9525">
                    <a:solidFill>
                      <a:srgbClr val="098E7E"/>
                    </a:solidFill>
                  </a:ln>
                </p:spPr>
                <p:txBody>
                  <a:bodyPr wrap="square" lIns="0" tIns="0" rIns="0" bIns="0" rtlCol="0"/>
                  <a:lstStyle/>
                  <a:p>
                    <a:endParaRPr sz="800" dirty="0">
                      <a:latin typeface="+mn-ea"/>
                    </a:endParaRPr>
                  </a:p>
                </p:txBody>
              </p:sp>
              <p:sp>
                <p:nvSpPr>
                  <p:cNvPr id="70" name="object 73">
                    <a:extLst>
                      <a:ext uri="{FF2B5EF4-FFF2-40B4-BE49-F238E27FC236}">
                        <a16:creationId xmlns:a16="http://schemas.microsoft.com/office/drawing/2014/main" id="{4322638C-9B3E-9EB0-0304-EA8A4A692242}"/>
                      </a:ext>
                    </a:extLst>
                  </p:cNvPr>
                  <p:cNvSpPr/>
                  <p:nvPr/>
                </p:nvSpPr>
                <p:spPr>
                  <a:xfrm>
                    <a:off x="5117634" y="3555598"/>
                    <a:ext cx="49953" cy="8890"/>
                  </a:xfrm>
                  <a:custGeom>
                    <a:avLst/>
                    <a:gdLst/>
                    <a:ahLst/>
                    <a:cxnLst/>
                    <a:rect l="l" t="t" r="r" b="b"/>
                    <a:pathLst>
                      <a:path w="74929" h="13335">
                        <a:moveTo>
                          <a:pt x="0" y="13030"/>
                        </a:moveTo>
                        <a:lnTo>
                          <a:pt x="4330" y="5130"/>
                        </a:lnTo>
                        <a:lnTo>
                          <a:pt x="12382" y="0"/>
                        </a:lnTo>
                        <a:lnTo>
                          <a:pt x="21386" y="0"/>
                        </a:lnTo>
                        <a:lnTo>
                          <a:pt x="54317" y="0"/>
                        </a:lnTo>
                        <a:lnTo>
                          <a:pt x="62725" y="0"/>
                        </a:lnTo>
                        <a:lnTo>
                          <a:pt x="70345" y="4508"/>
                        </a:lnTo>
                        <a:lnTo>
                          <a:pt x="74853" y="11607"/>
                        </a:lnTo>
                      </a:path>
                    </a:pathLst>
                  </a:custGeom>
                  <a:ln w="9525">
                    <a:solidFill>
                      <a:srgbClr val="098E7E"/>
                    </a:solidFill>
                  </a:ln>
                </p:spPr>
                <p:txBody>
                  <a:bodyPr wrap="square" lIns="0" tIns="0" rIns="0" bIns="0" rtlCol="0"/>
                  <a:lstStyle/>
                  <a:p>
                    <a:endParaRPr sz="800" dirty="0">
                      <a:latin typeface="+mn-ea"/>
                    </a:endParaRPr>
                  </a:p>
                </p:txBody>
              </p:sp>
              <p:sp>
                <p:nvSpPr>
                  <p:cNvPr id="71" name="object 74">
                    <a:extLst>
                      <a:ext uri="{FF2B5EF4-FFF2-40B4-BE49-F238E27FC236}">
                        <a16:creationId xmlns:a16="http://schemas.microsoft.com/office/drawing/2014/main" id="{0E0F0162-B994-2CC9-B8BE-2623F6F89E59}"/>
                      </a:ext>
                    </a:extLst>
                  </p:cNvPr>
                  <p:cNvSpPr/>
                  <p:nvPr/>
                </p:nvSpPr>
                <p:spPr>
                  <a:xfrm>
                    <a:off x="5124280" y="3504569"/>
                    <a:ext cx="36829" cy="39370"/>
                  </a:xfrm>
                  <a:custGeom>
                    <a:avLst/>
                    <a:gdLst/>
                    <a:ahLst/>
                    <a:cxnLst/>
                    <a:rect l="l" t="t" r="r" b="b"/>
                    <a:pathLst>
                      <a:path w="55245" h="59054">
                        <a:moveTo>
                          <a:pt x="55143" y="29273"/>
                        </a:moveTo>
                        <a:lnTo>
                          <a:pt x="52976" y="40667"/>
                        </a:lnTo>
                        <a:lnTo>
                          <a:pt x="47067" y="49972"/>
                        </a:lnTo>
                        <a:lnTo>
                          <a:pt x="38303" y="56246"/>
                        </a:lnTo>
                        <a:lnTo>
                          <a:pt x="27571" y="58546"/>
                        </a:lnTo>
                        <a:lnTo>
                          <a:pt x="16839" y="56246"/>
                        </a:lnTo>
                        <a:lnTo>
                          <a:pt x="8075" y="49972"/>
                        </a:lnTo>
                        <a:lnTo>
                          <a:pt x="2166" y="40667"/>
                        </a:lnTo>
                        <a:lnTo>
                          <a:pt x="0" y="29273"/>
                        </a:lnTo>
                        <a:lnTo>
                          <a:pt x="2166" y="17879"/>
                        </a:lnTo>
                        <a:lnTo>
                          <a:pt x="8075" y="8574"/>
                        </a:lnTo>
                        <a:lnTo>
                          <a:pt x="16839" y="2300"/>
                        </a:lnTo>
                        <a:lnTo>
                          <a:pt x="27571" y="0"/>
                        </a:lnTo>
                        <a:lnTo>
                          <a:pt x="38303" y="2300"/>
                        </a:lnTo>
                        <a:lnTo>
                          <a:pt x="47067" y="8574"/>
                        </a:lnTo>
                        <a:lnTo>
                          <a:pt x="52976" y="17879"/>
                        </a:lnTo>
                        <a:lnTo>
                          <a:pt x="55143" y="29273"/>
                        </a:lnTo>
                        <a:close/>
                      </a:path>
                    </a:pathLst>
                  </a:custGeom>
                  <a:ln w="9525">
                    <a:solidFill>
                      <a:srgbClr val="098E7E"/>
                    </a:solidFill>
                  </a:ln>
                </p:spPr>
                <p:txBody>
                  <a:bodyPr wrap="square" lIns="0" tIns="0" rIns="0" bIns="0" rtlCol="0"/>
                  <a:lstStyle/>
                  <a:p>
                    <a:endParaRPr sz="800" dirty="0">
                      <a:latin typeface="+mn-ea"/>
                    </a:endParaRPr>
                  </a:p>
                </p:txBody>
              </p:sp>
              <p:sp>
                <p:nvSpPr>
                  <p:cNvPr id="72" name="object 75">
                    <a:extLst>
                      <a:ext uri="{FF2B5EF4-FFF2-40B4-BE49-F238E27FC236}">
                        <a16:creationId xmlns:a16="http://schemas.microsoft.com/office/drawing/2014/main" id="{5820AE47-D4A3-A90B-AEA0-61037221EEDD}"/>
                      </a:ext>
                    </a:extLst>
                  </p:cNvPr>
                  <p:cNvSpPr/>
                  <p:nvPr/>
                </p:nvSpPr>
                <p:spPr>
                  <a:xfrm>
                    <a:off x="5077663" y="3625440"/>
                    <a:ext cx="48260" cy="7197"/>
                  </a:xfrm>
                  <a:custGeom>
                    <a:avLst/>
                    <a:gdLst/>
                    <a:ahLst/>
                    <a:cxnLst/>
                    <a:rect l="l" t="t" r="r" b="b"/>
                    <a:pathLst>
                      <a:path w="72390" h="10795">
                        <a:moveTo>
                          <a:pt x="0" y="10274"/>
                        </a:moveTo>
                        <a:lnTo>
                          <a:pt x="4559" y="3962"/>
                        </a:lnTo>
                        <a:lnTo>
                          <a:pt x="11722" y="0"/>
                        </a:lnTo>
                        <a:lnTo>
                          <a:pt x="19621" y="0"/>
                        </a:lnTo>
                        <a:lnTo>
                          <a:pt x="52552" y="0"/>
                        </a:lnTo>
                        <a:lnTo>
                          <a:pt x="60210" y="0"/>
                        </a:lnTo>
                        <a:lnTo>
                          <a:pt x="67208" y="3721"/>
                        </a:lnTo>
                        <a:lnTo>
                          <a:pt x="71805" y="9753"/>
                        </a:lnTo>
                      </a:path>
                    </a:pathLst>
                  </a:custGeom>
                  <a:ln w="9525">
                    <a:solidFill>
                      <a:srgbClr val="098E7E"/>
                    </a:solidFill>
                  </a:ln>
                </p:spPr>
                <p:txBody>
                  <a:bodyPr wrap="square" lIns="0" tIns="0" rIns="0" bIns="0" rtlCol="0"/>
                  <a:lstStyle/>
                  <a:p>
                    <a:endParaRPr sz="800" dirty="0">
                      <a:latin typeface="+mn-ea"/>
                    </a:endParaRPr>
                  </a:p>
                </p:txBody>
              </p:sp>
              <p:sp>
                <p:nvSpPr>
                  <p:cNvPr id="73" name="object 76">
                    <a:extLst>
                      <a:ext uri="{FF2B5EF4-FFF2-40B4-BE49-F238E27FC236}">
                        <a16:creationId xmlns:a16="http://schemas.microsoft.com/office/drawing/2014/main" id="{FA5F3AAB-B86B-EDDB-D54F-2A6F99A25E1E}"/>
                      </a:ext>
                    </a:extLst>
                  </p:cNvPr>
                  <p:cNvSpPr/>
                  <p:nvPr/>
                </p:nvSpPr>
                <p:spPr>
                  <a:xfrm>
                    <a:off x="5083132" y="3574411"/>
                    <a:ext cx="36829" cy="39370"/>
                  </a:xfrm>
                  <a:custGeom>
                    <a:avLst/>
                    <a:gdLst/>
                    <a:ahLst/>
                    <a:cxnLst/>
                    <a:rect l="l" t="t" r="r" b="b"/>
                    <a:pathLst>
                      <a:path w="55245" h="59054">
                        <a:moveTo>
                          <a:pt x="55143" y="29273"/>
                        </a:moveTo>
                        <a:lnTo>
                          <a:pt x="52976" y="40667"/>
                        </a:lnTo>
                        <a:lnTo>
                          <a:pt x="47067" y="49972"/>
                        </a:lnTo>
                        <a:lnTo>
                          <a:pt x="38303" y="56246"/>
                        </a:lnTo>
                        <a:lnTo>
                          <a:pt x="27571" y="58547"/>
                        </a:lnTo>
                        <a:lnTo>
                          <a:pt x="16839" y="56246"/>
                        </a:lnTo>
                        <a:lnTo>
                          <a:pt x="8075" y="49972"/>
                        </a:lnTo>
                        <a:lnTo>
                          <a:pt x="2166" y="40667"/>
                        </a:lnTo>
                        <a:lnTo>
                          <a:pt x="0" y="29273"/>
                        </a:lnTo>
                        <a:lnTo>
                          <a:pt x="2166" y="17879"/>
                        </a:lnTo>
                        <a:lnTo>
                          <a:pt x="8075" y="8574"/>
                        </a:lnTo>
                        <a:lnTo>
                          <a:pt x="16839" y="2300"/>
                        </a:lnTo>
                        <a:lnTo>
                          <a:pt x="27571" y="0"/>
                        </a:lnTo>
                        <a:lnTo>
                          <a:pt x="38303" y="2300"/>
                        </a:lnTo>
                        <a:lnTo>
                          <a:pt x="47067" y="8574"/>
                        </a:lnTo>
                        <a:lnTo>
                          <a:pt x="52976" y="17879"/>
                        </a:lnTo>
                        <a:lnTo>
                          <a:pt x="55143" y="29273"/>
                        </a:lnTo>
                        <a:close/>
                      </a:path>
                    </a:pathLst>
                  </a:custGeom>
                  <a:ln w="9525">
                    <a:solidFill>
                      <a:srgbClr val="098E7E"/>
                    </a:solidFill>
                  </a:ln>
                </p:spPr>
                <p:txBody>
                  <a:bodyPr wrap="square" lIns="0" tIns="0" rIns="0" bIns="0" rtlCol="0"/>
                  <a:lstStyle/>
                  <a:p>
                    <a:endParaRPr sz="800" dirty="0">
                      <a:latin typeface="+mn-ea"/>
                    </a:endParaRPr>
                  </a:p>
                </p:txBody>
              </p:sp>
              <p:sp>
                <p:nvSpPr>
                  <p:cNvPr id="74" name="object 77">
                    <a:extLst>
                      <a:ext uri="{FF2B5EF4-FFF2-40B4-BE49-F238E27FC236}">
                        <a16:creationId xmlns:a16="http://schemas.microsoft.com/office/drawing/2014/main" id="{B95B2542-1E64-B100-7A09-3FAE8464857B}"/>
                      </a:ext>
                    </a:extLst>
                  </p:cNvPr>
                  <p:cNvSpPr/>
                  <p:nvPr/>
                </p:nvSpPr>
                <p:spPr>
                  <a:xfrm>
                    <a:off x="5026702" y="3760474"/>
                    <a:ext cx="84667" cy="102870"/>
                  </a:xfrm>
                  <a:custGeom>
                    <a:avLst/>
                    <a:gdLst/>
                    <a:ahLst/>
                    <a:cxnLst/>
                    <a:rect l="l" t="t" r="r" b="b"/>
                    <a:pathLst>
                      <a:path w="127000" h="154304">
                        <a:moveTo>
                          <a:pt x="0" y="0"/>
                        </a:moveTo>
                        <a:lnTo>
                          <a:pt x="37711" y="17354"/>
                        </a:lnTo>
                        <a:lnTo>
                          <a:pt x="61467" y="49644"/>
                        </a:lnTo>
                        <a:lnTo>
                          <a:pt x="64442" y="57047"/>
                        </a:lnTo>
                        <a:lnTo>
                          <a:pt x="67660" y="64352"/>
                        </a:lnTo>
                        <a:lnTo>
                          <a:pt x="71738" y="70830"/>
                        </a:lnTo>
                        <a:lnTo>
                          <a:pt x="77292" y="75755"/>
                        </a:lnTo>
                        <a:lnTo>
                          <a:pt x="87038" y="78733"/>
                        </a:lnTo>
                        <a:lnTo>
                          <a:pt x="97624" y="78944"/>
                        </a:lnTo>
                        <a:lnTo>
                          <a:pt x="108049" y="79425"/>
                        </a:lnTo>
                        <a:lnTo>
                          <a:pt x="126428" y="107365"/>
                        </a:lnTo>
                        <a:lnTo>
                          <a:pt x="125539" y="114122"/>
                        </a:lnTo>
                        <a:lnTo>
                          <a:pt x="125107" y="120815"/>
                        </a:lnTo>
                        <a:lnTo>
                          <a:pt x="124788" y="129110"/>
                        </a:lnTo>
                        <a:lnTo>
                          <a:pt x="124917" y="137407"/>
                        </a:lnTo>
                        <a:lnTo>
                          <a:pt x="125493" y="145686"/>
                        </a:lnTo>
                        <a:lnTo>
                          <a:pt x="126517" y="153924"/>
                        </a:lnTo>
                      </a:path>
                    </a:pathLst>
                  </a:custGeom>
                  <a:ln w="9525">
                    <a:solidFill>
                      <a:srgbClr val="098E7E"/>
                    </a:solidFill>
                  </a:ln>
                </p:spPr>
                <p:txBody>
                  <a:bodyPr wrap="square" lIns="0" tIns="0" rIns="0" bIns="0" rtlCol="0"/>
                  <a:lstStyle/>
                  <a:p>
                    <a:endParaRPr sz="800" dirty="0">
                      <a:latin typeface="+mn-ea"/>
                    </a:endParaRPr>
                  </a:p>
                </p:txBody>
              </p:sp>
            </p:grpSp>
          </p:grpSp>
        </p:grpSp>
        <p:sp>
          <p:nvSpPr>
            <p:cNvPr id="89" name="object 9">
              <a:extLst>
                <a:ext uri="{FF2B5EF4-FFF2-40B4-BE49-F238E27FC236}">
                  <a16:creationId xmlns:a16="http://schemas.microsoft.com/office/drawing/2014/main" id="{924A4915-6FB4-B3B2-D19C-F8578239752A}"/>
                </a:ext>
              </a:extLst>
            </p:cNvPr>
            <p:cNvSpPr txBox="1"/>
            <p:nvPr/>
          </p:nvSpPr>
          <p:spPr>
            <a:xfrm>
              <a:off x="7018922" y="1980998"/>
              <a:ext cx="1596479" cy="763799"/>
            </a:xfrm>
            <a:prstGeom prst="rect">
              <a:avLst/>
            </a:prstGeom>
          </p:spPr>
          <p:txBody>
            <a:bodyPr vert="horz" wrap="square" lIns="0" tIns="0" rIns="0" bIns="0" rtlCol="0">
              <a:spAutoFit/>
            </a:bodyPr>
            <a:lstStyle/>
            <a:p>
              <a:pPr marR="3387" latinLnBrk="0">
                <a:lnSpc>
                  <a:spcPct val="113599"/>
                </a:lnSpc>
                <a:spcBef>
                  <a:spcPts val="63"/>
                </a:spcBef>
              </a:pPr>
              <a:r>
                <a:rPr lang="ko-KR" altLang="en-US" sz="800" b="1" dirty="0">
                  <a:ln>
                    <a:solidFill>
                      <a:schemeClr val="tx2">
                        <a:alpha val="0"/>
                      </a:schemeClr>
                    </a:solidFill>
                  </a:ln>
                  <a:latin typeface="KoPub돋움체 Medium" panose="00000600000000000000" pitchFamily="2" charset="-127"/>
                  <a:ea typeface="KoPub돋움체 Medium" panose="00000600000000000000" pitchFamily="2" charset="-127"/>
                </a:rPr>
                <a:t>취약 계층</a:t>
              </a:r>
              <a:r>
                <a:rPr sz="800" b="1" dirty="0">
                  <a:ln>
                    <a:solidFill>
                      <a:schemeClr val="tx2">
                        <a:alpha val="0"/>
                      </a:schemeClr>
                    </a:solidFill>
                  </a:ln>
                  <a:latin typeface="KoPub돋움체 Medium" panose="00000600000000000000" pitchFamily="2" charset="-127"/>
                  <a:ea typeface="KoPub돋움체 Medium" panose="00000600000000000000" pitchFamily="2" charset="-127"/>
                </a:rPr>
                <a:t> </a:t>
              </a:r>
              <a:r>
                <a:rPr lang="en-US" sz="800" b="1" dirty="0">
                  <a:ln>
                    <a:solidFill>
                      <a:schemeClr val="tx2">
                        <a:alpha val="0"/>
                      </a:schemeClr>
                    </a:solidFill>
                  </a:ln>
                  <a:latin typeface="KoPub돋움체 Medium" panose="00000600000000000000" pitchFamily="2" charset="-127"/>
                  <a:ea typeface="KoPub돋움체 Medium" panose="00000600000000000000" pitchFamily="2" charset="-127"/>
                </a:rPr>
                <a:t> </a:t>
              </a:r>
            </a:p>
            <a:p>
              <a:pPr marR="3387" latinLnBrk="0">
                <a:lnSpc>
                  <a:spcPct val="110000"/>
                </a:lnSpc>
                <a:spcBef>
                  <a:spcPts val="63"/>
                </a:spcBef>
              </a:pP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개인적 특성이나 상황으로 인해 피해에 더 취약할 수 있고 언어</a:t>
              </a:r>
              <a:r>
                <a:rPr lang="en-US" altLang="ko-KR" sz="733" dirty="0">
                  <a:ln>
                    <a:solidFill>
                      <a:schemeClr val="tx2">
                        <a:alpha val="0"/>
                      </a:schemeClr>
                    </a:solidFill>
                  </a:ln>
                  <a:latin typeface="KoPub돋움체 Medium" panose="00000600000000000000" pitchFamily="2" charset="-127"/>
                  <a:ea typeface="KoPub돋움체 Medium" panose="00000600000000000000" pitchFamily="2" charset="-127"/>
                </a:rPr>
                <a:t>, </a:t>
              </a: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교육 수준 및 문해력</a:t>
              </a:r>
              <a:r>
                <a:rPr lang="en-US" altLang="ko-KR" sz="733" dirty="0">
                  <a:ln>
                    <a:solidFill>
                      <a:schemeClr val="tx2">
                        <a:alpha val="0"/>
                      </a:schemeClr>
                    </a:solidFill>
                  </a:ln>
                  <a:latin typeface="KoPub돋움체 Medium" panose="00000600000000000000" pitchFamily="2" charset="-127"/>
                  <a:ea typeface="KoPub돋움체 Medium" panose="00000600000000000000" pitchFamily="2" charset="-127"/>
                </a:rPr>
                <a:t>, </a:t>
              </a: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비자 불안정</a:t>
              </a:r>
              <a:r>
                <a:rPr lang="en-US" altLang="ko-KR" sz="733" dirty="0">
                  <a:ln>
                    <a:solidFill>
                      <a:schemeClr val="tx2">
                        <a:alpha val="0"/>
                      </a:schemeClr>
                    </a:solidFill>
                  </a:ln>
                  <a:latin typeface="KoPub돋움체 Medium" panose="00000600000000000000" pitchFamily="2" charset="-127"/>
                  <a:ea typeface="KoPub돋움체 Medium" panose="00000600000000000000" pitchFamily="2" charset="-127"/>
                </a:rPr>
                <a:t>, </a:t>
              </a: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장애 등 피해 경험을 신고하는 데 추가적인 어려움에 처해 있는 사람을 의미합니다</a:t>
              </a:r>
              <a:r>
                <a:rPr lang="en-US" altLang="ko-KR" sz="733" dirty="0">
                  <a:ln>
                    <a:solidFill>
                      <a:schemeClr val="tx2">
                        <a:alpha val="0"/>
                      </a:schemeClr>
                    </a:solidFill>
                  </a:ln>
                  <a:latin typeface="KoPub돋움체 Medium" panose="00000600000000000000" pitchFamily="2" charset="-127"/>
                  <a:ea typeface="KoPub돋움체 Medium" panose="00000600000000000000" pitchFamily="2" charset="-127"/>
                </a:rPr>
                <a:t>. </a:t>
              </a:r>
              <a:endParaRPr lang="en-US" sz="733" dirty="0">
                <a:ln>
                  <a:solidFill>
                    <a:schemeClr val="tx2">
                      <a:alpha val="0"/>
                    </a:schemeClr>
                  </a:solidFill>
                </a:ln>
                <a:latin typeface="KoPub돋움체 Medium" panose="00000600000000000000" pitchFamily="2" charset="-127"/>
                <a:ea typeface="KoPub돋움체 Medium" panose="00000600000000000000" pitchFamily="2" charset="-127"/>
              </a:endParaRPr>
            </a:p>
          </p:txBody>
        </p:sp>
        <p:grpSp>
          <p:nvGrpSpPr>
            <p:cNvPr id="92" name="그룹 91">
              <a:extLst>
                <a:ext uri="{FF2B5EF4-FFF2-40B4-BE49-F238E27FC236}">
                  <a16:creationId xmlns:a16="http://schemas.microsoft.com/office/drawing/2014/main" id="{8CF05F9C-E053-1E6A-2155-E5C5F9A3B32F}"/>
                </a:ext>
              </a:extLst>
            </p:cNvPr>
            <p:cNvGrpSpPr/>
            <p:nvPr/>
          </p:nvGrpSpPr>
          <p:grpSpPr>
            <a:xfrm>
              <a:off x="3282439" y="1881187"/>
              <a:ext cx="2165012" cy="556243"/>
              <a:chOff x="1974636" y="1935327"/>
              <a:chExt cx="2165012" cy="437824"/>
            </a:xfrm>
          </p:grpSpPr>
          <p:sp>
            <p:nvSpPr>
              <p:cNvPr id="90" name="object 35">
                <a:extLst>
                  <a:ext uri="{FF2B5EF4-FFF2-40B4-BE49-F238E27FC236}">
                    <a16:creationId xmlns:a16="http://schemas.microsoft.com/office/drawing/2014/main" id="{10891066-E018-2082-7AC0-F73F5DAE5A88}"/>
                  </a:ext>
                </a:extLst>
              </p:cNvPr>
              <p:cNvSpPr/>
              <p:nvPr/>
            </p:nvSpPr>
            <p:spPr>
              <a:xfrm>
                <a:off x="1974636" y="1935327"/>
                <a:ext cx="1714500" cy="0"/>
              </a:xfrm>
              <a:custGeom>
                <a:avLst/>
                <a:gdLst/>
                <a:ahLst/>
                <a:cxnLst/>
                <a:rect l="l" t="t" r="r" b="b"/>
                <a:pathLst>
                  <a:path w="2571750">
                    <a:moveTo>
                      <a:pt x="0" y="0"/>
                    </a:moveTo>
                    <a:lnTo>
                      <a:pt x="2571750" y="0"/>
                    </a:lnTo>
                  </a:path>
                </a:pathLst>
              </a:custGeom>
              <a:ln w="12700">
                <a:solidFill>
                  <a:srgbClr val="19C5B1"/>
                </a:solidFill>
                <a:prstDash val="dot"/>
              </a:ln>
            </p:spPr>
            <p:txBody>
              <a:bodyPr wrap="square" lIns="0" tIns="0" rIns="0" bIns="0" rtlCol="0"/>
              <a:lstStyle/>
              <a:p>
                <a:endParaRPr sz="800" dirty="0">
                  <a:latin typeface="+mn-ea"/>
                </a:endParaRPr>
              </a:p>
            </p:txBody>
          </p:sp>
          <p:sp>
            <p:nvSpPr>
              <p:cNvPr id="91" name="object 36">
                <a:extLst>
                  <a:ext uri="{FF2B5EF4-FFF2-40B4-BE49-F238E27FC236}">
                    <a16:creationId xmlns:a16="http://schemas.microsoft.com/office/drawing/2014/main" id="{AB1173A3-1172-F8AD-9FEC-A0C59EEAB200}"/>
                  </a:ext>
                </a:extLst>
              </p:cNvPr>
              <p:cNvSpPr/>
              <p:nvPr/>
            </p:nvSpPr>
            <p:spPr>
              <a:xfrm>
                <a:off x="3719701" y="1953204"/>
                <a:ext cx="419947" cy="419947"/>
              </a:xfrm>
              <a:custGeom>
                <a:avLst/>
                <a:gdLst/>
                <a:ahLst/>
                <a:cxnLst/>
                <a:rect l="l" t="t" r="r" b="b"/>
                <a:pathLst>
                  <a:path w="629920" h="629920">
                    <a:moveTo>
                      <a:pt x="0" y="0"/>
                    </a:moveTo>
                    <a:lnTo>
                      <a:pt x="629754" y="629742"/>
                    </a:lnTo>
                  </a:path>
                </a:pathLst>
              </a:custGeom>
              <a:ln w="12700">
                <a:solidFill>
                  <a:srgbClr val="19C5B1"/>
                </a:solidFill>
                <a:prstDash val="dot"/>
              </a:ln>
            </p:spPr>
            <p:txBody>
              <a:bodyPr wrap="square" lIns="0" tIns="0" rIns="0" bIns="0" rtlCol="0"/>
              <a:lstStyle/>
              <a:p>
                <a:endParaRPr sz="800" dirty="0">
                  <a:latin typeface="+mn-ea"/>
                </a:endParaRPr>
              </a:p>
            </p:txBody>
          </p:sp>
        </p:grpSp>
        <p:sp>
          <p:nvSpPr>
            <p:cNvPr id="94" name="object 10">
              <a:extLst>
                <a:ext uri="{FF2B5EF4-FFF2-40B4-BE49-F238E27FC236}">
                  <a16:creationId xmlns:a16="http://schemas.microsoft.com/office/drawing/2014/main" id="{E14B24D4-AA89-D43F-A106-64663CD9F5D1}"/>
                </a:ext>
              </a:extLst>
            </p:cNvPr>
            <p:cNvSpPr txBox="1"/>
            <p:nvPr/>
          </p:nvSpPr>
          <p:spPr>
            <a:xfrm>
              <a:off x="7019521" y="4243274"/>
              <a:ext cx="1610674" cy="894156"/>
            </a:xfrm>
            <a:prstGeom prst="rect">
              <a:avLst/>
            </a:prstGeom>
          </p:spPr>
          <p:txBody>
            <a:bodyPr vert="horz" wrap="square" lIns="0" tIns="7620" rIns="0" bIns="0" rtlCol="0">
              <a:spAutoFit/>
            </a:bodyPr>
            <a:lstStyle/>
            <a:p>
              <a:pPr marR="3387" latinLnBrk="0">
                <a:lnSpc>
                  <a:spcPct val="110000"/>
                </a:lnSpc>
                <a:spcBef>
                  <a:spcPts val="63"/>
                </a:spcBef>
              </a:pPr>
              <a:r>
                <a:rPr lang="ko-KR" altLang="en-US" sz="800" b="1" dirty="0">
                  <a:ln>
                    <a:solidFill>
                      <a:schemeClr val="tx2">
                        <a:alpha val="0"/>
                      </a:schemeClr>
                    </a:solidFill>
                  </a:ln>
                  <a:latin typeface="KoPub돋움체 Medium" panose="00000600000000000000" pitchFamily="2" charset="-127"/>
                  <a:ea typeface="KoPub돋움체 Medium" panose="00000600000000000000" pitchFamily="2" charset="-127"/>
                </a:rPr>
                <a:t>고위험 제품</a:t>
              </a:r>
              <a:endParaRPr lang="en-US" altLang="ko-KR" sz="800" b="1" dirty="0">
                <a:ln>
                  <a:solidFill>
                    <a:schemeClr val="tx2">
                      <a:alpha val="0"/>
                    </a:schemeClr>
                  </a:solidFill>
                </a:ln>
                <a:latin typeface="KoPub돋움체 Medium" panose="00000600000000000000" pitchFamily="2" charset="-127"/>
                <a:ea typeface="KoPub돋움체 Medium" panose="00000600000000000000" pitchFamily="2" charset="-127"/>
              </a:endParaRPr>
            </a:p>
            <a:p>
              <a:pPr marR="3387" latinLnBrk="0">
                <a:lnSpc>
                  <a:spcPct val="110000"/>
                </a:lnSpc>
                <a:spcBef>
                  <a:spcPts val="60"/>
                </a:spcBef>
              </a:pP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노동 착취 관행은 기업이 특정 원자재를 조달하거나</a:t>
              </a:r>
              <a:r>
                <a:rPr lang="en-US" altLang="ko-KR" sz="733" dirty="0">
                  <a:ln>
                    <a:solidFill>
                      <a:schemeClr val="tx2">
                        <a:alpha val="0"/>
                      </a:schemeClr>
                    </a:solidFill>
                  </a:ln>
                  <a:latin typeface="KoPub돋움체 Medium" panose="00000600000000000000" pitchFamily="2" charset="-127"/>
                  <a:ea typeface="KoPub돋움체 Medium" panose="00000600000000000000" pitchFamily="2" charset="-127"/>
                </a:rPr>
                <a:t>, </a:t>
              </a: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특정 제품을 만들거나</a:t>
              </a:r>
              <a:r>
                <a:rPr lang="en-US" altLang="ko-KR" sz="733" dirty="0">
                  <a:ln>
                    <a:solidFill>
                      <a:schemeClr val="tx2">
                        <a:alpha val="0"/>
                      </a:schemeClr>
                    </a:solidFill>
                  </a:ln>
                  <a:latin typeface="KoPub돋움체 Medium" panose="00000600000000000000" pitchFamily="2" charset="-127"/>
                  <a:ea typeface="KoPub돋움체 Medium" panose="00000600000000000000" pitchFamily="2" charset="-127"/>
                </a:rPr>
                <a:t>, </a:t>
              </a: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특정한 방식으로 서비스를 제공하는 등 몇몇 영역에서 발생할 가능성이 높습니다</a:t>
              </a:r>
              <a:r>
                <a:rPr lang="en-US" altLang="ko-KR" sz="733" dirty="0">
                  <a:ln>
                    <a:solidFill>
                      <a:schemeClr val="tx2">
                        <a:alpha val="0"/>
                      </a:schemeClr>
                    </a:solidFill>
                  </a:ln>
                  <a:latin typeface="KoPub돋움체 Medium" panose="00000600000000000000" pitchFamily="2" charset="-127"/>
                  <a:ea typeface="KoPub돋움체 Medium" panose="00000600000000000000" pitchFamily="2" charset="-127"/>
                </a:rPr>
                <a:t>. </a:t>
              </a: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또한 진입장벽이 낮은 산업에서도 노동 착취 관행이 일어날 가능성이 높습니다</a:t>
              </a:r>
              <a:r>
                <a:rPr lang="en-US" altLang="ko-KR" sz="733" dirty="0">
                  <a:ln>
                    <a:solidFill>
                      <a:schemeClr val="tx2">
                        <a:alpha val="0"/>
                      </a:schemeClr>
                    </a:solidFill>
                  </a:ln>
                  <a:latin typeface="KoPub돋움체 Medium" panose="00000600000000000000" pitchFamily="2" charset="-127"/>
                  <a:ea typeface="KoPub돋움체 Medium" panose="00000600000000000000" pitchFamily="2" charset="-127"/>
                </a:rPr>
                <a:t>. </a:t>
              </a:r>
              <a:endParaRPr sz="733" dirty="0">
                <a:ln>
                  <a:solidFill>
                    <a:schemeClr val="tx2">
                      <a:alpha val="0"/>
                    </a:schemeClr>
                  </a:solidFill>
                </a:ln>
                <a:latin typeface="+mn-ea"/>
              </a:endParaRPr>
            </a:p>
          </p:txBody>
        </p:sp>
        <p:sp>
          <p:nvSpPr>
            <p:cNvPr id="95" name="object 11">
              <a:extLst>
                <a:ext uri="{FF2B5EF4-FFF2-40B4-BE49-F238E27FC236}">
                  <a16:creationId xmlns:a16="http://schemas.microsoft.com/office/drawing/2014/main" id="{659C5A9A-0A98-E8FF-AF08-6076E78D9BF2}"/>
                </a:ext>
              </a:extLst>
            </p:cNvPr>
            <p:cNvSpPr txBox="1"/>
            <p:nvPr/>
          </p:nvSpPr>
          <p:spPr>
            <a:xfrm>
              <a:off x="3284504" y="4104199"/>
              <a:ext cx="1482418" cy="1033231"/>
            </a:xfrm>
            <a:prstGeom prst="rect">
              <a:avLst/>
            </a:prstGeom>
          </p:spPr>
          <p:txBody>
            <a:bodyPr vert="horz" wrap="square" lIns="0" tIns="21589" rIns="0" bIns="0" rtlCol="0">
              <a:spAutoFit/>
            </a:bodyPr>
            <a:lstStyle/>
            <a:p>
              <a:pPr latinLnBrk="0">
                <a:lnSpc>
                  <a:spcPct val="110000"/>
                </a:lnSpc>
                <a:spcBef>
                  <a:spcPts val="169"/>
                </a:spcBef>
              </a:pPr>
              <a:r>
                <a:rPr lang="ko-KR" altLang="en-US" sz="800" b="1" dirty="0">
                  <a:ln>
                    <a:solidFill>
                      <a:schemeClr val="tx2">
                        <a:alpha val="0"/>
                      </a:schemeClr>
                    </a:solidFill>
                  </a:ln>
                  <a:latin typeface="KoPub돋움체 Medium" panose="00000600000000000000" pitchFamily="2" charset="-127"/>
                  <a:ea typeface="KoPub돋움체 Medium" panose="00000600000000000000" pitchFamily="2" charset="-127"/>
                </a:rPr>
                <a:t>고위험</a:t>
              </a:r>
              <a:r>
                <a:rPr lang="ko-KR" altLang="en-US" sz="800" b="1" dirty="0">
                  <a:ln>
                    <a:solidFill>
                      <a:schemeClr val="tx2">
                        <a:alpha val="0"/>
                      </a:schemeClr>
                    </a:solidFill>
                  </a:ln>
                  <a:solidFill>
                    <a:schemeClr val="tx2">
                      <a:lumMod val="40000"/>
                      <a:lumOff val="60000"/>
                    </a:schemeClr>
                  </a:solidFill>
                  <a:latin typeface="KoPub돋움체 Medium" panose="00000600000000000000" pitchFamily="2" charset="-127"/>
                  <a:ea typeface="KoPub돋움체 Medium" panose="00000600000000000000" pitchFamily="2" charset="-127"/>
                </a:rPr>
                <a:t> </a:t>
              </a:r>
              <a:r>
                <a:rPr lang="ko-KR" altLang="en-US" sz="800" b="1" dirty="0">
                  <a:ln>
                    <a:solidFill>
                      <a:schemeClr val="tx2">
                        <a:alpha val="0"/>
                      </a:schemeClr>
                    </a:solidFill>
                  </a:ln>
                  <a:latin typeface="KoPub돋움체 Medium" panose="00000600000000000000" pitchFamily="2" charset="-127"/>
                  <a:ea typeface="KoPub돋움체 Medium" panose="00000600000000000000" pitchFamily="2" charset="-127"/>
                </a:rPr>
                <a:t>비즈니스 모델</a:t>
              </a:r>
              <a:endParaRPr lang="en-US" altLang="ko-KR" sz="800" b="1" dirty="0">
                <a:ln>
                  <a:solidFill>
                    <a:schemeClr val="tx2">
                      <a:alpha val="0"/>
                    </a:schemeClr>
                  </a:solidFill>
                </a:ln>
                <a:latin typeface="KoPub돋움체 Medium" panose="00000600000000000000" pitchFamily="2" charset="-127"/>
                <a:ea typeface="KoPub돋움체 Medium" panose="00000600000000000000" pitchFamily="2" charset="-127"/>
              </a:endParaRPr>
            </a:p>
            <a:p>
              <a:pPr marR="3387" latinLnBrk="0">
                <a:lnSpc>
                  <a:spcPct val="110000"/>
                </a:lnSpc>
                <a:spcBef>
                  <a:spcPts val="60"/>
                </a:spcBef>
              </a:pP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해외 거점 센터</a:t>
              </a:r>
              <a:r>
                <a:rPr lang="en-US" altLang="ko-KR" sz="733" dirty="0">
                  <a:ln>
                    <a:solidFill>
                      <a:schemeClr val="tx2">
                        <a:alpha val="0"/>
                      </a:schemeClr>
                    </a:solidFill>
                  </a:ln>
                  <a:latin typeface="KoPub돋움체 Medium" panose="00000600000000000000" pitchFamily="2" charset="-127"/>
                  <a:ea typeface="KoPub돋움체 Medium" panose="00000600000000000000" pitchFamily="2" charset="-127"/>
                </a:rPr>
                <a:t>, </a:t>
              </a: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아웃소싱</a:t>
              </a:r>
              <a:r>
                <a:rPr lang="en-US" altLang="ko-KR" sz="733" dirty="0">
                  <a:ln>
                    <a:solidFill>
                      <a:schemeClr val="tx2">
                        <a:alpha val="0"/>
                      </a:schemeClr>
                    </a:solidFill>
                  </a:ln>
                  <a:latin typeface="KoPub돋움체 Medium" panose="00000600000000000000" pitchFamily="2" charset="-127"/>
                  <a:ea typeface="KoPub돋움체 Medium" panose="00000600000000000000" pitchFamily="2" charset="-127"/>
                </a:rPr>
                <a:t>, </a:t>
              </a: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하청</a:t>
              </a:r>
              <a:r>
                <a:rPr lang="en-US" altLang="ko-KR" sz="733" dirty="0">
                  <a:ln>
                    <a:solidFill>
                      <a:schemeClr val="tx2">
                        <a:alpha val="0"/>
                      </a:schemeClr>
                    </a:solidFill>
                  </a:ln>
                  <a:latin typeface="KoPub돋움체 Medium" panose="00000600000000000000" pitchFamily="2" charset="-127"/>
                  <a:ea typeface="KoPub돋움체 Medium" panose="00000600000000000000" pitchFamily="2" charset="-127"/>
                </a:rPr>
                <a:t>, </a:t>
              </a: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제</a:t>
              </a:r>
              <a:r>
                <a:rPr lang="en-US" altLang="ko-KR" sz="733" dirty="0">
                  <a:ln>
                    <a:solidFill>
                      <a:schemeClr val="tx2">
                        <a:alpha val="0"/>
                      </a:schemeClr>
                    </a:solidFill>
                  </a:ln>
                  <a:latin typeface="KoPub돋움체 Medium" panose="00000600000000000000" pitchFamily="2" charset="-127"/>
                  <a:ea typeface="KoPub돋움체 Medium" panose="00000600000000000000" pitchFamily="2" charset="-127"/>
                </a:rPr>
                <a:t>3</a:t>
              </a: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자 대리인이나 비즈니스 파트너</a:t>
              </a:r>
              <a:r>
                <a:rPr lang="en-US" altLang="ko-KR" sz="733" dirty="0">
                  <a:ln>
                    <a:solidFill>
                      <a:schemeClr val="tx2">
                        <a:alpha val="0"/>
                      </a:schemeClr>
                    </a:solidFill>
                  </a:ln>
                  <a:latin typeface="KoPub돋움체 Medium" panose="00000600000000000000" pitchFamily="2" charset="-127"/>
                  <a:ea typeface="KoPub돋움체 Medium" panose="00000600000000000000" pitchFamily="2" charset="-127"/>
                </a:rPr>
                <a:t>(</a:t>
              </a: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브로커</a:t>
              </a:r>
              <a:r>
                <a:rPr lang="en-US" altLang="ko-KR" sz="733" dirty="0">
                  <a:ln>
                    <a:solidFill>
                      <a:schemeClr val="tx2">
                        <a:alpha val="0"/>
                      </a:schemeClr>
                    </a:solidFill>
                  </a:ln>
                  <a:latin typeface="KoPub돋움체 Medium" panose="00000600000000000000" pitchFamily="2" charset="-127"/>
                  <a:ea typeface="KoPub돋움체 Medium" panose="00000600000000000000" pitchFamily="2" charset="-127"/>
                </a:rPr>
                <a:t>, </a:t>
              </a: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에이전트</a:t>
              </a:r>
              <a:r>
                <a:rPr lang="en-US" altLang="ko-KR" sz="733" dirty="0">
                  <a:ln>
                    <a:solidFill>
                      <a:schemeClr val="tx2">
                        <a:alpha val="0"/>
                      </a:schemeClr>
                    </a:solidFill>
                  </a:ln>
                  <a:latin typeface="KoPub돋움체 Medium" panose="00000600000000000000" pitchFamily="2" charset="-127"/>
                  <a:ea typeface="KoPub돋움체 Medium" panose="00000600000000000000" pitchFamily="2" charset="-127"/>
                </a:rPr>
                <a:t>, </a:t>
              </a: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딜러</a:t>
              </a:r>
              <a:r>
                <a:rPr lang="en-US" altLang="ko-KR" sz="733" dirty="0">
                  <a:ln>
                    <a:solidFill>
                      <a:schemeClr val="tx2">
                        <a:alpha val="0"/>
                      </a:schemeClr>
                    </a:solidFill>
                  </a:ln>
                  <a:latin typeface="KoPub돋움체 Medium" panose="00000600000000000000" pitchFamily="2" charset="-127"/>
                  <a:ea typeface="KoPub돋움체 Medium" panose="00000600000000000000" pitchFamily="2" charset="-127"/>
                </a:rPr>
                <a:t>)</a:t>
              </a: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가 있으면 기업과 직원 간 관계가 단절될 가능성이 있습니다</a:t>
              </a:r>
              <a:r>
                <a:rPr lang="en-US" altLang="ko-KR" sz="733" dirty="0">
                  <a:ln>
                    <a:solidFill>
                      <a:schemeClr val="tx2">
                        <a:alpha val="0"/>
                      </a:schemeClr>
                    </a:solidFill>
                  </a:ln>
                  <a:latin typeface="KoPub돋움체 Medium" panose="00000600000000000000" pitchFamily="2" charset="-127"/>
                  <a:ea typeface="KoPub돋움체 Medium" panose="00000600000000000000" pitchFamily="2" charset="-127"/>
                </a:rPr>
                <a:t>. </a:t>
              </a: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이는 노동 관행을 면밀하게 관찰하기 어렵게 만들어 기업이 근로자를 착취하게 만들 가능성을 높입니다</a:t>
              </a:r>
              <a:r>
                <a:rPr lang="en-US" altLang="ko-KR" sz="733" dirty="0">
                  <a:ln>
                    <a:solidFill>
                      <a:schemeClr val="tx2">
                        <a:alpha val="0"/>
                      </a:schemeClr>
                    </a:solidFill>
                  </a:ln>
                  <a:latin typeface="KoPub돋움체 Medium" panose="00000600000000000000" pitchFamily="2" charset="-127"/>
                  <a:ea typeface="KoPub돋움체 Medium" panose="00000600000000000000" pitchFamily="2" charset="-127"/>
                </a:rPr>
                <a:t>. </a:t>
              </a:r>
            </a:p>
          </p:txBody>
        </p:sp>
        <p:sp>
          <p:nvSpPr>
            <p:cNvPr id="96" name="object 12">
              <a:extLst>
                <a:ext uri="{FF2B5EF4-FFF2-40B4-BE49-F238E27FC236}">
                  <a16:creationId xmlns:a16="http://schemas.microsoft.com/office/drawing/2014/main" id="{433179B6-CC5A-777B-0CEC-E62FFF529622}"/>
                </a:ext>
              </a:extLst>
            </p:cNvPr>
            <p:cNvSpPr txBox="1"/>
            <p:nvPr/>
          </p:nvSpPr>
          <p:spPr>
            <a:xfrm>
              <a:off x="3287713" y="1985249"/>
              <a:ext cx="1482418" cy="895053"/>
            </a:xfrm>
            <a:prstGeom prst="rect">
              <a:avLst/>
            </a:prstGeom>
          </p:spPr>
          <p:txBody>
            <a:bodyPr vert="horz" wrap="square" lIns="0" tIns="7620" rIns="0" bIns="0" rtlCol="0">
              <a:spAutoFit/>
            </a:bodyPr>
            <a:lstStyle/>
            <a:p>
              <a:pPr marL="43181" marR="3387" indent="-43606" latinLnBrk="0">
                <a:lnSpc>
                  <a:spcPct val="110000"/>
                </a:lnSpc>
                <a:spcBef>
                  <a:spcPts val="60"/>
                </a:spcBef>
              </a:pPr>
              <a:r>
                <a:rPr lang="ko-KR" altLang="en-US" sz="800" b="1" dirty="0">
                  <a:ln>
                    <a:solidFill>
                      <a:schemeClr val="tx2">
                        <a:alpha val="0"/>
                      </a:schemeClr>
                    </a:solidFill>
                  </a:ln>
                  <a:latin typeface="KoPub돋움체 Medium" panose="00000600000000000000" pitchFamily="2" charset="-127"/>
                  <a:ea typeface="KoPub돋움체 Medium" panose="00000600000000000000" pitchFamily="2" charset="-127"/>
                </a:rPr>
                <a:t>고위험 지역 </a:t>
              </a:r>
              <a:endParaRPr lang="en-US" altLang="ko-KR" sz="800" b="1" dirty="0">
                <a:ln>
                  <a:solidFill>
                    <a:schemeClr val="tx2">
                      <a:alpha val="0"/>
                    </a:schemeClr>
                  </a:solidFill>
                </a:ln>
                <a:latin typeface="KoPub돋움체 Medium" panose="00000600000000000000" pitchFamily="2" charset="-127"/>
                <a:ea typeface="KoPub돋움체 Medium" panose="00000600000000000000" pitchFamily="2" charset="-127"/>
              </a:endParaRPr>
            </a:p>
            <a:p>
              <a:pPr marR="3387" indent="-43606" latinLnBrk="0">
                <a:lnSpc>
                  <a:spcPct val="110000"/>
                </a:lnSpc>
                <a:spcBef>
                  <a:spcPts val="63"/>
                </a:spcBef>
              </a:pP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취약한 법치</a:t>
              </a:r>
              <a:r>
                <a:rPr lang="en-US" altLang="ko-KR" sz="733" dirty="0">
                  <a:ln>
                    <a:solidFill>
                      <a:schemeClr val="tx2">
                        <a:alpha val="0"/>
                      </a:schemeClr>
                    </a:solidFill>
                  </a:ln>
                  <a:latin typeface="KoPub돋움체 Medium" panose="00000600000000000000" pitchFamily="2" charset="-127"/>
                  <a:ea typeface="KoPub돋움체 Medium" panose="00000600000000000000" pitchFamily="2" charset="-127"/>
                </a:rPr>
                <a:t>, </a:t>
              </a: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높은 수준의 부패 또는 분쟁</a:t>
              </a:r>
              <a:r>
                <a:rPr lang="en-US" altLang="ko-KR" sz="733" dirty="0">
                  <a:ln>
                    <a:solidFill>
                      <a:schemeClr val="tx2">
                        <a:alpha val="0"/>
                      </a:schemeClr>
                    </a:solidFill>
                  </a:ln>
                  <a:latin typeface="KoPub돋움체 Medium" panose="00000600000000000000" pitchFamily="2" charset="-127"/>
                  <a:ea typeface="KoPub돋움체 Medium" panose="00000600000000000000" pitchFamily="2" charset="-127"/>
                </a:rPr>
                <a:t>, </a:t>
              </a: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거주지 강제 이주</a:t>
              </a:r>
              <a:r>
                <a:rPr lang="en-US" altLang="ko-KR" sz="733" dirty="0">
                  <a:ln>
                    <a:solidFill>
                      <a:schemeClr val="tx2">
                        <a:alpha val="0"/>
                      </a:schemeClr>
                    </a:solidFill>
                  </a:ln>
                  <a:latin typeface="KoPub돋움체 Medium" panose="00000600000000000000" pitchFamily="2" charset="-127"/>
                  <a:ea typeface="KoPub돋움체 Medium" panose="00000600000000000000" pitchFamily="2" charset="-127"/>
                </a:rPr>
                <a:t>, </a:t>
              </a: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빈번한 국경 간 이동 등이 많이 일어나는 곳에서는 기업의 </a:t>
              </a:r>
              <a:r>
                <a:rPr lang="ko-KR" altLang="en-US" sz="733" dirty="0" err="1">
                  <a:ln>
                    <a:solidFill>
                      <a:schemeClr val="tx2">
                        <a:alpha val="0"/>
                      </a:schemeClr>
                    </a:solidFill>
                  </a:ln>
                  <a:latin typeface="KoPub돋움체 Medium" panose="00000600000000000000" pitchFamily="2" charset="-127"/>
                  <a:ea typeface="KoPub돋움체 Medium" panose="00000600000000000000" pitchFamily="2" charset="-127"/>
                </a:rPr>
                <a:t>밸류체인</a:t>
              </a:r>
              <a:r>
                <a:rPr lang="ko-KR" altLang="en-US" sz="733" dirty="0">
                  <a:ln>
                    <a:solidFill>
                      <a:schemeClr val="tx2">
                        <a:alpha val="0"/>
                      </a:schemeClr>
                    </a:solidFill>
                  </a:ln>
                  <a:latin typeface="KoPub돋움체 Medium" panose="00000600000000000000" pitchFamily="2" charset="-127"/>
                  <a:ea typeface="KoPub돋움체 Medium" panose="00000600000000000000" pitchFamily="2" charset="-127"/>
                </a:rPr>
                <a:t> 전반에서 현대판 노예 제도와 같이 인권이 유린될 가능성이 높습니다</a:t>
              </a:r>
              <a:r>
                <a:rPr lang="en-US" altLang="ko-KR" sz="733" dirty="0">
                  <a:ln>
                    <a:solidFill>
                      <a:schemeClr val="tx2">
                        <a:alpha val="0"/>
                      </a:schemeClr>
                    </a:solidFill>
                  </a:ln>
                  <a:latin typeface="KoPub돋움체 Medium" panose="00000600000000000000" pitchFamily="2" charset="-127"/>
                  <a:ea typeface="KoPub돋움체 Medium" panose="00000600000000000000" pitchFamily="2" charset="-127"/>
                </a:rPr>
                <a:t>. </a:t>
              </a:r>
            </a:p>
          </p:txBody>
        </p:sp>
        <p:grpSp>
          <p:nvGrpSpPr>
            <p:cNvPr id="97" name="그룹 96">
              <a:extLst>
                <a:ext uri="{FF2B5EF4-FFF2-40B4-BE49-F238E27FC236}">
                  <a16:creationId xmlns:a16="http://schemas.microsoft.com/office/drawing/2014/main" id="{7A5CA044-4CFF-E2DF-0F52-6CE1402D8BFA}"/>
                </a:ext>
              </a:extLst>
            </p:cNvPr>
            <p:cNvGrpSpPr/>
            <p:nvPr/>
          </p:nvGrpSpPr>
          <p:grpSpPr>
            <a:xfrm flipH="1">
              <a:off x="6363403" y="1881188"/>
              <a:ext cx="2227701" cy="551588"/>
              <a:chOff x="1974636" y="1935327"/>
              <a:chExt cx="2165012" cy="437824"/>
            </a:xfrm>
          </p:grpSpPr>
          <p:sp>
            <p:nvSpPr>
              <p:cNvPr id="98" name="object 35">
                <a:extLst>
                  <a:ext uri="{FF2B5EF4-FFF2-40B4-BE49-F238E27FC236}">
                    <a16:creationId xmlns:a16="http://schemas.microsoft.com/office/drawing/2014/main" id="{4B62C220-447E-653D-4328-BD5430B65FCA}"/>
                  </a:ext>
                </a:extLst>
              </p:cNvPr>
              <p:cNvSpPr/>
              <p:nvPr/>
            </p:nvSpPr>
            <p:spPr>
              <a:xfrm>
                <a:off x="1974636" y="1935327"/>
                <a:ext cx="1714500" cy="0"/>
              </a:xfrm>
              <a:custGeom>
                <a:avLst/>
                <a:gdLst/>
                <a:ahLst/>
                <a:cxnLst/>
                <a:rect l="l" t="t" r="r" b="b"/>
                <a:pathLst>
                  <a:path w="2571750">
                    <a:moveTo>
                      <a:pt x="0" y="0"/>
                    </a:moveTo>
                    <a:lnTo>
                      <a:pt x="2571750" y="0"/>
                    </a:lnTo>
                  </a:path>
                </a:pathLst>
              </a:custGeom>
              <a:ln w="12700">
                <a:solidFill>
                  <a:srgbClr val="510DBC"/>
                </a:solidFill>
                <a:prstDash val="dot"/>
              </a:ln>
            </p:spPr>
            <p:txBody>
              <a:bodyPr wrap="square" lIns="0" tIns="0" rIns="0" bIns="0" rtlCol="0"/>
              <a:lstStyle/>
              <a:p>
                <a:endParaRPr sz="800" dirty="0">
                  <a:latin typeface="+mn-ea"/>
                </a:endParaRPr>
              </a:p>
            </p:txBody>
          </p:sp>
          <p:sp>
            <p:nvSpPr>
              <p:cNvPr id="99" name="object 36">
                <a:extLst>
                  <a:ext uri="{FF2B5EF4-FFF2-40B4-BE49-F238E27FC236}">
                    <a16:creationId xmlns:a16="http://schemas.microsoft.com/office/drawing/2014/main" id="{628430B6-076B-C772-1C5A-0ADC1EE01641}"/>
                  </a:ext>
                </a:extLst>
              </p:cNvPr>
              <p:cNvSpPr/>
              <p:nvPr/>
            </p:nvSpPr>
            <p:spPr>
              <a:xfrm>
                <a:off x="3719701" y="1953204"/>
                <a:ext cx="419947" cy="419947"/>
              </a:xfrm>
              <a:custGeom>
                <a:avLst/>
                <a:gdLst/>
                <a:ahLst/>
                <a:cxnLst/>
                <a:rect l="l" t="t" r="r" b="b"/>
                <a:pathLst>
                  <a:path w="629920" h="629920">
                    <a:moveTo>
                      <a:pt x="0" y="0"/>
                    </a:moveTo>
                    <a:lnTo>
                      <a:pt x="629754" y="629742"/>
                    </a:lnTo>
                  </a:path>
                </a:pathLst>
              </a:custGeom>
              <a:ln w="12700">
                <a:solidFill>
                  <a:srgbClr val="510DBC"/>
                </a:solidFill>
                <a:prstDash val="dot"/>
              </a:ln>
            </p:spPr>
            <p:txBody>
              <a:bodyPr wrap="square" lIns="0" tIns="0" rIns="0" bIns="0" rtlCol="0"/>
              <a:lstStyle/>
              <a:p>
                <a:endParaRPr sz="800" dirty="0">
                  <a:latin typeface="+mn-ea"/>
                </a:endParaRPr>
              </a:p>
            </p:txBody>
          </p:sp>
        </p:grpSp>
        <p:grpSp>
          <p:nvGrpSpPr>
            <p:cNvPr id="100" name="그룹 99">
              <a:extLst>
                <a:ext uri="{FF2B5EF4-FFF2-40B4-BE49-F238E27FC236}">
                  <a16:creationId xmlns:a16="http://schemas.microsoft.com/office/drawing/2014/main" id="{141830A5-F878-F15E-A9E1-8C53E26D6C50}"/>
                </a:ext>
              </a:extLst>
            </p:cNvPr>
            <p:cNvGrpSpPr/>
            <p:nvPr/>
          </p:nvGrpSpPr>
          <p:grpSpPr>
            <a:xfrm flipV="1">
              <a:off x="3282439" y="4515814"/>
              <a:ext cx="2165012" cy="715403"/>
              <a:chOff x="1974636" y="1935327"/>
              <a:chExt cx="2165012" cy="437824"/>
            </a:xfrm>
          </p:grpSpPr>
          <p:sp>
            <p:nvSpPr>
              <p:cNvPr id="101" name="object 35">
                <a:extLst>
                  <a:ext uri="{FF2B5EF4-FFF2-40B4-BE49-F238E27FC236}">
                    <a16:creationId xmlns:a16="http://schemas.microsoft.com/office/drawing/2014/main" id="{04AB8CAF-D6C5-F248-48E4-CB7E93F93568}"/>
                  </a:ext>
                </a:extLst>
              </p:cNvPr>
              <p:cNvSpPr/>
              <p:nvPr/>
            </p:nvSpPr>
            <p:spPr>
              <a:xfrm>
                <a:off x="1974636" y="1935327"/>
                <a:ext cx="1714500" cy="0"/>
              </a:xfrm>
              <a:custGeom>
                <a:avLst/>
                <a:gdLst/>
                <a:ahLst/>
                <a:cxnLst/>
                <a:rect l="l" t="t" r="r" b="b"/>
                <a:pathLst>
                  <a:path w="2571750">
                    <a:moveTo>
                      <a:pt x="0" y="0"/>
                    </a:moveTo>
                    <a:lnTo>
                      <a:pt x="2571750" y="0"/>
                    </a:lnTo>
                  </a:path>
                </a:pathLst>
              </a:custGeom>
              <a:ln w="12700">
                <a:solidFill>
                  <a:srgbClr val="00B0F0"/>
                </a:solidFill>
                <a:prstDash val="dot"/>
              </a:ln>
            </p:spPr>
            <p:txBody>
              <a:bodyPr wrap="square" lIns="0" tIns="0" rIns="0" bIns="0" rtlCol="0"/>
              <a:lstStyle/>
              <a:p>
                <a:endParaRPr sz="800" dirty="0">
                  <a:latin typeface="+mn-ea"/>
                </a:endParaRPr>
              </a:p>
            </p:txBody>
          </p:sp>
          <p:sp>
            <p:nvSpPr>
              <p:cNvPr id="102" name="object 36">
                <a:extLst>
                  <a:ext uri="{FF2B5EF4-FFF2-40B4-BE49-F238E27FC236}">
                    <a16:creationId xmlns:a16="http://schemas.microsoft.com/office/drawing/2014/main" id="{576F19D6-7CBC-D603-D8BD-05CD81F21DD4}"/>
                  </a:ext>
                </a:extLst>
              </p:cNvPr>
              <p:cNvSpPr/>
              <p:nvPr/>
            </p:nvSpPr>
            <p:spPr>
              <a:xfrm>
                <a:off x="3719701" y="1953204"/>
                <a:ext cx="419947" cy="419947"/>
              </a:xfrm>
              <a:custGeom>
                <a:avLst/>
                <a:gdLst/>
                <a:ahLst/>
                <a:cxnLst/>
                <a:rect l="l" t="t" r="r" b="b"/>
                <a:pathLst>
                  <a:path w="629920" h="629920">
                    <a:moveTo>
                      <a:pt x="0" y="0"/>
                    </a:moveTo>
                    <a:lnTo>
                      <a:pt x="629754" y="629742"/>
                    </a:lnTo>
                  </a:path>
                </a:pathLst>
              </a:custGeom>
              <a:ln w="12700">
                <a:solidFill>
                  <a:srgbClr val="00B0F0"/>
                </a:solidFill>
                <a:prstDash val="dot"/>
              </a:ln>
            </p:spPr>
            <p:txBody>
              <a:bodyPr wrap="square" lIns="0" tIns="0" rIns="0" bIns="0" rtlCol="0"/>
              <a:lstStyle/>
              <a:p>
                <a:endParaRPr sz="800" dirty="0">
                  <a:latin typeface="+mn-ea"/>
                </a:endParaRPr>
              </a:p>
            </p:txBody>
          </p:sp>
        </p:grpSp>
        <p:grpSp>
          <p:nvGrpSpPr>
            <p:cNvPr id="103" name="그룹 102">
              <a:extLst>
                <a:ext uri="{FF2B5EF4-FFF2-40B4-BE49-F238E27FC236}">
                  <a16:creationId xmlns:a16="http://schemas.microsoft.com/office/drawing/2014/main" id="{182CB544-75E6-B47B-0797-D9CCC6A8CF39}"/>
                </a:ext>
              </a:extLst>
            </p:cNvPr>
            <p:cNvGrpSpPr/>
            <p:nvPr/>
          </p:nvGrpSpPr>
          <p:grpSpPr>
            <a:xfrm flipH="1" flipV="1">
              <a:off x="6363401" y="4540836"/>
              <a:ext cx="2227701" cy="690381"/>
              <a:chOff x="1974636" y="1935327"/>
              <a:chExt cx="2165012" cy="437824"/>
            </a:xfrm>
          </p:grpSpPr>
          <p:sp>
            <p:nvSpPr>
              <p:cNvPr id="104" name="object 35">
                <a:extLst>
                  <a:ext uri="{FF2B5EF4-FFF2-40B4-BE49-F238E27FC236}">
                    <a16:creationId xmlns:a16="http://schemas.microsoft.com/office/drawing/2014/main" id="{1969C4B5-44E1-A3D7-AD21-98EAE7BBD237}"/>
                  </a:ext>
                </a:extLst>
              </p:cNvPr>
              <p:cNvSpPr/>
              <p:nvPr/>
            </p:nvSpPr>
            <p:spPr>
              <a:xfrm>
                <a:off x="1974636" y="1935327"/>
                <a:ext cx="1714500" cy="0"/>
              </a:xfrm>
              <a:custGeom>
                <a:avLst/>
                <a:gdLst/>
                <a:ahLst/>
                <a:cxnLst/>
                <a:rect l="l" t="t" r="r" b="b"/>
                <a:pathLst>
                  <a:path w="2571750">
                    <a:moveTo>
                      <a:pt x="0" y="0"/>
                    </a:moveTo>
                    <a:lnTo>
                      <a:pt x="2571750" y="0"/>
                    </a:lnTo>
                  </a:path>
                </a:pathLst>
              </a:custGeom>
              <a:ln w="12700">
                <a:solidFill>
                  <a:srgbClr val="FF8FD2"/>
                </a:solidFill>
                <a:prstDash val="dot"/>
              </a:ln>
            </p:spPr>
            <p:txBody>
              <a:bodyPr wrap="square" lIns="0" tIns="0" rIns="0" bIns="0" rtlCol="0"/>
              <a:lstStyle/>
              <a:p>
                <a:endParaRPr sz="800" dirty="0">
                  <a:latin typeface="+mn-ea"/>
                </a:endParaRPr>
              </a:p>
            </p:txBody>
          </p:sp>
          <p:sp>
            <p:nvSpPr>
              <p:cNvPr id="105" name="object 36">
                <a:extLst>
                  <a:ext uri="{FF2B5EF4-FFF2-40B4-BE49-F238E27FC236}">
                    <a16:creationId xmlns:a16="http://schemas.microsoft.com/office/drawing/2014/main" id="{56005D94-0EE5-DD79-8903-0028F7822779}"/>
                  </a:ext>
                </a:extLst>
              </p:cNvPr>
              <p:cNvSpPr/>
              <p:nvPr/>
            </p:nvSpPr>
            <p:spPr>
              <a:xfrm>
                <a:off x="3719701" y="1953204"/>
                <a:ext cx="419947" cy="419947"/>
              </a:xfrm>
              <a:custGeom>
                <a:avLst/>
                <a:gdLst/>
                <a:ahLst/>
                <a:cxnLst/>
                <a:rect l="l" t="t" r="r" b="b"/>
                <a:pathLst>
                  <a:path w="629920" h="629920">
                    <a:moveTo>
                      <a:pt x="0" y="0"/>
                    </a:moveTo>
                    <a:lnTo>
                      <a:pt x="629754" y="629742"/>
                    </a:lnTo>
                  </a:path>
                </a:pathLst>
              </a:custGeom>
              <a:ln w="12700">
                <a:solidFill>
                  <a:srgbClr val="FF8FD2"/>
                </a:solidFill>
                <a:prstDash val="dot"/>
              </a:ln>
            </p:spPr>
            <p:txBody>
              <a:bodyPr wrap="square" lIns="0" tIns="0" rIns="0" bIns="0" rtlCol="0"/>
              <a:lstStyle/>
              <a:p>
                <a:endParaRPr sz="800" dirty="0">
                  <a:latin typeface="+mn-ea"/>
                </a:endParaRPr>
              </a:p>
            </p:txBody>
          </p:sp>
        </p:grpSp>
      </p:grpSp>
      <p:sp>
        <p:nvSpPr>
          <p:cNvPr id="109" name="타원 108">
            <a:extLst>
              <a:ext uri="{FF2B5EF4-FFF2-40B4-BE49-F238E27FC236}">
                <a16:creationId xmlns:a16="http://schemas.microsoft.com/office/drawing/2014/main" id="{E983E829-4232-D996-8483-C24FCFBAD554}"/>
              </a:ext>
            </a:extLst>
          </p:cNvPr>
          <p:cNvSpPr/>
          <p:nvPr/>
        </p:nvSpPr>
        <p:spPr>
          <a:xfrm>
            <a:off x="6300521" y="4649410"/>
            <a:ext cx="142120" cy="142120"/>
          </a:xfrm>
          <a:prstGeom prst="ellipse">
            <a:avLst/>
          </a:prstGeom>
          <a:solidFill>
            <a:srgbClr val="FF8FD2"/>
          </a:solid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타원 109">
            <a:extLst>
              <a:ext uri="{FF2B5EF4-FFF2-40B4-BE49-F238E27FC236}">
                <a16:creationId xmlns:a16="http://schemas.microsoft.com/office/drawing/2014/main" id="{60F37080-6616-5A5F-3C1F-5CDAFB8689BC}"/>
              </a:ext>
            </a:extLst>
          </p:cNvPr>
          <p:cNvSpPr/>
          <p:nvPr/>
        </p:nvSpPr>
        <p:spPr>
          <a:xfrm>
            <a:off x="6300521" y="2524519"/>
            <a:ext cx="142120" cy="142120"/>
          </a:xfrm>
          <a:prstGeom prst="ellipse">
            <a:avLst/>
          </a:prstGeom>
          <a:solidFill>
            <a:srgbClr val="510DBC"/>
          </a:solid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타원 110">
            <a:extLst>
              <a:ext uri="{FF2B5EF4-FFF2-40B4-BE49-F238E27FC236}">
                <a16:creationId xmlns:a16="http://schemas.microsoft.com/office/drawing/2014/main" id="{8D0F2873-A38E-F639-669A-B7F217F131BC}"/>
              </a:ext>
            </a:extLst>
          </p:cNvPr>
          <p:cNvSpPr/>
          <p:nvPr/>
        </p:nvSpPr>
        <p:spPr>
          <a:xfrm>
            <a:off x="5359996" y="2524519"/>
            <a:ext cx="142120" cy="142120"/>
          </a:xfrm>
          <a:prstGeom prst="ellipse">
            <a:avLst/>
          </a:prstGeom>
          <a:solidFill>
            <a:srgbClr val="1CDAC3"/>
          </a:solid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타원 111">
            <a:extLst>
              <a:ext uri="{FF2B5EF4-FFF2-40B4-BE49-F238E27FC236}">
                <a16:creationId xmlns:a16="http://schemas.microsoft.com/office/drawing/2014/main" id="{5329C4BD-1233-31A5-6B67-E80F09D78037}"/>
              </a:ext>
            </a:extLst>
          </p:cNvPr>
          <p:cNvSpPr/>
          <p:nvPr/>
        </p:nvSpPr>
        <p:spPr>
          <a:xfrm>
            <a:off x="5359996" y="4658119"/>
            <a:ext cx="142120" cy="142120"/>
          </a:xfrm>
          <a:prstGeom prst="ellipse">
            <a:avLst/>
          </a:prstGeom>
          <a:solidFill>
            <a:srgbClr val="00B0F0"/>
          </a:solid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사각형: 둥근 위쪽 모서리 9">
            <a:extLst>
              <a:ext uri="{FF2B5EF4-FFF2-40B4-BE49-F238E27FC236}">
                <a16:creationId xmlns:a16="http://schemas.microsoft.com/office/drawing/2014/main" id="{B2C6CE93-AEC9-A183-8B29-FA6A5B49BD53}"/>
              </a:ext>
            </a:extLst>
          </p:cNvPr>
          <p:cNvSpPr/>
          <p:nvPr/>
        </p:nvSpPr>
        <p:spPr>
          <a:xfrm>
            <a:off x="7857083" y="571500"/>
            <a:ext cx="77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1694930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91B99E4-37F0-A072-7D8D-494E86CDC290}"/>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21</a:t>
            </a:fld>
            <a:r>
              <a:rPr lang="en-US" altLang="ko-KR"/>
              <a:t> </a:t>
            </a:r>
            <a:endParaRPr lang="en-US" dirty="0"/>
          </a:p>
        </p:txBody>
      </p:sp>
      <p:sp>
        <p:nvSpPr>
          <p:cNvPr id="4" name="사각형: 둥근 위쪽 모서리 3">
            <a:extLst>
              <a:ext uri="{FF2B5EF4-FFF2-40B4-BE49-F238E27FC236}">
                <a16:creationId xmlns:a16="http://schemas.microsoft.com/office/drawing/2014/main" id="{E26EBD37-A6A9-B49B-AD3B-09FB9C099E3E}"/>
              </a:ext>
            </a:extLst>
          </p:cNvPr>
          <p:cNvSpPr/>
          <p:nvPr/>
        </p:nvSpPr>
        <p:spPr>
          <a:xfrm>
            <a:off x="51593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지속가능한 공급망</a:t>
            </a:r>
          </a:p>
        </p:txBody>
      </p:sp>
      <p:sp>
        <p:nvSpPr>
          <p:cNvPr id="5" name="사각형: 둥근 위쪽 모서리 4">
            <a:extLst>
              <a:ext uri="{FF2B5EF4-FFF2-40B4-BE49-F238E27FC236}">
                <a16:creationId xmlns:a16="http://schemas.microsoft.com/office/drawing/2014/main" id="{EF91AD1D-C8BB-5EDD-6728-B74E34B4F279}"/>
              </a:ext>
            </a:extLst>
          </p:cNvPr>
          <p:cNvSpPr/>
          <p:nvPr/>
        </p:nvSpPr>
        <p:spPr>
          <a:xfrm>
            <a:off x="1535822" y="571500"/>
            <a:ext cx="105062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책임 있는 소싱 전략</a:t>
            </a:r>
          </a:p>
        </p:txBody>
      </p:sp>
      <p:sp>
        <p:nvSpPr>
          <p:cNvPr id="6" name="사각형: 둥근 위쪽 모서리 5">
            <a:extLst>
              <a:ext uri="{FF2B5EF4-FFF2-40B4-BE49-F238E27FC236}">
                <a16:creationId xmlns:a16="http://schemas.microsoft.com/office/drawing/2014/main" id="{3288BD6A-B9C2-6AE5-24CA-79CAAB327626}"/>
              </a:ext>
            </a:extLst>
          </p:cNvPr>
          <p:cNvSpPr/>
          <p:nvPr/>
        </p:nvSpPr>
        <p:spPr>
          <a:xfrm>
            <a:off x="2625376"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공급망 실사</a:t>
            </a:r>
          </a:p>
        </p:txBody>
      </p:sp>
      <p:sp>
        <p:nvSpPr>
          <p:cNvPr id="7" name="사각형: 둥근 위쪽 모서리 6">
            <a:extLst>
              <a:ext uri="{FF2B5EF4-FFF2-40B4-BE49-F238E27FC236}">
                <a16:creationId xmlns:a16="http://schemas.microsoft.com/office/drawing/2014/main" id="{C5BD70F0-876D-7445-A10D-953B237D49B1}"/>
              </a:ext>
            </a:extLst>
          </p:cNvPr>
          <p:cNvSpPr/>
          <p:nvPr/>
        </p:nvSpPr>
        <p:spPr>
          <a:xfrm>
            <a:off x="3495161"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탈탄소화</a:t>
            </a:r>
          </a:p>
        </p:txBody>
      </p:sp>
      <p:sp>
        <p:nvSpPr>
          <p:cNvPr id="8" name="사각형: 둥근 위쪽 모서리 7">
            <a:extLst>
              <a:ext uri="{FF2B5EF4-FFF2-40B4-BE49-F238E27FC236}">
                <a16:creationId xmlns:a16="http://schemas.microsoft.com/office/drawing/2014/main" id="{4F01AD81-3CD2-016B-F23D-0361A4D36A8A}"/>
              </a:ext>
            </a:extLst>
          </p:cNvPr>
          <p:cNvSpPr/>
          <p:nvPr/>
        </p:nvSpPr>
        <p:spPr>
          <a:xfrm>
            <a:off x="4364945"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순환 경제</a:t>
            </a:r>
          </a:p>
        </p:txBody>
      </p:sp>
      <p:sp>
        <p:nvSpPr>
          <p:cNvPr id="11" name="사각형: 둥근 위쪽 모서리 10">
            <a:extLst>
              <a:ext uri="{FF2B5EF4-FFF2-40B4-BE49-F238E27FC236}">
                <a16:creationId xmlns:a16="http://schemas.microsoft.com/office/drawing/2014/main" id="{2942D82A-79E4-0CF5-5D32-087E8D7E4C47}"/>
              </a:ext>
            </a:extLst>
          </p:cNvPr>
          <p:cNvSpPr/>
          <p:nvPr/>
        </p:nvSpPr>
        <p:spPr>
          <a:xfrm>
            <a:off x="5235802" y="571500"/>
            <a:ext cx="1469798"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제조 및 생산 과정에서의 인권</a:t>
            </a:r>
          </a:p>
        </p:txBody>
      </p:sp>
      <p:sp>
        <p:nvSpPr>
          <p:cNvPr id="12" name="사각형: 둥근 위쪽 모서리 11">
            <a:extLst>
              <a:ext uri="{FF2B5EF4-FFF2-40B4-BE49-F238E27FC236}">
                <a16:creationId xmlns:a16="http://schemas.microsoft.com/office/drawing/2014/main" id="{277F507F-1C40-52E0-6E7C-5F4183B0C657}"/>
              </a:ext>
            </a:extLst>
          </p:cNvPr>
          <p:cNvSpPr/>
          <p:nvPr/>
        </p:nvSpPr>
        <p:spPr>
          <a:xfrm>
            <a:off x="6742385" y="571500"/>
            <a:ext cx="10779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기술 기반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ESG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보고</a:t>
            </a:r>
          </a:p>
        </p:txBody>
      </p:sp>
      <p:sp>
        <p:nvSpPr>
          <p:cNvPr id="2" name="바닥글 개체 틀 1">
            <a:extLst>
              <a:ext uri="{FF2B5EF4-FFF2-40B4-BE49-F238E27FC236}">
                <a16:creationId xmlns:a16="http://schemas.microsoft.com/office/drawing/2014/main" id="{5A8DE127-F2CE-1FF8-B916-78D90C2577B2}"/>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dirty="0"/>
              <a:t>© </a:t>
            </a:r>
            <a:r>
              <a:rPr lang="en-US" spc="35" dirty="0"/>
              <a:t>2023 </a:t>
            </a:r>
            <a:r>
              <a:rPr lang="en-US" spc="60" dirty="0"/>
              <a:t>Copyright </a:t>
            </a:r>
            <a:r>
              <a:rPr lang="en-US" spc="65" dirty="0"/>
              <a:t>owned </a:t>
            </a:r>
            <a:r>
              <a:rPr lang="en-US" spc="75" dirty="0"/>
              <a:t>by </a:t>
            </a:r>
            <a:r>
              <a:rPr lang="en-US" spc="60" dirty="0"/>
              <a:t>one </a:t>
            </a:r>
            <a:r>
              <a:rPr lang="en-US" spc="45" dirty="0"/>
              <a:t>or </a:t>
            </a:r>
            <a:r>
              <a:rPr lang="en-US" spc="65" dirty="0"/>
              <a:t>more </a:t>
            </a:r>
            <a:r>
              <a:rPr lang="en-US" spc="40" dirty="0"/>
              <a:t>of </a:t>
            </a:r>
            <a:r>
              <a:rPr lang="en-US" spc="35" dirty="0"/>
              <a:t>the </a:t>
            </a:r>
            <a:r>
              <a:rPr lang="en-US" spc="95" dirty="0"/>
              <a:t>KPMG </a:t>
            </a:r>
            <a:r>
              <a:rPr lang="en-US" spc="40" dirty="0"/>
              <a:t>International </a:t>
            </a:r>
            <a:r>
              <a:rPr lang="en-US" spc="35" dirty="0"/>
              <a:t>entities. </a:t>
            </a:r>
            <a:r>
              <a:rPr lang="en-US" spc="95" dirty="0"/>
              <a:t>KPMG </a:t>
            </a:r>
            <a:r>
              <a:rPr lang="en-US" spc="40" dirty="0"/>
              <a:t>International entities </a:t>
            </a:r>
            <a:r>
              <a:rPr lang="en-US" spc="55" dirty="0"/>
              <a:t>provide </a:t>
            </a:r>
            <a:r>
              <a:rPr lang="en-US" spc="65" dirty="0"/>
              <a:t>no </a:t>
            </a:r>
            <a:r>
              <a:rPr lang="en-US" spc="60" dirty="0"/>
              <a:t>services </a:t>
            </a:r>
            <a:r>
              <a:rPr lang="en-US" spc="30" dirty="0"/>
              <a:t>to </a:t>
            </a:r>
            <a:r>
              <a:rPr lang="en-US" spc="45" dirty="0"/>
              <a:t>clients. </a:t>
            </a:r>
            <a:r>
              <a:rPr lang="en-US" spc="60" dirty="0"/>
              <a:t>All </a:t>
            </a:r>
            <a:r>
              <a:rPr lang="en-US" spc="55" dirty="0"/>
              <a:t>rights</a:t>
            </a:r>
            <a:r>
              <a:rPr lang="en-US" spc="-40" dirty="0"/>
              <a:t> </a:t>
            </a:r>
            <a:r>
              <a:rPr lang="en-US" spc="50" dirty="0"/>
              <a:t>reserved.</a:t>
            </a:r>
          </a:p>
        </p:txBody>
      </p:sp>
      <p:pic>
        <p:nvPicPr>
          <p:cNvPr id="17" name="그림 16" descr="의류, 사람, 안전모, 반사안전피복이(가) 표시된 사진&#10;&#10;자동 생성된 설명">
            <a:extLst>
              <a:ext uri="{FF2B5EF4-FFF2-40B4-BE49-F238E27FC236}">
                <a16:creationId xmlns:a16="http://schemas.microsoft.com/office/drawing/2014/main" id="{8BE14E87-833C-5706-D857-A8436B887157}"/>
              </a:ext>
            </a:extLst>
          </p:cNvPr>
          <p:cNvPicPr>
            <a:picLocks noChangeAspect="1"/>
          </p:cNvPicPr>
          <p:nvPr/>
        </p:nvPicPr>
        <p:blipFill rotWithShape="1">
          <a:blip r:embed="rId3">
            <a:extLst>
              <a:ext uri="{28A0092B-C50C-407E-A947-70E740481C1C}">
                <a14:useLocalDpi xmlns:a14="http://schemas.microsoft.com/office/drawing/2010/main" val="0"/>
              </a:ext>
            </a:extLst>
          </a:blip>
          <a:srcRect t="41315"/>
          <a:stretch/>
        </p:blipFill>
        <p:spPr>
          <a:xfrm>
            <a:off x="-2" y="1196976"/>
            <a:ext cx="12192001" cy="4932362"/>
          </a:xfrm>
          <a:prstGeom prst="rect">
            <a:avLst/>
          </a:prstGeom>
        </p:spPr>
      </p:pic>
      <p:grpSp>
        <p:nvGrpSpPr>
          <p:cNvPr id="19" name="그룹 18">
            <a:extLst>
              <a:ext uri="{FF2B5EF4-FFF2-40B4-BE49-F238E27FC236}">
                <a16:creationId xmlns:a16="http://schemas.microsoft.com/office/drawing/2014/main" id="{417105A6-FE65-078A-4E74-E4A64A2B00FB}"/>
              </a:ext>
            </a:extLst>
          </p:cNvPr>
          <p:cNvGrpSpPr/>
          <p:nvPr/>
        </p:nvGrpSpPr>
        <p:grpSpPr>
          <a:xfrm>
            <a:off x="4594390" y="1590740"/>
            <a:ext cx="4996177" cy="4070284"/>
            <a:chOff x="7411454" y="1109354"/>
            <a:chExt cx="4252462" cy="4070284"/>
          </a:xfrm>
        </p:grpSpPr>
        <p:sp>
          <p:nvSpPr>
            <p:cNvPr id="20" name="object 26">
              <a:extLst>
                <a:ext uri="{FF2B5EF4-FFF2-40B4-BE49-F238E27FC236}">
                  <a16:creationId xmlns:a16="http://schemas.microsoft.com/office/drawing/2014/main" id="{40E8D2B1-5296-BB27-8BC6-38B0889E9726}"/>
                </a:ext>
              </a:extLst>
            </p:cNvPr>
            <p:cNvSpPr/>
            <p:nvPr/>
          </p:nvSpPr>
          <p:spPr>
            <a:xfrm>
              <a:off x="7411454" y="1109354"/>
              <a:ext cx="4252462" cy="4070284"/>
            </a:xfrm>
            <a:custGeom>
              <a:avLst/>
              <a:gdLst/>
              <a:ahLst/>
              <a:cxnLst/>
              <a:rect l="l" t="t" r="r" b="b"/>
              <a:pathLst>
                <a:path w="2435859" h="5600700">
                  <a:moveTo>
                    <a:pt x="0" y="5600649"/>
                  </a:moveTo>
                  <a:lnTo>
                    <a:pt x="2435301" y="5600649"/>
                  </a:lnTo>
                  <a:lnTo>
                    <a:pt x="2435301" y="0"/>
                  </a:lnTo>
                  <a:lnTo>
                    <a:pt x="0" y="0"/>
                  </a:lnTo>
                  <a:lnTo>
                    <a:pt x="0" y="5600649"/>
                  </a:lnTo>
                  <a:close/>
                </a:path>
              </a:pathLst>
            </a:custGeom>
            <a:solidFill>
              <a:schemeClr val="bg1"/>
            </a:solidFill>
            <a:ln w="12700">
              <a:solidFill>
                <a:srgbClr val="00B8F5"/>
              </a:solidFill>
            </a:ln>
          </p:spPr>
          <p:txBody>
            <a:bodyPr wrap="square" lIns="0" tIns="0" rIns="0" bIns="0" rtlCol="0"/>
            <a:lstStyle/>
            <a:p>
              <a:pPr latinLnBrk="0"/>
              <a:endParaRPr sz="800" dirty="0">
                <a:latin typeface="+mn-ea"/>
              </a:endParaRPr>
            </a:p>
          </p:txBody>
        </p:sp>
        <p:sp>
          <p:nvSpPr>
            <p:cNvPr id="24" name="object 27">
              <a:extLst>
                <a:ext uri="{FF2B5EF4-FFF2-40B4-BE49-F238E27FC236}">
                  <a16:creationId xmlns:a16="http://schemas.microsoft.com/office/drawing/2014/main" id="{34036C0B-51F3-2865-B9A7-EAE856AB8DBB}"/>
                </a:ext>
              </a:extLst>
            </p:cNvPr>
            <p:cNvSpPr/>
            <p:nvPr/>
          </p:nvSpPr>
          <p:spPr>
            <a:xfrm>
              <a:off x="7411454" y="1113932"/>
              <a:ext cx="4252462" cy="546328"/>
            </a:xfrm>
            <a:custGeom>
              <a:avLst/>
              <a:gdLst/>
              <a:ahLst/>
              <a:cxnLst/>
              <a:rect l="l" t="t" r="r" b="b"/>
              <a:pathLst>
                <a:path w="2435859" h="267335">
                  <a:moveTo>
                    <a:pt x="0" y="267042"/>
                  </a:moveTo>
                  <a:lnTo>
                    <a:pt x="2435301" y="267042"/>
                  </a:lnTo>
                  <a:lnTo>
                    <a:pt x="2435301" y="0"/>
                  </a:lnTo>
                  <a:lnTo>
                    <a:pt x="0" y="0"/>
                  </a:lnTo>
                  <a:lnTo>
                    <a:pt x="0" y="267042"/>
                  </a:lnTo>
                  <a:close/>
                </a:path>
              </a:pathLst>
            </a:custGeom>
            <a:solidFill>
              <a:srgbClr val="00B8F5"/>
            </a:solidFill>
            <a:ln>
              <a:solidFill>
                <a:srgbClr val="00B0F0"/>
              </a:solidFill>
            </a:ln>
          </p:spPr>
          <p:txBody>
            <a:bodyPr wrap="square" lIns="0" tIns="0" rIns="0" bIns="0" rtlCol="0" anchor="ctr"/>
            <a:lstStyle/>
            <a:p>
              <a:pPr marL="222250">
                <a:lnSpc>
                  <a:spcPct val="100000"/>
                </a:lnSpc>
                <a:spcBef>
                  <a:spcPts val="300"/>
                </a:spcBef>
              </a:pPr>
              <a:r>
                <a:rPr lang="ko-KR" altLang="en-US" sz="1200" b="1" spc="-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공급망 관리 경영진이 고려해야 할 제조 및 생산 과정에서</a:t>
              </a:r>
              <a:endParaRPr lang="en-US" altLang="ko-KR" sz="1200" b="1" spc="-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endParaRPr>
            </a:p>
            <a:p>
              <a:pPr marL="222250">
                <a:lnSpc>
                  <a:spcPct val="100000"/>
                </a:lnSpc>
                <a:spcBef>
                  <a:spcPts val="300"/>
                </a:spcBef>
              </a:pPr>
              <a:r>
                <a:rPr lang="ko-KR" altLang="en-US" sz="1200" b="1" spc="-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인권의 의미</a:t>
              </a:r>
              <a:r>
                <a:rPr lang="en-US" altLang="ko-KR" sz="1200" b="1" spc="-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 </a:t>
              </a:r>
            </a:p>
          </p:txBody>
        </p:sp>
      </p:grpSp>
      <p:sp>
        <p:nvSpPr>
          <p:cNvPr id="29" name="object 16">
            <a:extLst>
              <a:ext uri="{FF2B5EF4-FFF2-40B4-BE49-F238E27FC236}">
                <a16:creationId xmlns:a16="http://schemas.microsoft.com/office/drawing/2014/main" id="{DC34E1A3-B1D6-5FF3-CBDA-793FC5746B66}"/>
              </a:ext>
            </a:extLst>
          </p:cNvPr>
          <p:cNvSpPr txBox="1"/>
          <p:nvPr/>
        </p:nvSpPr>
        <p:spPr>
          <a:xfrm>
            <a:off x="4801104" y="2323747"/>
            <a:ext cx="2163222" cy="3291243"/>
          </a:xfrm>
          <a:prstGeom prst="rect">
            <a:avLst/>
          </a:prstGeom>
        </p:spPr>
        <p:txBody>
          <a:bodyPr vert="horz" wrap="square" lIns="0" tIns="8467" rIns="0" bIns="0" rtlCol="0">
            <a:spAutoFit/>
          </a:bodyPr>
          <a:lstStyle/>
          <a:p>
            <a:pPr marL="8467" marR="20744" latinLnBrk="0">
              <a:lnSpc>
                <a:spcPct val="110000"/>
              </a:lnSpc>
              <a:spcBef>
                <a:spcPts val="67"/>
              </a:spcBef>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위험 영역 식별 및 추적 기능 개선</a:t>
            </a:r>
            <a:endParaRPr lang="en-US" altLang="ko-KR" sz="800" b="1" dirty="0">
              <a:solidFill>
                <a:srgbClr val="00B8F5"/>
              </a:solidFill>
              <a:latin typeface="KoPub돋움체 Medium" panose="00000600000000000000" pitchFamily="2" charset="-127"/>
              <a:ea typeface="KoPub돋움체 Medium" panose="00000600000000000000" pitchFamily="2" charset="-127"/>
            </a:endParaRPr>
          </a:p>
          <a:p>
            <a:pPr marL="8467" marR="20744" latinLnBrk="0">
              <a:lnSpc>
                <a:spcPct val="110000"/>
              </a:lnSpc>
              <a:spcBef>
                <a:spcPts val="67"/>
              </a:spcBef>
            </a:pPr>
            <a:endParaRPr lang="en-US" altLang="ko-KR" sz="8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marL="8467" marR="20744" algn="just" latinLnBrk="0">
              <a:lnSpc>
                <a:spcPct val="110000"/>
              </a:lnSpc>
              <a:spcBef>
                <a:spcPts val="67"/>
              </a:spcBef>
            </a:pP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KPMG</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는 데이터 분석을 통해 개발도상국으로부터의 원자재</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제품</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서비스 공급이 인권과 관련된 문제를 야기할 가능성이 높다는 점을  도출했습니다</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인권 관련 문제를 일으킬 수 있는 분야로는 전자 산업과 재생에너지 산업을 위한 광물 채굴</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분야</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목화밭에서부터 공장에 이르기까지 의류 산업 공급망 전반</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주로 영세한 농장에서 재배되는 코코아</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커피</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차</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바닐라</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열대작물 등의 특정 식료품 산업이 있습니다</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앞서 언급한 산업의 공급망에서는 아동이나 극빈층을 고용하여 노동을 착취하는 것이 흔한 일입니다</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따라서 공급망 내 </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ESG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이슈를 추적하는 기능은 필수적입니다</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en-US" altLang="ko-KR" sz="800" dirty="0" err="1">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ChainPoint</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Versed AI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및 기타 전문 소프트웨어 공급업체는 원자재에 지속가능 라벨링을 하고 이를 추적하는 솔루션을 개발하여 광범위한 분야에 적용합니다</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또한 </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KPMG Origines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및 </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Supply Chain Predictor</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는 가시성 있는 디지털 트윈 기능을 제공합니다</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이러한 솔루션은 기업의 일상적인 운영 상황을 관리하는 것 뿐만 아니라 </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ESG</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가 회사 운영 전반에 내재화될 수 있도록 돕는 데 핵심적인 역할을 하게 됩니다</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p>
          <a:p>
            <a:pPr marL="8467" marR="20744" latinLnBrk="0">
              <a:lnSpc>
                <a:spcPct val="110000"/>
              </a:lnSpc>
              <a:spcBef>
                <a:spcPts val="67"/>
              </a:spcBef>
            </a:pPr>
            <a:endParaRPr lang="en-US" altLang="ko-KR" sz="8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sp>
        <p:nvSpPr>
          <p:cNvPr id="33" name="object 16">
            <a:extLst>
              <a:ext uri="{FF2B5EF4-FFF2-40B4-BE49-F238E27FC236}">
                <a16:creationId xmlns:a16="http://schemas.microsoft.com/office/drawing/2014/main" id="{7310BACC-A22B-D6A2-A89A-FB31373A9379}"/>
              </a:ext>
            </a:extLst>
          </p:cNvPr>
          <p:cNvSpPr txBox="1"/>
          <p:nvPr/>
        </p:nvSpPr>
        <p:spPr>
          <a:xfrm>
            <a:off x="7208801" y="2323747"/>
            <a:ext cx="2163222" cy="3007576"/>
          </a:xfrm>
          <a:prstGeom prst="rect">
            <a:avLst/>
          </a:prstGeom>
        </p:spPr>
        <p:txBody>
          <a:bodyPr vert="horz" wrap="square" lIns="0" tIns="8467" rIns="0" bIns="0" rtlCol="0">
            <a:spAutoFit/>
          </a:bodyPr>
          <a:lstStyle/>
          <a:p>
            <a:pPr marL="8467" marR="20744" latinLnBrk="0">
              <a:lnSpc>
                <a:spcPct val="110000"/>
              </a:lnSpc>
              <a:spcBef>
                <a:spcPts val="67"/>
              </a:spcBef>
            </a:pP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AI </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및 데이터 분석에 기반하여 전사적으로 </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ESG </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실천</a:t>
            </a:r>
            <a:endPar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endParaRPr>
          </a:p>
          <a:p>
            <a:pPr marL="8467" marR="20744" latinLnBrk="0">
              <a:lnSpc>
                <a:spcPct val="110000"/>
              </a:lnSpc>
              <a:spcBef>
                <a:spcPts val="67"/>
              </a:spcBef>
            </a:pPr>
            <a:endParaRPr lang="en-US" altLang="ko-KR" sz="800" b="1" dirty="0">
              <a:solidFill>
                <a:srgbClr val="00B8F5"/>
              </a:solidFill>
              <a:latin typeface="KoPub돋움체 Medium" panose="00000600000000000000" pitchFamily="2" charset="-127"/>
              <a:ea typeface="KoPub돋움체 Medium" panose="00000600000000000000" pitchFamily="2" charset="-127"/>
            </a:endParaRPr>
          </a:p>
          <a:p>
            <a:pPr marL="8467" marR="20744" algn="just" latinLnBrk="0">
              <a:lnSpc>
                <a:spcPct val="110000"/>
              </a:lnSpc>
              <a:spcBef>
                <a:spcPts val="67"/>
              </a:spcBef>
            </a:pP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향후 데이터 분석은 공급업체의 </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ESG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인증 결과를 체계적으로 분석하고 어떤 회사가 장시간 근로를 강요할 가능성이 있는지</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열악한 환경 관리 및 기타 문제를 초래할 수 있는지 등을 예측하는 데 사용될 가능성이 높습니다</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이러한 통찰을 통해 기업은 새로운 공급업체를 선정할</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때 잠재적인 위험 요소를 사전에 관리할 수 있습니다</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마찬가지로</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데이터 분석을 통해 공급망 내 </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ESG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규제를  준수하고 인증을 받은 회사</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(Strong Supply Chain Auditor)</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와 </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ESG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규제를 준수하지 않거나 더 심각하게는 </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ESG</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규제를 완전히 배제하고 사업을 영위하는 회사를 구별 할 수 있습니다</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실시간으로 데이터를 수집하여 분석을 고도화한 애플리케이션을 이용하면 공급망 내 취약한 지점에 대해 장기적이고 효율적으로 관리할 수 있습니다</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예를 들어</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온도가 비정상적으로 높은 날에 납품 일정을 놓치기 시작한 해외 제조 공장의 데이터를 시각화 하여 조기 경고를 발효할 수 있습니다</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이러한 조기 경고를 통해 해외 제조 공장은 근로자의 근무 환경을 시원하게 조성함으로써 선적 일정을 맞출 수 있게 만들 수 있습니다</a:t>
            </a:r>
            <a:r>
              <a:rPr lang="en-US" altLang="ko-KR" sz="80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p>
        </p:txBody>
      </p:sp>
      <p:sp>
        <p:nvSpPr>
          <p:cNvPr id="35" name="object 9">
            <a:extLst>
              <a:ext uri="{FF2B5EF4-FFF2-40B4-BE49-F238E27FC236}">
                <a16:creationId xmlns:a16="http://schemas.microsoft.com/office/drawing/2014/main" id="{8B6B7A18-C84F-84F4-19D3-B73C6A9F56B4}"/>
              </a:ext>
            </a:extLst>
          </p:cNvPr>
          <p:cNvSpPr txBox="1"/>
          <p:nvPr/>
        </p:nvSpPr>
        <p:spPr>
          <a:xfrm>
            <a:off x="9797282" y="2969005"/>
            <a:ext cx="2291938" cy="1114173"/>
          </a:xfrm>
          <a:prstGeom prst="rect">
            <a:avLst/>
          </a:prstGeom>
        </p:spPr>
        <p:txBody>
          <a:bodyPr vert="horz" wrap="square" lIns="0" tIns="106257" rIns="0" bIns="0" rtlCol="0">
            <a:spAutoFit/>
          </a:bodyPr>
          <a:lstStyle/>
          <a:p>
            <a:pPr marL="8467" marR="3387" latinLnBrk="0">
              <a:lnSpc>
                <a:spcPct val="110000"/>
              </a:lnSpc>
              <a:spcBef>
                <a:spcPts val="837"/>
              </a:spcBef>
            </a:pPr>
            <a:r>
              <a:rPr lang="ko-KR" altLang="en-US" sz="1200" b="1" spc="-7"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데이터 분석을 통해 </a:t>
            </a:r>
            <a:br>
              <a:rPr lang="en-US" altLang="ko-KR" sz="1200" b="1" spc="-7"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br>
            <a:r>
              <a:rPr lang="en-US" altLang="ko-KR" sz="1200" b="1" spc="-7"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ESG </a:t>
            </a:r>
            <a:r>
              <a:rPr lang="ko-KR" altLang="en-US" sz="1200" b="1" spc="-7"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규제를 준수하는 회사</a:t>
            </a:r>
            <a:r>
              <a:rPr lang="en-US" altLang="ko-KR" sz="1200" b="1" spc="-7"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1200" b="1" spc="-7"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br>
              <a:rPr lang="en-US" altLang="ko-KR" sz="1200" b="1" spc="-7"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br>
            <a:r>
              <a:rPr lang="en-US" altLang="ko-KR" sz="1200" b="1" spc="-7"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ESG </a:t>
            </a:r>
            <a:r>
              <a:rPr lang="ko-KR" altLang="en-US" sz="1200" b="1" spc="-7"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규제를 지키지 않는 회사</a:t>
            </a:r>
            <a:r>
              <a:rPr lang="en-US" altLang="ko-KR" sz="1200" b="1" spc="-7"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br>
              <a:rPr lang="en-US" altLang="ko-KR" sz="1200" b="1" spc="-7"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br>
            <a:r>
              <a:rPr lang="ko-KR" altLang="en-US" sz="1200" b="1" spc="-7"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더 심각하게는 </a:t>
            </a:r>
            <a:br>
              <a:rPr lang="en-US" altLang="ko-KR" sz="1200" b="1" spc="-7"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br>
            <a:r>
              <a:rPr lang="en-US" altLang="ko-KR" sz="1200" b="1" spc="-7"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ESG </a:t>
            </a:r>
            <a:r>
              <a:rPr lang="ko-KR" altLang="en-US" sz="1200" b="1" spc="-7"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규제를 무시하는 회사 식별</a:t>
            </a:r>
            <a:endParaRPr lang="en-US" altLang="ko-KR" sz="1200" b="1" spc="-7"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endParaRPr>
          </a:p>
        </p:txBody>
      </p:sp>
      <p:sp>
        <p:nvSpPr>
          <p:cNvPr id="9" name="사각형: 둥근 위쪽 모서리 8">
            <a:extLst>
              <a:ext uri="{FF2B5EF4-FFF2-40B4-BE49-F238E27FC236}">
                <a16:creationId xmlns:a16="http://schemas.microsoft.com/office/drawing/2014/main" id="{90F6A496-852B-497C-A3A3-7D9C1FA9F1DF}"/>
              </a:ext>
            </a:extLst>
          </p:cNvPr>
          <p:cNvSpPr/>
          <p:nvPr/>
        </p:nvSpPr>
        <p:spPr>
          <a:xfrm>
            <a:off x="7857083" y="571500"/>
            <a:ext cx="77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4237947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descr="식물, 잔디, 야외, 나무이(가) 표시된 사진&#10;&#10;자동 생성된 설명">
            <a:extLst>
              <a:ext uri="{FF2B5EF4-FFF2-40B4-BE49-F238E27FC236}">
                <a16:creationId xmlns:a16="http://schemas.microsoft.com/office/drawing/2014/main" id="{6648F73E-DF9A-AB0E-EDC4-BF88CB1AF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196976"/>
            <a:ext cx="7406005" cy="4934093"/>
          </a:xfrm>
          <a:prstGeom prst="rect">
            <a:avLst/>
          </a:prstGeom>
        </p:spPr>
      </p:pic>
      <p:sp>
        <p:nvSpPr>
          <p:cNvPr id="14" name="object 24">
            <a:extLst>
              <a:ext uri="{FF2B5EF4-FFF2-40B4-BE49-F238E27FC236}">
                <a16:creationId xmlns:a16="http://schemas.microsoft.com/office/drawing/2014/main" id="{768F773A-C721-FE37-781D-06B86A2D4C14}"/>
              </a:ext>
            </a:extLst>
          </p:cNvPr>
          <p:cNvSpPr/>
          <p:nvPr/>
        </p:nvSpPr>
        <p:spPr>
          <a:xfrm>
            <a:off x="3930555" y="1196976"/>
            <a:ext cx="8261445" cy="4934093"/>
          </a:xfrm>
          <a:custGeom>
            <a:avLst/>
            <a:gdLst/>
            <a:ahLst/>
            <a:cxnLst/>
            <a:rect l="l" t="t" r="r" b="b"/>
            <a:pathLst>
              <a:path w="2985134" h="6257290">
                <a:moveTo>
                  <a:pt x="0" y="6256997"/>
                </a:moveTo>
                <a:lnTo>
                  <a:pt x="2984842" y="6256997"/>
                </a:lnTo>
                <a:lnTo>
                  <a:pt x="2984842" y="0"/>
                </a:lnTo>
                <a:lnTo>
                  <a:pt x="0" y="0"/>
                </a:lnTo>
                <a:lnTo>
                  <a:pt x="0" y="6256997"/>
                </a:lnTo>
                <a:close/>
              </a:path>
            </a:pathLst>
          </a:custGeom>
          <a:solidFill>
            <a:srgbClr val="1E49E2"/>
          </a:solidFill>
        </p:spPr>
        <p:txBody>
          <a:bodyPr wrap="square" lIns="0" tIns="0" rIns="0" bIns="0" rtlCol="0"/>
          <a:lstStyle/>
          <a:p>
            <a:endParaRPr sz="800" dirty="0">
              <a:latin typeface="+mn-ea"/>
            </a:endParaRPr>
          </a:p>
        </p:txBody>
      </p:sp>
      <p:sp>
        <p:nvSpPr>
          <p:cNvPr id="3" name="슬라이드 번호 개체 틀 2">
            <a:extLst>
              <a:ext uri="{FF2B5EF4-FFF2-40B4-BE49-F238E27FC236}">
                <a16:creationId xmlns:a16="http://schemas.microsoft.com/office/drawing/2014/main" id="{091B99E4-37F0-A072-7D8D-494E86CDC290}"/>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22</a:t>
            </a:fld>
            <a:r>
              <a:rPr lang="en-US" altLang="ko-KR"/>
              <a:t> </a:t>
            </a:r>
            <a:endParaRPr lang="en-US" dirty="0"/>
          </a:p>
        </p:txBody>
      </p:sp>
      <p:sp>
        <p:nvSpPr>
          <p:cNvPr id="4" name="사각형: 둥근 위쪽 모서리 3">
            <a:extLst>
              <a:ext uri="{FF2B5EF4-FFF2-40B4-BE49-F238E27FC236}">
                <a16:creationId xmlns:a16="http://schemas.microsoft.com/office/drawing/2014/main" id="{E26EBD37-A6A9-B49B-AD3B-09FB9C099E3E}"/>
              </a:ext>
            </a:extLst>
          </p:cNvPr>
          <p:cNvSpPr/>
          <p:nvPr/>
        </p:nvSpPr>
        <p:spPr>
          <a:xfrm>
            <a:off x="51593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지속가능한 공급망</a:t>
            </a:r>
          </a:p>
        </p:txBody>
      </p:sp>
      <p:sp>
        <p:nvSpPr>
          <p:cNvPr id="5" name="사각형: 둥근 위쪽 모서리 4">
            <a:extLst>
              <a:ext uri="{FF2B5EF4-FFF2-40B4-BE49-F238E27FC236}">
                <a16:creationId xmlns:a16="http://schemas.microsoft.com/office/drawing/2014/main" id="{EF91AD1D-C8BB-5EDD-6728-B74E34B4F279}"/>
              </a:ext>
            </a:extLst>
          </p:cNvPr>
          <p:cNvSpPr/>
          <p:nvPr/>
        </p:nvSpPr>
        <p:spPr>
          <a:xfrm>
            <a:off x="1535822" y="571500"/>
            <a:ext cx="105062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책임 있는 소싱 전략</a:t>
            </a:r>
          </a:p>
        </p:txBody>
      </p:sp>
      <p:sp>
        <p:nvSpPr>
          <p:cNvPr id="6" name="사각형: 둥근 위쪽 모서리 5">
            <a:extLst>
              <a:ext uri="{FF2B5EF4-FFF2-40B4-BE49-F238E27FC236}">
                <a16:creationId xmlns:a16="http://schemas.microsoft.com/office/drawing/2014/main" id="{3288BD6A-B9C2-6AE5-24CA-79CAAB327626}"/>
              </a:ext>
            </a:extLst>
          </p:cNvPr>
          <p:cNvSpPr/>
          <p:nvPr/>
        </p:nvSpPr>
        <p:spPr>
          <a:xfrm>
            <a:off x="2625376"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공급망 실사</a:t>
            </a:r>
          </a:p>
        </p:txBody>
      </p:sp>
      <p:sp>
        <p:nvSpPr>
          <p:cNvPr id="7" name="사각형: 둥근 위쪽 모서리 6">
            <a:extLst>
              <a:ext uri="{FF2B5EF4-FFF2-40B4-BE49-F238E27FC236}">
                <a16:creationId xmlns:a16="http://schemas.microsoft.com/office/drawing/2014/main" id="{C5BD70F0-876D-7445-A10D-953B237D49B1}"/>
              </a:ext>
            </a:extLst>
          </p:cNvPr>
          <p:cNvSpPr/>
          <p:nvPr/>
        </p:nvSpPr>
        <p:spPr>
          <a:xfrm>
            <a:off x="3495161"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탈탄소화</a:t>
            </a:r>
          </a:p>
        </p:txBody>
      </p:sp>
      <p:sp>
        <p:nvSpPr>
          <p:cNvPr id="8" name="사각형: 둥근 위쪽 모서리 7">
            <a:extLst>
              <a:ext uri="{FF2B5EF4-FFF2-40B4-BE49-F238E27FC236}">
                <a16:creationId xmlns:a16="http://schemas.microsoft.com/office/drawing/2014/main" id="{4F01AD81-3CD2-016B-F23D-0361A4D36A8A}"/>
              </a:ext>
            </a:extLst>
          </p:cNvPr>
          <p:cNvSpPr/>
          <p:nvPr/>
        </p:nvSpPr>
        <p:spPr>
          <a:xfrm>
            <a:off x="4364945"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순환 경제</a:t>
            </a:r>
          </a:p>
        </p:txBody>
      </p:sp>
      <p:sp>
        <p:nvSpPr>
          <p:cNvPr id="11" name="사각형: 둥근 위쪽 모서리 10">
            <a:extLst>
              <a:ext uri="{FF2B5EF4-FFF2-40B4-BE49-F238E27FC236}">
                <a16:creationId xmlns:a16="http://schemas.microsoft.com/office/drawing/2014/main" id="{2942D82A-79E4-0CF5-5D32-087E8D7E4C47}"/>
              </a:ext>
            </a:extLst>
          </p:cNvPr>
          <p:cNvSpPr/>
          <p:nvPr/>
        </p:nvSpPr>
        <p:spPr>
          <a:xfrm>
            <a:off x="5235802" y="571500"/>
            <a:ext cx="1469798"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제조 및 생산 과정에서의 인권</a:t>
            </a:r>
          </a:p>
        </p:txBody>
      </p:sp>
      <p:sp>
        <p:nvSpPr>
          <p:cNvPr id="12" name="사각형: 둥근 위쪽 모서리 11">
            <a:extLst>
              <a:ext uri="{FF2B5EF4-FFF2-40B4-BE49-F238E27FC236}">
                <a16:creationId xmlns:a16="http://schemas.microsoft.com/office/drawing/2014/main" id="{277F507F-1C40-52E0-6E7C-5F4183B0C657}"/>
              </a:ext>
            </a:extLst>
          </p:cNvPr>
          <p:cNvSpPr/>
          <p:nvPr/>
        </p:nvSpPr>
        <p:spPr>
          <a:xfrm>
            <a:off x="6742385" y="571500"/>
            <a:ext cx="1077912"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기술 기반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ESG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보고</a:t>
            </a:r>
          </a:p>
        </p:txBody>
      </p:sp>
      <p:sp>
        <p:nvSpPr>
          <p:cNvPr id="2" name="바닥글 개체 틀 1">
            <a:extLst>
              <a:ext uri="{FF2B5EF4-FFF2-40B4-BE49-F238E27FC236}">
                <a16:creationId xmlns:a16="http://schemas.microsoft.com/office/drawing/2014/main" id="{5A8DE127-F2CE-1FF8-B916-78D90C2577B2}"/>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dirty="0"/>
              <a:t>© </a:t>
            </a:r>
            <a:r>
              <a:rPr lang="en-US" spc="35" dirty="0"/>
              <a:t>2023 </a:t>
            </a:r>
            <a:r>
              <a:rPr lang="en-US" spc="60" dirty="0"/>
              <a:t>Copyright </a:t>
            </a:r>
            <a:r>
              <a:rPr lang="en-US" spc="65" dirty="0"/>
              <a:t>owned </a:t>
            </a:r>
            <a:r>
              <a:rPr lang="en-US" spc="75" dirty="0"/>
              <a:t>by </a:t>
            </a:r>
            <a:r>
              <a:rPr lang="en-US" spc="60" dirty="0"/>
              <a:t>one </a:t>
            </a:r>
            <a:r>
              <a:rPr lang="en-US" spc="45" dirty="0"/>
              <a:t>or </a:t>
            </a:r>
            <a:r>
              <a:rPr lang="en-US" spc="65" dirty="0"/>
              <a:t>more </a:t>
            </a:r>
            <a:r>
              <a:rPr lang="en-US" spc="40" dirty="0"/>
              <a:t>of </a:t>
            </a:r>
            <a:r>
              <a:rPr lang="en-US" spc="35" dirty="0"/>
              <a:t>the </a:t>
            </a:r>
            <a:r>
              <a:rPr lang="en-US" spc="95" dirty="0"/>
              <a:t>KPMG </a:t>
            </a:r>
            <a:r>
              <a:rPr lang="en-US" spc="40" dirty="0"/>
              <a:t>International </a:t>
            </a:r>
            <a:r>
              <a:rPr lang="en-US" spc="35" dirty="0"/>
              <a:t>entities. </a:t>
            </a:r>
            <a:r>
              <a:rPr lang="en-US" spc="95" dirty="0"/>
              <a:t>KPMG </a:t>
            </a:r>
            <a:r>
              <a:rPr lang="en-US" spc="40" dirty="0"/>
              <a:t>International entities </a:t>
            </a:r>
            <a:r>
              <a:rPr lang="en-US" spc="55" dirty="0"/>
              <a:t>provide </a:t>
            </a:r>
            <a:r>
              <a:rPr lang="en-US" spc="65" dirty="0"/>
              <a:t>no </a:t>
            </a:r>
            <a:r>
              <a:rPr lang="en-US" spc="60" dirty="0"/>
              <a:t>services </a:t>
            </a:r>
            <a:r>
              <a:rPr lang="en-US" spc="30" dirty="0"/>
              <a:t>to </a:t>
            </a:r>
            <a:r>
              <a:rPr lang="en-US" spc="45" dirty="0"/>
              <a:t>clients. </a:t>
            </a:r>
            <a:r>
              <a:rPr lang="en-US" spc="60" dirty="0"/>
              <a:t>All </a:t>
            </a:r>
            <a:r>
              <a:rPr lang="en-US" spc="55" dirty="0"/>
              <a:t>rights</a:t>
            </a:r>
            <a:r>
              <a:rPr lang="en-US" spc="-40" dirty="0"/>
              <a:t> </a:t>
            </a:r>
            <a:r>
              <a:rPr lang="en-US" spc="50" dirty="0"/>
              <a:t>reserved.</a:t>
            </a:r>
          </a:p>
        </p:txBody>
      </p:sp>
      <p:grpSp>
        <p:nvGrpSpPr>
          <p:cNvPr id="19" name="그룹 18">
            <a:extLst>
              <a:ext uri="{FF2B5EF4-FFF2-40B4-BE49-F238E27FC236}">
                <a16:creationId xmlns:a16="http://schemas.microsoft.com/office/drawing/2014/main" id="{417105A6-FE65-078A-4E74-E4A64A2B00FB}"/>
              </a:ext>
            </a:extLst>
          </p:cNvPr>
          <p:cNvGrpSpPr/>
          <p:nvPr/>
        </p:nvGrpSpPr>
        <p:grpSpPr>
          <a:xfrm>
            <a:off x="7206017" y="1467907"/>
            <a:ext cx="4472656" cy="4386979"/>
            <a:chOff x="7857045" y="1109353"/>
            <a:chExt cx="3806871" cy="4386979"/>
          </a:xfrm>
        </p:grpSpPr>
        <p:sp>
          <p:nvSpPr>
            <p:cNvPr id="20" name="object 26">
              <a:extLst>
                <a:ext uri="{FF2B5EF4-FFF2-40B4-BE49-F238E27FC236}">
                  <a16:creationId xmlns:a16="http://schemas.microsoft.com/office/drawing/2014/main" id="{40E8D2B1-5296-BB27-8BC6-38B0889E9726}"/>
                </a:ext>
              </a:extLst>
            </p:cNvPr>
            <p:cNvSpPr/>
            <p:nvPr/>
          </p:nvSpPr>
          <p:spPr>
            <a:xfrm>
              <a:off x="7857045" y="1109353"/>
              <a:ext cx="3806871" cy="4386979"/>
            </a:xfrm>
            <a:custGeom>
              <a:avLst/>
              <a:gdLst/>
              <a:ahLst/>
              <a:cxnLst/>
              <a:rect l="l" t="t" r="r" b="b"/>
              <a:pathLst>
                <a:path w="2435859" h="5600700">
                  <a:moveTo>
                    <a:pt x="0" y="5600649"/>
                  </a:moveTo>
                  <a:lnTo>
                    <a:pt x="2435301" y="5600649"/>
                  </a:lnTo>
                  <a:lnTo>
                    <a:pt x="2435301" y="0"/>
                  </a:lnTo>
                  <a:lnTo>
                    <a:pt x="0" y="0"/>
                  </a:lnTo>
                  <a:lnTo>
                    <a:pt x="0" y="5600649"/>
                  </a:lnTo>
                  <a:close/>
                </a:path>
              </a:pathLst>
            </a:custGeom>
            <a:solidFill>
              <a:schemeClr val="bg1"/>
            </a:solidFill>
            <a:ln w="12700">
              <a:solidFill>
                <a:srgbClr val="00B8F5"/>
              </a:solidFill>
            </a:ln>
          </p:spPr>
          <p:txBody>
            <a:bodyPr wrap="square" lIns="0" tIns="0" rIns="0" bIns="0" rtlCol="0"/>
            <a:lstStyle/>
            <a:p>
              <a:pPr latinLnBrk="0"/>
              <a:endParaRPr sz="800" dirty="0">
                <a:latin typeface="+mn-ea"/>
              </a:endParaRPr>
            </a:p>
          </p:txBody>
        </p:sp>
        <p:sp>
          <p:nvSpPr>
            <p:cNvPr id="24" name="object 27">
              <a:extLst>
                <a:ext uri="{FF2B5EF4-FFF2-40B4-BE49-F238E27FC236}">
                  <a16:creationId xmlns:a16="http://schemas.microsoft.com/office/drawing/2014/main" id="{34036C0B-51F3-2865-B9A7-EAE856AB8DBB}"/>
                </a:ext>
              </a:extLst>
            </p:cNvPr>
            <p:cNvSpPr/>
            <p:nvPr/>
          </p:nvSpPr>
          <p:spPr>
            <a:xfrm>
              <a:off x="7857045" y="1113932"/>
              <a:ext cx="3806871" cy="546328"/>
            </a:xfrm>
            <a:custGeom>
              <a:avLst/>
              <a:gdLst/>
              <a:ahLst/>
              <a:cxnLst/>
              <a:rect l="l" t="t" r="r" b="b"/>
              <a:pathLst>
                <a:path w="2435859" h="267335">
                  <a:moveTo>
                    <a:pt x="0" y="267042"/>
                  </a:moveTo>
                  <a:lnTo>
                    <a:pt x="2435301" y="267042"/>
                  </a:lnTo>
                  <a:lnTo>
                    <a:pt x="2435301" y="0"/>
                  </a:lnTo>
                  <a:lnTo>
                    <a:pt x="0" y="0"/>
                  </a:lnTo>
                  <a:lnTo>
                    <a:pt x="0" y="267042"/>
                  </a:lnTo>
                  <a:close/>
                </a:path>
              </a:pathLst>
            </a:custGeom>
            <a:solidFill>
              <a:srgbClr val="00B8F5"/>
            </a:solidFill>
            <a:ln>
              <a:solidFill>
                <a:srgbClr val="00B0F0"/>
              </a:solidFill>
            </a:ln>
          </p:spPr>
          <p:txBody>
            <a:bodyPr wrap="square" lIns="0" tIns="0" rIns="0" bIns="0" rtlCol="0" anchor="ctr"/>
            <a:lstStyle/>
            <a:p>
              <a:pPr marL="222250">
                <a:lnSpc>
                  <a:spcPct val="100000"/>
                </a:lnSpc>
                <a:spcBef>
                  <a:spcPts val="300"/>
                </a:spcBef>
              </a:pPr>
              <a:r>
                <a:rPr lang="ko-KR" altLang="en-US" sz="1200" b="1" spc="-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공급망 관리 경영진이 고려해야 할 </a:t>
              </a:r>
            </a:p>
            <a:p>
              <a:pPr marL="222250">
                <a:lnSpc>
                  <a:spcPct val="100000"/>
                </a:lnSpc>
                <a:spcBef>
                  <a:spcPts val="300"/>
                </a:spcBef>
              </a:pPr>
              <a:r>
                <a:rPr lang="ko-KR" altLang="en-US" sz="1200" b="1" spc="-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기술 기반 </a:t>
              </a:r>
              <a:r>
                <a:rPr lang="en-US" altLang="ko-KR" sz="1200" b="1" spc="-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ESG </a:t>
              </a:r>
              <a:r>
                <a:rPr lang="ko-KR" altLang="en-US" sz="1200" b="1" spc="-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보고의 의미</a:t>
              </a:r>
              <a:r>
                <a:rPr lang="en-US" altLang="ko-KR" sz="1200" b="1" spc="-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 </a:t>
              </a:r>
            </a:p>
          </p:txBody>
        </p:sp>
      </p:grpSp>
      <p:sp>
        <p:nvSpPr>
          <p:cNvPr id="29" name="object 16">
            <a:extLst>
              <a:ext uri="{FF2B5EF4-FFF2-40B4-BE49-F238E27FC236}">
                <a16:creationId xmlns:a16="http://schemas.microsoft.com/office/drawing/2014/main" id="{DC34E1A3-B1D6-5FF3-CBDA-793FC5746B66}"/>
              </a:ext>
            </a:extLst>
          </p:cNvPr>
          <p:cNvSpPr txBox="1"/>
          <p:nvPr/>
        </p:nvSpPr>
        <p:spPr>
          <a:xfrm>
            <a:off x="7406003" y="2159971"/>
            <a:ext cx="1914654" cy="3644673"/>
          </a:xfrm>
          <a:prstGeom prst="rect">
            <a:avLst/>
          </a:prstGeom>
        </p:spPr>
        <p:txBody>
          <a:bodyPr vert="horz" wrap="square" lIns="0" tIns="8467" rIns="0" bIns="0" rtlCol="0">
            <a:spAutoFit/>
          </a:bodyPr>
          <a:lstStyle/>
          <a:p>
            <a:pPr marL="8467" marR="20744" latinLnBrk="0">
              <a:lnSpc>
                <a:spcPct val="110000"/>
              </a:lnSpc>
              <a:spcBef>
                <a:spcPts val="67"/>
              </a:spcBef>
              <a:spcAft>
                <a:spcPts val="400"/>
              </a:spcAft>
            </a:pPr>
            <a:r>
              <a:rPr lang="en-US" altLang="ko-KR" sz="800" b="1" spc="-30"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ERP </a:t>
            </a:r>
            <a:r>
              <a:rPr lang="ko-KR" altLang="en-US" sz="800" b="1" spc="-30"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기반 </a:t>
            </a:r>
            <a:r>
              <a:rPr lang="en-US" altLang="ko-KR" sz="800" b="1" spc="-30"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ESG </a:t>
            </a:r>
            <a:r>
              <a:rPr lang="ko-KR" altLang="en-US" sz="800" b="1" spc="-30"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보고서</a:t>
            </a:r>
            <a:endParaRPr lang="en-US" altLang="ko-KR" sz="800" spc="-3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marL="8467" marR="20744" algn="just" latinLnBrk="0">
              <a:lnSpc>
                <a:spcPct val="110000"/>
              </a:lnSpc>
              <a:spcBef>
                <a:spcPts val="67"/>
              </a:spcBef>
            </a:pP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공급망과 조달 부서는 </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ESG </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문제를 측정하고 보고하기 위해 생성되는 많은 데이트의 출처가 될 가능성이 높지만</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이러한 책임을 혼자서 짊어질 필요는 없습니다</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공급망이나 조달 뿐만 아니라 재무</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HR, IT, </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운송</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제조 및 판매 등 기업의 다양한 영역과 협력하여 </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ESG</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를 일상적인 활동과 장기적인 전략에 모두 포함시켜야 합니다</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a:t>
            </a:r>
          </a:p>
          <a:p>
            <a:pPr marL="8467" marR="20744" algn="just" latinLnBrk="0">
              <a:lnSpc>
                <a:spcPct val="110000"/>
              </a:lnSpc>
              <a:spcBef>
                <a:spcPts val="67"/>
              </a:spcBef>
            </a:pPr>
            <a:endPar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endParaRPr>
          </a:p>
          <a:p>
            <a:pPr marL="8467" marR="20744" latinLnBrk="0">
              <a:lnSpc>
                <a:spcPct val="110000"/>
              </a:lnSpc>
              <a:spcBef>
                <a:spcPts val="67"/>
              </a:spcBef>
              <a:spcAft>
                <a:spcPts val="400"/>
              </a:spcAft>
            </a:pPr>
            <a:r>
              <a:rPr lang="ko-KR" altLang="en-US" sz="800" b="1" spc="-30"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분산원장기술</a:t>
            </a:r>
          </a:p>
          <a:p>
            <a:pPr marL="8467" marR="20744" algn="just" latinLnBrk="0">
              <a:lnSpc>
                <a:spcPct val="110000"/>
              </a:lnSpc>
              <a:spcBef>
                <a:spcPts val="67"/>
              </a:spcBef>
            </a:pP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원장 기반 솔루션을 사용하면 데이터 표준화를 가능하게 하면서 공급망 내 투명성과 추적성을 제고할 수 있습니다</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장기적으로는 여러 블록체인 플랫폼을 활용하여 단일 블록체인 슈퍼 플랫폼을 통한 탄소배출량 보고를 지원하고</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데이터를 수집</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추적할 수 있는 표준화된 공간을 만들 수 있을 것입니다</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기업은 이러한 기술을 실시간 공급망 데이터와 함께 활용하여 주요 </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KPI</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를 검증하고 보고할 수 있습니다</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a:t>
            </a:r>
          </a:p>
          <a:p>
            <a:pPr marL="8467" marR="20744" algn="just" latinLnBrk="0">
              <a:lnSpc>
                <a:spcPct val="110000"/>
              </a:lnSpc>
              <a:spcBef>
                <a:spcPts val="67"/>
              </a:spcBef>
            </a:pPr>
            <a:endPar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endParaRPr>
          </a:p>
          <a:p>
            <a:pPr marL="8467" marR="20744" latinLnBrk="0">
              <a:lnSpc>
                <a:spcPct val="110000"/>
              </a:lnSpc>
              <a:spcBef>
                <a:spcPts val="67"/>
              </a:spcBef>
              <a:spcAft>
                <a:spcPts val="400"/>
              </a:spcAft>
            </a:pPr>
            <a:r>
              <a:rPr lang="en-US" altLang="ko-KR" sz="800" b="1" spc="-30"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ESG </a:t>
            </a:r>
            <a:r>
              <a:rPr lang="ko-KR" altLang="en-US" sz="800" b="1" spc="-30"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데이터 추적 기능</a:t>
            </a:r>
          </a:p>
          <a:p>
            <a:pPr marL="8467" marR="20744" algn="just" latinLnBrk="0">
              <a:lnSpc>
                <a:spcPct val="110000"/>
              </a:lnSpc>
              <a:spcBef>
                <a:spcPts val="67"/>
              </a:spcBef>
            </a:pP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기업이 </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ESG </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데이터를 정확하게 추적할 경우</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고객의 니즈에 정확히 맞춰 지속가능한 공급망 관리를 달성할 수 있습니다</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p>
          <a:p>
            <a:pPr marL="8467" marR="20744" latinLnBrk="0">
              <a:lnSpc>
                <a:spcPct val="110000"/>
              </a:lnSpc>
              <a:spcBef>
                <a:spcPts val="67"/>
              </a:spcBef>
            </a:pPr>
            <a:endParaRPr lang="en-US" altLang="ko-KR" sz="800" spc="-3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sp>
        <p:nvSpPr>
          <p:cNvPr id="15" name="object 16">
            <a:extLst>
              <a:ext uri="{FF2B5EF4-FFF2-40B4-BE49-F238E27FC236}">
                <a16:creationId xmlns:a16="http://schemas.microsoft.com/office/drawing/2014/main" id="{C4A9D25B-8E70-DBF1-B6E5-F607919DDEA4}"/>
              </a:ext>
            </a:extLst>
          </p:cNvPr>
          <p:cNvSpPr txBox="1"/>
          <p:nvPr/>
        </p:nvSpPr>
        <p:spPr>
          <a:xfrm>
            <a:off x="9580728" y="2159971"/>
            <a:ext cx="1914654" cy="3780095"/>
          </a:xfrm>
          <a:prstGeom prst="rect">
            <a:avLst/>
          </a:prstGeom>
        </p:spPr>
        <p:txBody>
          <a:bodyPr vert="horz" wrap="square" lIns="0" tIns="8467" rIns="0" bIns="0" rtlCol="0">
            <a:spAutoFit/>
          </a:bodyPr>
          <a:lstStyle/>
          <a:p>
            <a:pPr marL="8467" marR="20744" latinLnBrk="0">
              <a:lnSpc>
                <a:spcPct val="110000"/>
              </a:lnSpc>
              <a:spcBef>
                <a:spcPts val="67"/>
              </a:spcBef>
              <a:spcAft>
                <a:spcPts val="400"/>
              </a:spcAft>
            </a:pPr>
            <a:r>
              <a:rPr lang="ko-KR" altLang="en-US" sz="800" b="1" spc="-30"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공급망 가시성</a:t>
            </a:r>
          </a:p>
          <a:p>
            <a:pPr marL="8467" marR="20744" algn="just" latinLnBrk="0">
              <a:lnSpc>
                <a:spcPct val="110000"/>
              </a:lnSpc>
              <a:spcBef>
                <a:spcPts val="67"/>
              </a:spcBef>
            </a:pP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추적 기능은 밸류체인 전반에서 가장 중요한 </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ESG </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문제를 식별</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관리 및 측정하는 데 필수적입니다</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가시성 또한 컨트롤타워 관점을 제공함으로써 갑자기 발생하는 공급망 이상 징후에 신속히 대응할 수 있도록 합니다</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기술에 기반한 가시성을 통해 공급망 문제를 해결하는 동시에 주요 분야에서 </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ESG </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성과를 개선할 수 있습니다</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a:t>
            </a:r>
          </a:p>
          <a:p>
            <a:pPr marL="8467" marR="20744" algn="just" latinLnBrk="0">
              <a:lnSpc>
                <a:spcPct val="110000"/>
              </a:lnSpc>
              <a:spcBef>
                <a:spcPts val="67"/>
              </a:spcBef>
            </a:pPr>
            <a:endPar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endParaRPr>
          </a:p>
          <a:p>
            <a:pPr marL="8467" marR="20744" latinLnBrk="0">
              <a:lnSpc>
                <a:spcPct val="110000"/>
              </a:lnSpc>
              <a:spcBef>
                <a:spcPts val="67"/>
              </a:spcBef>
              <a:spcAft>
                <a:spcPts val="400"/>
              </a:spcAft>
            </a:pPr>
            <a:r>
              <a:rPr lang="ko-KR" altLang="en-US" sz="800" b="1" spc="-30"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공급망의 위험 영역을 식별하기 위한  데이터 분석 고도화</a:t>
            </a:r>
          </a:p>
          <a:p>
            <a:pPr marL="8467" marR="20744" algn="just" latinLnBrk="0">
              <a:lnSpc>
                <a:spcPct val="110000"/>
              </a:lnSpc>
              <a:spcBef>
                <a:spcPts val="67"/>
              </a:spcBef>
            </a:pP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공급업체 </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ESG </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인증 결과를 체계적으로 분석하면 장시간 근무</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열악한 환경 관리 등과 같이 동일 지역의 다른 공급업체에서 발생할 수 있는 문제와 관련된 리스크를 파악할 수 있습니다</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또한 데이터 분석 기능을 고도화 하여 홍수 및 극한 기온과 같이 물리적 리스크로 인한 공급망 교란 또는 붕괴도 예측할 수 있습니다</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a:t>
            </a:r>
          </a:p>
          <a:p>
            <a:pPr marL="8467" marR="20744" algn="just" latinLnBrk="0">
              <a:lnSpc>
                <a:spcPct val="110000"/>
              </a:lnSpc>
              <a:spcBef>
                <a:spcPts val="67"/>
              </a:spcBef>
            </a:pPr>
            <a:endPar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endParaRPr>
          </a:p>
          <a:p>
            <a:pPr marL="8467" marR="20744" latinLnBrk="0">
              <a:lnSpc>
                <a:spcPct val="110000"/>
              </a:lnSpc>
              <a:spcBef>
                <a:spcPts val="67"/>
              </a:spcBef>
              <a:spcAft>
                <a:spcPts val="400"/>
              </a:spcAft>
            </a:pPr>
            <a:r>
              <a:rPr lang="en-US" altLang="ko-KR" sz="800" b="1" spc="-30"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ESG </a:t>
            </a:r>
            <a:r>
              <a:rPr lang="ko-KR" altLang="en-US" sz="800" b="1" spc="-30"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보고를 돕는 고도화된 기술</a:t>
            </a:r>
          </a:p>
          <a:p>
            <a:pPr marL="8467" marR="20744" algn="just" latinLnBrk="0">
              <a:lnSpc>
                <a:spcPct val="110000"/>
              </a:lnSpc>
              <a:spcBef>
                <a:spcPts val="67"/>
              </a:spcBef>
            </a:pP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스타트업</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(Versed AI, </a:t>
            </a:r>
            <a:r>
              <a:rPr lang="en-US" altLang="ko-KR" sz="800" spc="-30" dirty="0" err="1">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Adiona</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en-US" altLang="ko-KR" sz="800" spc="-30" dirty="0" err="1">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Avarni</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등</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부터 주요 플랫폼 제공 기업</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(SAP, Salesforce, Oracle </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등</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까지 모두 고려하여 기업들이 제공하는 기술을 이용하면</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ESG </a:t>
            </a:r>
            <a:r>
              <a:rPr lang="ko-KR" altLang="en-US"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이행 상황을 추적하고 보고하는 기능을 대폭 개선할 수 있습니다</a:t>
            </a:r>
            <a:r>
              <a:rPr lang="en-US" altLang="ko-KR" sz="800"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a:t>
            </a:r>
          </a:p>
          <a:p>
            <a:pPr marL="8467" marR="20744" latinLnBrk="0">
              <a:lnSpc>
                <a:spcPct val="110000"/>
              </a:lnSpc>
              <a:spcBef>
                <a:spcPts val="67"/>
              </a:spcBef>
            </a:pPr>
            <a:endParaRPr lang="en-US" altLang="ko-KR" sz="800" spc="-3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sp>
        <p:nvSpPr>
          <p:cNvPr id="16" name="object 3">
            <a:extLst>
              <a:ext uri="{FF2B5EF4-FFF2-40B4-BE49-F238E27FC236}">
                <a16:creationId xmlns:a16="http://schemas.microsoft.com/office/drawing/2014/main" id="{9D5DABC7-9B95-87BA-2069-861FCE0D813E}"/>
              </a:ext>
            </a:extLst>
          </p:cNvPr>
          <p:cNvSpPr/>
          <p:nvPr/>
        </p:nvSpPr>
        <p:spPr>
          <a:xfrm>
            <a:off x="4148463" y="1943797"/>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8" name="object 4">
            <a:extLst>
              <a:ext uri="{FF2B5EF4-FFF2-40B4-BE49-F238E27FC236}">
                <a16:creationId xmlns:a16="http://schemas.microsoft.com/office/drawing/2014/main" id="{0FADD0A0-57B2-F45D-B366-24E007D265AD}"/>
              </a:ext>
            </a:extLst>
          </p:cNvPr>
          <p:cNvSpPr txBox="1"/>
          <p:nvPr/>
        </p:nvSpPr>
        <p:spPr>
          <a:xfrm>
            <a:off x="3950896" y="2141379"/>
            <a:ext cx="3195036" cy="2421133"/>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기업은 공급망 관리 시 기술을 활용함으로써 </a:t>
            </a:r>
            <a:r>
              <a:rPr lang="en-US" altLang="ko-KR"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ESG </a:t>
            </a:r>
            <a:r>
              <a:rPr lang="ko-KR" altLang="en-US"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목표를 달성하고 있는지 여부를 보다 정확하게 보여줄 수 있고</a:t>
            </a:r>
            <a:r>
              <a:rPr lang="en-US" altLang="ko-KR"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이는 기업의 투명성을 제고하는 데 핵심적인 역할을 하게 될 것입니다</a:t>
            </a:r>
            <a:r>
              <a:rPr lang="en-US" altLang="ko-KR"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기업의 </a:t>
            </a:r>
            <a:r>
              <a:rPr lang="en-US" altLang="ko-KR"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ESG </a:t>
            </a:r>
            <a:r>
              <a:rPr lang="ko-KR" altLang="en-US"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목표 달성 여부를 모니터링하는 것은 </a:t>
            </a:r>
            <a:r>
              <a:rPr lang="en-US" altLang="ko-KR"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ESG</a:t>
            </a:r>
            <a:r>
              <a:rPr lang="ko-KR" altLang="en-US"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가 거버넌스</a:t>
            </a:r>
            <a:r>
              <a:rPr lang="en-US" altLang="ko-KR"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리스크 및 규정 준수</a:t>
            </a:r>
            <a:r>
              <a:rPr lang="en-US" altLang="ko-KR"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(GRC) </a:t>
            </a:r>
            <a:r>
              <a:rPr lang="ko-KR" altLang="en-US"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시스템을 토대로 기업 내 모든 영역에서 영향을 미칠 것이라는 점에서 중요합니다</a:t>
            </a:r>
            <a:r>
              <a:rPr lang="en-US" altLang="ko-KR"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공급망의 상호 작용을 기반으로 기업 내 모든 영역은 </a:t>
            </a:r>
            <a:r>
              <a:rPr lang="en-US" altLang="ko-KR"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ESG </a:t>
            </a:r>
            <a:r>
              <a:rPr lang="ko-KR" altLang="en-US"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성과를 조정하고 모니터링하며 추적할 수 있습니다</a:t>
            </a:r>
            <a:r>
              <a:rPr lang="en-US" altLang="ko-KR"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또한 강력한 </a:t>
            </a:r>
            <a:r>
              <a:rPr lang="en-US" altLang="ko-KR"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GRC </a:t>
            </a:r>
            <a:r>
              <a:rPr lang="ko-KR" altLang="en-US"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시스템은 투명성을 확보하여 이해 관계자와 투자자가 기업의 </a:t>
            </a:r>
            <a:r>
              <a:rPr lang="en-US" altLang="ko-KR"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ESG </a:t>
            </a:r>
            <a:r>
              <a:rPr lang="ko-KR" altLang="en-US"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보고서에 신뢰를 가지게 합니다</a:t>
            </a:r>
            <a:r>
              <a:rPr lang="en-US" altLang="ko-KR" sz="11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 </a:t>
            </a:r>
          </a:p>
        </p:txBody>
      </p:sp>
      <p:sp>
        <p:nvSpPr>
          <p:cNvPr id="21" name="object 2">
            <a:extLst>
              <a:ext uri="{FF2B5EF4-FFF2-40B4-BE49-F238E27FC236}">
                <a16:creationId xmlns:a16="http://schemas.microsoft.com/office/drawing/2014/main" id="{41BE7E23-0A04-D4FF-238E-60FE7CAE263E}"/>
              </a:ext>
            </a:extLst>
          </p:cNvPr>
          <p:cNvSpPr txBox="1"/>
          <p:nvPr/>
        </p:nvSpPr>
        <p:spPr>
          <a:xfrm>
            <a:off x="3930555" y="1455684"/>
            <a:ext cx="3486856" cy="439437"/>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기술 기반 </a:t>
            </a:r>
            <a:r>
              <a:rPr lang="en-US" altLang="ko-KR" sz="2800" b="1" spc="-15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ESG </a:t>
            </a:r>
            <a:r>
              <a:rPr lang="ko-KR" altLang="en-US" sz="2800" b="1" spc="-15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보고</a:t>
            </a:r>
          </a:p>
        </p:txBody>
      </p:sp>
      <p:sp>
        <p:nvSpPr>
          <p:cNvPr id="22" name="object 18">
            <a:extLst>
              <a:ext uri="{FF2B5EF4-FFF2-40B4-BE49-F238E27FC236}">
                <a16:creationId xmlns:a16="http://schemas.microsoft.com/office/drawing/2014/main" id="{BBA05C10-8335-03CB-5280-94B588E94EE2}"/>
              </a:ext>
            </a:extLst>
          </p:cNvPr>
          <p:cNvSpPr txBox="1"/>
          <p:nvPr/>
        </p:nvSpPr>
        <p:spPr>
          <a:xfrm>
            <a:off x="3949298" y="4857447"/>
            <a:ext cx="3073428" cy="1107996"/>
          </a:xfrm>
          <a:prstGeom prst="rect">
            <a:avLst/>
          </a:prstGeom>
          <a:noFill/>
        </p:spPr>
        <p:txBody>
          <a:bodyPr vert="horz" wrap="square" lIns="180000" tIns="0" rIns="180000" bIns="0" rtlCol="0">
            <a:spAutoFit/>
          </a:bodyPr>
          <a:lstStyle/>
          <a:p>
            <a:pPr marL="8467" algn="just" latinLnBrk="0">
              <a:spcBef>
                <a:spcPts val="600"/>
              </a:spcBef>
            </a:pPr>
            <a:r>
              <a:rPr lang="ko-KR" altLang="en-US" sz="9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지금은 공급업체가 제공하는 대량의 데이터를 표준화</a:t>
            </a:r>
            <a:r>
              <a:rPr lang="en-US" altLang="ko-KR" sz="9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합리화 및 분석하는 데 적합한 기술을 탐색하고 구현하기에 적합한 시점입니다</a:t>
            </a:r>
            <a:r>
              <a:rPr lang="en-US" altLang="ko-KR" sz="9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공급망 관리 경영진은 탄소 배출 데이터를 관리하는 </a:t>
            </a:r>
            <a:r>
              <a:rPr lang="ko-KR" altLang="en-US" sz="900" spc="-20"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스타트업인</a:t>
            </a:r>
            <a:r>
              <a:rPr lang="ko-KR" altLang="en-US" sz="9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호주의 </a:t>
            </a:r>
            <a:r>
              <a:rPr lang="en-US" altLang="ko-KR" sz="900" spc="-20"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Avarni</a:t>
            </a:r>
            <a:r>
              <a:rPr lang="ko-KR" altLang="en-US" sz="9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와 같이 </a:t>
            </a:r>
            <a:r>
              <a:rPr lang="en-US" altLang="ko-KR" sz="9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Scope 3 </a:t>
            </a:r>
            <a:r>
              <a:rPr lang="ko-KR" altLang="en-US" sz="9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탄소배출량 솔루션 업체를 통해 카테고리별 탄소배출량을 더 잘 관리할 수 있을 뿐만 아니라 공급업체별 탄소배출량 산출</a:t>
            </a:r>
            <a:r>
              <a:rPr lang="en-US" altLang="ko-KR" sz="9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원자재 이동 및 투명성을 더 심층적인 수준까지 제공함으로써 </a:t>
            </a:r>
            <a:r>
              <a:rPr lang="en-US" altLang="ko-KR" sz="9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ESG </a:t>
            </a:r>
            <a:r>
              <a:rPr lang="ko-KR" altLang="en-US" sz="9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목표를 달성하고 그 성과를 검증할 수 있게 합니다</a:t>
            </a:r>
            <a:r>
              <a:rPr lang="en-US" altLang="ko-KR" sz="9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9" name="사각형: 둥근 위쪽 모서리 8">
            <a:extLst>
              <a:ext uri="{FF2B5EF4-FFF2-40B4-BE49-F238E27FC236}">
                <a16:creationId xmlns:a16="http://schemas.microsoft.com/office/drawing/2014/main" id="{7E9441EA-3F3F-F42E-A266-5811FBC5ACC7}"/>
              </a:ext>
            </a:extLst>
          </p:cNvPr>
          <p:cNvSpPr/>
          <p:nvPr/>
        </p:nvSpPr>
        <p:spPr>
          <a:xfrm>
            <a:off x="7857083" y="571500"/>
            <a:ext cx="77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3519232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91B99E4-37F0-A072-7D8D-494E86CDC290}"/>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23</a:t>
            </a:fld>
            <a:r>
              <a:rPr lang="en-US" altLang="ko-KR"/>
              <a:t> </a:t>
            </a:r>
            <a:endParaRPr lang="en-US" dirty="0"/>
          </a:p>
        </p:txBody>
      </p:sp>
      <p:sp>
        <p:nvSpPr>
          <p:cNvPr id="4" name="사각형: 둥근 위쪽 모서리 3">
            <a:extLst>
              <a:ext uri="{FF2B5EF4-FFF2-40B4-BE49-F238E27FC236}">
                <a16:creationId xmlns:a16="http://schemas.microsoft.com/office/drawing/2014/main" id="{E26EBD37-A6A9-B49B-AD3B-09FB9C099E3E}"/>
              </a:ext>
            </a:extLst>
          </p:cNvPr>
          <p:cNvSpPr/>
          <p:nvPr/>
        </p:nvSpPr>
        <p:spPr>
          <a:xfrm>
            <a:off x="51593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지속가능한 공급망</a:t>
            </a:r>
          </a:p>
        </p:txBody>
      </p:sp>
      <p:sp>
        <p:nvSpPr>
          <p:cNvPr id="5" name="사각형: 둥근 위쪽 모서리 4">
            <a:extLst>
              <a:ext uri="{FF2B5EF4-FFF2-40B4-BE49-F238E27FC236}">
                <a16:creationId xmlns:a16="http://schemas.microsoft.com/office/drawing/2014/main" id="{EF91AD1D-C8BB-5EDD-6728-B74E34B4F279}"/>
              </a:ext>
            </a:extLst>
          </p:cNvPr>
          <p:cNvSpPr/>
          <p:nvPr/>
        </p:nvSpPr>
        <p:spPr>
          <a:xfrm>
            <a:off x="1535822" y="571500"/>
            <a:ext cx="105062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책임 있는 소싱 전략</a:t>
            </a:r>
          </a:p>
        </p:txBody>
      </p:sp>
      <p:sp>
        <p:nvSpPr>
          <p:cNvPr id="6" name="사각형: 둥근 위쪽 모서리 5">
            <a:extLst>
              <a:ext uri="{FF2B5EF4-FFF2-40B4-BE49-F238E27FC236}">
                <a16:creationId xmlns:a16="http://schemas.microsoft.com/office/drawing/2014/main" id="{3288BD6A-B9C2-6AE5-24CA-79CAAB327626}"/>
              </a:ext>
            </a:extLst>
          </p:cNvPr>
          <p:cNvSpPr/>
          <p:nvPr/>
        </p:nvSpPr>
        <p:spPr>
          <a:xfrm>
            <a:off x="2625376"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공급망 실사</a:t>
            </a:r>
          </a:p>
        </p:txBody>
      </p:sp>
      <p:sp>
        <p:nvSpPr>
          <p:cNvPr id="7" name="사각형: 둥근 위쪽 모서리 6">
            <a:extLst>
              <a:ext uri="{FF2B5EF4-FFF2-40B4-BE49-F238E27FC236}">
                <a16:creationId xmlns:a16="http://schemas.microsoft.com/office/drawing/2014/main" id="{C5BD70F0-876D-7445-A10D-953B237D49B1}"/>
              </a:ext>
            </a:extLst>
          </p:cNvPr>
          <p:cNvSpPr/>
          <p:nvPr/>
        </p:nvSpPr>
        <p:spPr>
          <a:xfrm>
            <a:off x="3495161"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탈탄소화</a:t>
            </a:r>
          </a:p>
        </p:txBody>
      </p:sp>
      <p:sp>
        <p:nvSpPr>
          <p:cNvPr id="8" name="사각형: 둥근 위쪽 모서리 7">
            <a:extLst>
              <a:ext uri="{FF2B5EF4-FFF2-40B4-BE49-F238E27FC236}">
                <a16:creationId xmlns:a16="http://schemas.microsoft.com/office/drawing/2014/main" id="{4F01AD81-3CD2-016B-F23D-0361A4D36A8A}"/>
              </a:ext>
            </a:extLst>
          </p:cNvPr>
          <p:cNvSpPr/>
          <p:nvPr/>
        </p:nvSpPr>
        <p:spPr>
          <a:xfrm>
            <a:off x="4364945" y="571500"/>
            <a:ext cx="83407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순환 경제</a:t>
            </a:r>
          </a:p>
        </p:txBody>
      </p:sp>
      <p:sp>
        <p:nvSpPr>
          <p:cNvPr id="11" name="사각형: 둥근 위쪽 모서리 10">
            <a:extLst>
              <a:ext uri="{FF2B5EF4-FFF2-40B4-BE49-F238E27FC236}">
                <a16:creationId xmlns:a16="http://schemas.microsoft.com/office/drawing/2014/main" id="{2942D82A-79E4-0CF5-5D32-087E8D7E4C47}"/>
              </a:ext>
            </a:extLst>
          </p:cNvPr>
          <p:cNvSpPr/>
          <p:nvPr/>
        </p:nvSpPr>
        <p:spPr>
          <a:xfrm>
            <a:off x="5235802" y="571500"/>
            <a:ext cx="1469798"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제조 및 생산 과정에서의 인권</a:t>
            </a:r>
          </a:p>
        </p:txBody>
      </p:sp>
      <p:sp>
        <p:nvSpPr>
          <p:cNvPr id="12" name="사각형: 둥근 위쪽 모서리 11">
            <a:extLst>
              <a:ext uri="{FF2B5EF4-FFF2-40B4-BE49-F238E27FC236}">
                <a16:creationId xmlns:a16="http://schemas.microsoft.com/office/drawing/2014/main" id="{277F507F-1C40-52E0-6E7C-5F4183B0C657}"/>
              </a:ext>
            </a:extLst>
          </p:cNvPr>
          <p:cNvSpPr/>
          <p:nvPr/>
        </p:nvSpPr>
        <p:spPr>
          <a:xfrm>
            <a:off x="6742385" y="571500"/>
            <a:ext cx="10779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기술 기반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ESG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보고</a:t>
            </a:r>
          </a:p>
        </p:txBody>
      </p:sp>
      <p:sp>
        <p:nvSpPr>
          <p:cNvPr id="13" name="사각형: 둥근 위쪽 모서리 12">
            <a:extLst>
              <a:ext uri="{FF2B5EF4-FFF2-40B4-BE49-F238E27FC236}">
                <a16:creationId xmlns:a16="http://schemas.microsoft.com/office/drawing/2014/main" id="{3BFB7FBD-48F7-02D1-3C44-D2D7157BD30B}"/>
              </a:ext>
            </a:extLst>
          </p:cNvPr>
          <p:cNvSpPr/>
          <p:nvPr/>
        </p:nvSpPr>
        <p:spPr>
          <a:xfrm>
            <a:off x="7857083" y="571500"/>
            <a:ext cx="773112"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2" name="바닥글 개체 틀 1">
            <a:extLst>
              <a:ext uri="{FF2B5EF4-FFF2-40B4-BE49-F238E27FC236}">
                <a16:creationId xmlns:a16="http://schemas.microsoft.com/office/drawing/2014/main" id="{5A8DE127-F2CE-1FF8-B916-78D90C2577B2}"/>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dirty="0"/>
              <a:t>© </a:t>
            </a:r>
            <a:r>
              <a:rPr lang="en-US" spc="35" dirty="0"/>
              <a:t>2023 </a:t>
            </a:r>
            <a:r>
              <a:rPr lang="en-US" spc="60" dirty="0"/>
              <a:t>Copyright </a:t>
            </a:r>
            <a:r>
              <a:rPr lang="en-US" spc="65" dirty="0"/>
              <a:t>owned </a:t>
            </a:r>
            <a:r>
              <a:rPr lang="en-US" spc="75" dirty="0"/>
              <a:t>by </a:t>
            </a:r>
            <a:r>
              <a:rPr lang="en-US" spc="60" dirty="0"/>
              <a:t>one </a:t>
            </a:r>
            <a:r>
              <a:rPr lang="en-US" spc="45" dirty="0"/>
              <a:t>or </a:t>
            </a:r>
            <a:r>
              <a:rPr lang="en-US" spc="65" dirty="0"/>
              <a:t>more </a:t>
            </a:r>
            <a:r>
              <a:rPr lang="en-US" spc="40" dirty="0"/>
              <a:t>of </a:t>
            </a:r>
            <a:r>
              <a:rPr lang="en-US" spc="35" dirty="0"/>
              <a:t>the </a:t>
            </a:r>
            <a:r>
              <a:rPr lang="en-US" spc="95" dirty="0"/>
              <a:t>KPMG </a:t>
            </a:r>
            <a:r>
              <a:rPr lang="en-US" spc="40" dirty="0"/>
              <a:t>International </a:t>
            </a:r>
            <a:r>
              <a:rPr lang="en-US" spc="35" dirty="0"/>
              <a:t>entities. </a:t>
            </a:r>
            <a:r>
              <a:rPr lang="en-US" spc="95" dirty="0"/>
              <a:t>KPMG </a:t>
            </a:r>
            <a:r>
              <a:rPr lang="en-US" spc="40" dirty="0"/>
              <a:t>International entities </a:t>
            </a:r>
            <a:r>
              <a:rPr lang="en-US" spc="55" dirty="0"/>
              <a:t>provide </a:t>
            </a:r>
            <a:r>
              <a:rPr lang="en-US" spc="65" dirty="0"/>
              <a:t>no </a:t>
            </a:r>
            <a:r>
              <a:rPr lang="en-US" spc="60" dirty="0"/>
              <a:t>services </a:t>
            </a:r>
            <a:r>
              <a:rPr lang="en-US" spc="30" dirty="0"/>
              <a:t>to </a:t>
            </a:r>
            <a:r>
              <a:rPr lang="en-US" spc="45" dirty="0"/>
              <a:t>clients. </a:t>
            </a:r>
            <a:r>
              <a:rPr lang="en-US" spc="60" dirty="0"/>
              <a:t>All </a:t>
            </a:r>
            <a:r>
              <a:rPr lang="en-US" spc="55" dirty="0"/>
              <a:t>rights</a:t>
            </a:r>
            <a:r>
              <a:rPr lang="en-US" spc="-40" dirty="0"/>
              <a:t> </a:t>
            </a:r>
            <a:r>
              <a:rPr lang="en-US" spc="50" dirty="0"/>
              <a:t>reserved.</a:t>
            </a:r>
          </a:p>
        </p:txBody>
      </p:sp>
      <p:pic>
        <p:nvPicPr>
          <p:cNvPr id="25" name="그림 24" descr="잔디, 하늘, 야외, 식물이(가) 표시된 사진&#10;&#10;자동 생성된 설명">
            <a:extLst>
              <a:ext uri="{FF2B5EF4-FFF2-40B4-BE49-F238E27FC236}">
                <a16:creationId xmlns:a16="http://schemas.microsoft.com/office/drawing/2014/main" id="{22E908DD-A6BB-38AD-2FAF-442369DA0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6974"/>
            <a:ext cx="8770938" cy="4934093"/>
          </a:xfrm>
          <a:prstGeom prst="rect">
            <a:avLst/>
          </a:prstGeom>
        </p:spPr>
      </p:pic>
      <p:sp>
        <p:nvSpPr>
          <p:cNvPr id="26" name="object 24">
            <a:extLst>
              <a:ext uri="{FF2B5EF4-FFF2-40B4-BE49-F238E27FC236}">
                <a16:creationId xmlns:a16="http://schemas.microsoft.com/office/drawing/2014/main" id="{E819D219-183F-CD1A-05CF-0B68756E7622}"/>
              </a:ext>
            </a:extLst>
          </p:cNvPr>
          <p:cNvSpPr/>
          <p:nvPr/>
        </p:nvSpPr>
        <p:spPr>
          <a:xfrm>
            <a:off x="7615234" y="1196976"/>
            <a:ext cx="4576765" cy="4934093"/>
          </a:xfrm>
          <a:custGeom>
            <a:avLst/>
            <a:gdLst/>
            <a:ahLst/>
            <a:cxnLst/>
            <a:rect l="l" t="t" r="r" b="b"/>
            <a:pathLst>
              <a:path w="2985134" h="6257290">
                <a:moveTo>
                  <a:pt x="0" y="6256997"/>
                </a:moveTo>
                <a:lnTo>
                  <a:pt x="2984842" y="6256997"/>
                </a:lnTo>
                <a:lnTo>
                  <a:pt x="2984842" y="0"/>
                </a:lnTo>
                <a:lnTo>
                  <a:pt x="0" y="0"/>
                </a:lnTo>
                <a:lnTo>
                  <a:pt x="0" y="6256997"/>
                </a:lnTo>
                <a:close/>
              </a:path>
            </a:pathLst>
          </a:custGeom>
          <a:solidFill>
            <a:srgbClr val="1E49E2"/>
          </a:solidFill>
        </p:spPr>
        <p:txBody>
          <a:bodyPr wrap="square" lIns="0" tIns="0" rIns="0" bIns="0" rtlCol="0"/>
          <a:lstStyle/>
          <a:p>
            <a:endParaRPr sz="800" dirty="0">
              <a:latin typeface="+mn-ea"/>
            </a:endParaRPr>
          </a:p>
        </p:txBody>
      </p:sp>
      <p:sp>
        <p:nvSpPr>
          <p:cNvPr id="27" name="object 25">
            <a:extLst>
              <a:ext uri="{FF2B5EF4-FFF2-40B4-BE49-F238E27FC236}">
                <a16:creationId xmlns:a16="http://schemas.microsoft.com/office/drawing/2014/main" id="{AE54D8D9-AD7C-9113-2556-CFCB78E67DBC}"/>
              </a:ext>
            </a:extLst>
          </p:cNvPr>
          <p:cNvSpPr txBox="1"/>
          <p:nvPr/>
        </p:nvSpPr>
        <p:spPr>
          <a:xfrm>
            <a:off x="7724775" y="1405376"/>
            <a:ext cx="3922787" cy="1003694"/>
          </a:xfrm>
          <a:prstGeom prst="rect">
            <a:avLst/>
          </a:prstGeom>
        </p:spPr>
        <p:txBody>
          <a:bodyPr vert="horz" wrap="square" lIns="0" tIns="8467" rIns="0" bIns="0" rtlCol="0">
            <a:spAutoFit/>
          </a:bodyPr>
          <a:lstStyle/>
          <a:p>
            <a:pPr marL="191780" algn="just" latinLnBrk="0">
              <a:spcBef>
                <a:spcPts val="67"/>
              </a:spcBef>
            </a:pPr>
            <a:r>
              <a:rPr lang="en-US" altLang="ko-KR"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KPMG Bold"/>
              </a:rPr>
              <a:t>Key Takeaways</a:t>
            </a:r>
          </a:p>
          <a:p>
            <a:pPr marL="191780" algn="just" latinLnBrk="0">
              <a:spcBef>
                <a:spcPts val="67"/>
              </a:spcBef>
            </a:pPr>
            <a:endPar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endParaRPr>
          </a:p>
          <a:p>
            <a:pPr marL="191780" algn="just" latinLnBrk="0">
              <a:spcBef>
                <a:spcPts val="67"/>
              </a:spcBef>
            </a:pP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ESG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목표를 달성하려면 공급망 관리 측면에서의 핵심적인 의사결정이 어떤 영향을 미치는지 이해해야 합니다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따라서 공급망 관리를 계획할 때 지속가능성 측면에서의 목표와 과제들이 포함되어야 합니다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특히</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앞서 설명한 </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6</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가지 영역을 중점적으로 고려할 필요가 있습니다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28" name="object 3">
            <a:extLst>
              <a:ext uri="{FF2B5EF4-FFF2-40B4-BE49-F238E27FC236}">
                <a16:creationId xmlns:a16="http://schemas.microsoft.com/office/drawing/2014/main" id="{20D7F823-A692-EC60-88F5-FAC324B40350}"/>
              </a:ext>
            </a:extLst>
          </p:cNvPr>
          <p:cNvSpPr/>
          <p:nvPr/>
        </p:nvSpPr>
        <p:spPr>
          <a:xfrm flipV="1">
            <a:off x="7916496" y="1720996"/>
            <a:ext cx="186626" cy="45719"/>
          </a:xfrm>
          <a:custGeom>
            <a:avLst/>
            <a:gdLst/>
            <a:ahLst/>
            <a:cxnLst/>
            <a:rect l="l" t="t" r="r" b="b"/>
            <a:pathLst>
              <a:path w="894080">
                <a:moveTo>
                  <a:pt x="0" y="0"/>
                </a:moveTo>
                <a:lnTo>
                  <a:pt x="894003" y="0"/>
                </a:lnTo>
              </a:path>
            </a:pathLst>
          </a:custGeom>
          <a:ln w="25400">
            <a:solidFill>
              <a:srgbClr val="B8E3F2"/>
            </a:solidFill>
          </a:ln>
        </p:spPr>
        <p:txBody>
          <a:bodyPr wrap="square" lIns="0" tIns="0" rIns="0" bIns="0" rtlCol="0"/>
          <a:lstStyle/>
          <a:p>
            <a:pPr latinLnBrk="0"/>
            <a:endParaRPr sz="800" dirty="0">
              <a:latin typeface="KoPub돋움체 Medium" panose="00000600000000000000" pitchFamily="2" charset="-127"/>
            </a:endParaRPr>
          </a:p>
        </p:txBody>
      </p:sp>
      <p:sp>
        <p:nvSpPr>
          <p:cNvPr id="30" name="TextBox 29">
            <a:extLst>
              <a:ext uri="{FF2B5EF4-FFF2-40B4-BE49-F238E27FC236}">
                <a16:creationId xmlns:a16="http://schemas.microsoft.com/office/drawing/2014/main" id="{D19EC358-0169-2494-C70E-D57D44C82F88}"/>
              </a:ext>
            </a:extLst>
          </p:cNvPr>
          <p:cNvSpPr txBox="1"/>
          <p:nvPr/>
        </p:nvSpPr>
        <p:spPr>
          <a:xfrm>
            <a:off x="7839076" y="4950777"/>
            <a:ext cx="4072188" cy="847476"/>
          </a:xfrm>
          <a:prstGeom prst="rect">
            <a:avLst/>
          </a:prstGeom>
          <a:noFill/>
        </p:spPr>
        <p:txBody>
          <a:bodyPr wrap="square">
            <a:spAutoFit/>
          </a:bodyPr>
          <a:lstStyle/>
          <a:p>
            <a:pPr marR="177386" algn="just" latinLnBrk="0">
              <a:lnSpc>
                <a:spcPct val="110000"/>
              </a:lnSpc>
              <a:spcBef>
                <a:spcPts val="67"/>
              </a:spcBef>
            </a:pP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이제 </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ESG</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는 선택이 아닌 필수입니다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투자자</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규제 기관</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소비자</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직원들은 기업이 앞서 언급한 </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6</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가지 영역에서 어떤 성과를 거두고 있는지에 대해 점점 더 많은 관심을 보이고 있습니다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ESG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경영을 성공적으로 수행하려면</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경영진은 이러한 관심을 기업의 리스크 완화를 위한 트리거</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방아쇠</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이자 가치 창출의 기회로 인식하고</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공급망을 </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ESG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전략의 핵심으로 끌어올리는 변화에 앞장서야 합니다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31" name="object 41">
            <a:extLst>
              <a:ext uri="{FF2B5EF4-FFF2-40B4-BE49-F238E27FC236}">
                <a16:creationId xmlns:a16="http://schemas.microsoft.com/office/drawing/2014/main" id="{81634EA2-7F51-1FA0-3B27-4A844C8D68FB}"/>
              </a:ext>
            </a:extLst>
          </p:cNvPr>
          <p:cNvSpPr txBox="1"/>
          <p:nvPr/>
        </p:nvSpPr>
        <p:spPr>
          <a:xfrm>
            <a:off x="1030836" y="5386463"/>
            <a:ext cx="6431998" cy="617263"/>
          </a:xfrm>
          <a:prstGeom prst="rect">
            <a:avLst/>
          </a:prstGeom>
        </p:spPr>
        <p:txBody>
          <a:bodyPr vert="horz" wrap="square" lIns="0" tIns="184573" rIns="0" bIns="0" rtlCol="0">
            <a:spAutoFit/>
          </a:bodyPr>
          <a:lstStyle/>
          <a:p>
            <a:pPr marL="8467" marR="3387" algn="r" latinLnBrk="0"/>
            <a:r>
              <a:rPr lang="ko-KR" altLang="en-US" sz="2800" b="1" spc="-150" dirty="0">
                <a:ln>
                  <a:solidFill>
                    <a:prstClr val="white">
                      <a:lumMod val="75000"/>
                      <a:alpha val="0"/>
                    </a:prstClr>
                  </a:solidFill>
                </a:ln>
                <a:solidFill>
                  <a:schemeClr val="bg1">
                    <a:lumMod val="95000"/>
                  </a:schemeClr>
                </a:solidFill>
                <a:latin typeface="KoPub돋움체 Bold" panose="00000800000000000000" pitchFamily="2" charset="-127"/>
                <a:ea typeface="KoPub돋움체 Bold" panose="00000800000000000000" pitchFamily="2" charset="-127"/>
              </a:rPr>
              <a:t>이제 </a:t>
            </a:r>
            <a:r>
              <a:rPr lang="en-US" altLang="ko-KR" sz="2800" b="1" spc="-150" dirty="0">
                <a:ln>
                  <a:solidFill>
                    <a:prstClr val="white">
                      <a:lumMod val="75000"/>
                      <a:alpha val="0"/>
                    </a:prstClr>
                  </a:solidFill>
                </a:ln>
                <a:solidFill>
                  <a:schemeClr val="bg1">
                    <a:lumMod val="95000"/>
                  </a:schemeClr>
                </a:solidFill>
                <a:latin typeface="KoPub돋움체 Bold" panose="00000800000000000000" pitchFamily="2" charset="-127"/>
                <a:ea typeface="KoPub돋움체 Bold" panose="00000800000000000000" pitchFamily="2" charset="-127"/>
              </a:rPr>
              <a:t>ESG</a:t>
            </a:r>
            <a:r>
              <a:rPr lang="ko-KR" altLang="en-US" sz="2800" b="1" spc="-150" dirty="0">
                <a:ln>
                  <a:solidFill>
                    <a:prstClr val="white">
                      <a:lumMod val="75000"/>
                      <a:alpha val="0"/>
                    </a:prstClr>
                  </a:solidFill>
                </a:ln>
                <a:solidFill>
                  <a:schemeClr val="bg1">
                    <a:lumMod val="95000"/>
                  </a:schemeClr>
                </a:solidFill>
                <a:latin typeface="KoPub돋움체 Bold" panose="00000800000000000000" pitchFamily="2" charset="-127"/>
                <a:ea typeface="KoPub돋움체 Bold" panose="00000800000000000000" pitchFamily="2" charset="-127"/>
              </a:rPr>
              <a:t>는 선택이 아닌 필수</a:t>
            </a:r>
            <a:endParaRPr sz="2800" b="1" spc="-150" dirty="0">
              <a:ln>
                <a:solidFill>
                  <a:prstClr val="white">
                    <a:lumMod val="75000"/>
                    <a:alpha val="0"/>
                  </a:prstClr>
                </a:solidFill>
              </a:ln>
              <a:solidFill>
                <a:schemeClr val="bg1">
                  <a:lumMod val="95000"/>
                </a:schemeClr>
              </a:solidFill>
              <a:latin typeface="KoPub돋움체 Bold" panose="00000800000000000000" pitchFamily="2" charset="-127"/>
              <a:ea typeface="KoPub돋움체 Bold" panose="00000800000000000000" pitchFamily="2" charset="-127"/>
            </a:endParaRPr>
          </a:p>
        </p:txBody>
      </p:sp>
      <p:sp>
        <p:nvSpPr>
          <p:cNvPr id="32" name="object 8">
            <a:extLst>
              <a:ext uri="{FF2B5EF4-FFF2-40B4-BE49-F238E27FC236}">
                <a16:creationId xmlns:a16="http://schemas.microsoft.com/office/drawing/2014/main" id="{16D104E4-02F5-3BAF-607C-B1D728BCCF5F}"/>
              </a:ext>
            </a:extLst>
          </p:cNvPr>
          <p:cNvSpPr txBox="1"/>
          <p:nvPr/>
        </p:nvSpPr>
        <p:spPr>
          <a:xfrm>
            <a:off x="8309876" y="3442114"/>
            <a:ext cx="1491680" cy="564001"/>
          </a:xfrm>
          <a:prstGeom prst="rect">
            <a:avLst/>
          </a:prstGeom>
        </p:spPr>
        <p:txBody>
          <a:bodyPr vert="horz" wrap="square" lIns="0" tIns="15240" rIns="0" bIns="0" rtlCol="0">
            <a:spAutoFit/>
          </a:bodyPr>
          <a:lstStyle/>
          <a:p>
            <a:pPr marR="3387" latinLnBrk="0">
              <a:lnSpc>
                <a:spcPct val="110000"/>
              </a:lnSpc>
              <a:spcBef>
                <a:spcPts val="67"/>
              </a:spcBef>
            </a:pPr>
            <a:r>
              <a:rPr lang="ko-KR" altLang="en-US" sz="800" b="1" dirty="0">
                <a:ln>
                  <a:solidFill>
                    <a:schemeClr val="tx2">
                      <a:alpha val="0"/>
                    </a:schemeClr>
                  </a:solidFill>
                </a:ln>
                <a:solidFill>
                  <a:schemeClr val="bg1"/>
                </a:solidFill>
                <a:latin typeface="KoPub돋움체 Bold" panose="00000800000000000000" pitchFamily="2" charset="-127"/>
                <a:ea typeface="KoPub돋움체 Bold" panose="00000800000000000000" pitchFamily="2" charset="-127"/>
              </a:rPr>
              <a:t>공급망 실사</a:t>
            </a:r>
            <a:endParaRPr lang="en-US" altLang="ko-KR" sz="800" b="1" dirty="0">
              <a:ln>
                <a:solidFill>
                  <a:schemeClr val="tx2">
                    <a:alpha val="0"/>
                  </a:schemeClr>
                </a:solidFill>
              </a:ln>
              <a:solidFill>
                <a:schemeClr val="bg1"/>
              </a:solidFill>
              <a:latin typeface="KoPub돋움체 Bold" panose="00000800000000000000" pitchFamily="2" charset="-127"/>
              <a:ea typeface="KoPub돋움체 Bold" panose="00000800000000000000" pitchFamily="2" charset="-127"/>
            </a:endParaRPr>
          </a:p>
          <a:p>
            <a:pPr marR="3387" latinLnBrk="0">
              <a:lnSpc>
                <a:spcPct val="110000"/>
              </a:lnSpc>
              <a:spcBef>
                <a:spcPts val="67"/>
              </a:spcBef>
            </a:pPr>
            <a:r>
              <a:rPr lang="ko-KR" altLang="en-US" sz="800" dirty="0">
                <a:ln>
                  <a:solidFill>
                    <a:schemeClr val="tx2">
                      <a:alpha val="0"/>
                    </a:schemeClr>
                  </a:solidFill>
                </a:ln>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rPr>
              <a:t>기업이 밸류체인 전반에서 책임감 있고 지속가능한 방식으로 행동하고 </a:t>
            </a:r>
            <a:r>
              <a:rPr lang="en-US" altLang="ko-KR" sz="800" dirty="0">
                <a:ln>
                  <a:solidFill>
                    <a:schemeClr val="tx2">
                      <a:alpha val="0"/>
                    </a:schemeClr>
                  </a:solidFill>
                </a:ln>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rPr>
              <a:t>ESG </a:t>
            </a:r>
            <a:r>
              <a:rPr lang="ko-KR" altLang="en-US" sz="800" dirty="0">
                <a:ln>
                  <a:solidFill>
                    <a:schemeClr val="tx2">
                      <a:alpha val="0"/>
                    </a:schemeClr>
                  </a:solidFill>
                </a:ln>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rPr>
              <a:t>규제를 준수하고 있음을 인증 </a:t>
            </a:r>
            <a:endParaRPr sz="800" dirty="0">
              <a:ln>
                <a:solidFill>
                  <a:schemeClr val="tx2">
                    <a:alpha val="0"/>
                  </a:schemeClr>
                </a:solidFill>
              </a:ln>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endParaRPr>
          </a:p>
        </p:txBody>
      </p:sp>
      <p:sp>
        <p:nvSpPr>
          <p:cNvPr id="34" name="object 28">
            <a:extLst>
              <a:ext uri="{FF2B5EF4-FFF2-40B4-BE49-F238E27FC236}">
                <a16:creationId xmlns:a16="http://schemas.microsoft.com/office/drawing/2014/main" id="{D393B5E1-6C56-A805-7952-A10C941E0D7A}"/>
              </a:ext>
            </a:extLst>
          </p:cNvPr>
          <p:cNvSpPr txBox="1"/>
          <p:nvPr/>
        </p:nvSpPr>
        <p:spPr>
          <a:xfrm>
            <a:off x="10364023" y="3451037"/>
            <a:ext cx="1380716" cy="421740"/>
          </a:xfrm>
          <a:prstGeom prst="rect">
            <a:avLst/>
          </a:prstGeom>
        </p:spPr>
        <p:txBody>
          <a:bodyPr vert="horz" wrap="square" lIns="0" tIns="8467" rIns="0" bIns="0" rtlCol="0">
            <a:spAutoFit/>
          </a:bodyPr>
          <a:lstStyle/>
          <a:p>
            <a:pPr marR="3387" latinLnBrk="0">
              <a:lnSpc>
                <a:spcPct val="110000"/>
              </a:lnSpc>
              <a:spcBef>
                <a:spcPts val="67"/>
              </a:spcBef>
            </a:pPr>
            <a:r>
              <a:rPr lang="ko-KR" altLang="en-US" sz="800" b="1" dirty="0">
                <a:ln>
                  <a:solidFill>
                    <a:schemeClr val="tx2">
                      <a:alpha val="0"/>
                    </a:schemeClr>
                  </a:solidFill>
                </a:ln>
                <a:solidFill>
                  <a:schemeClr val="bg1"/>
                </a:solidFill>
                <a:latin typeface="KoPub돋움체 Bold" panose="00000800000000000000" pitchFamily="2" charset="-127"/>
                <a:ea typeface="KoPub돋움체 Bold" panose="00000800000000000000" pitchFamily="2" charset="-127"/>
              </a:rPr>
              <a:t>제조 및 생산 과정에서의 인권 </a:t>
            </a:r>
            <a:endParaRPr lang="en-US" altLang="ko-KR" sz="800" b="1" dirty="0">
              <a:ln>
                <a:solidFill>
                  <a:schemeClr val="tx2">
                    <a:alpha val="0"/>
                  </a:schemeClr>
                </a:solidFill>
              </a:ln>
              <a:solidFill>
                <a:schemeClr val="bg1"/>
              </a:solidFill>
              <a:latin typeface="KoPub돋움체 Bold" panose="00000800000000000000" pitchFamily="2" charset="-127"/>
              <a:ea typeface="KoPub돋움체 Bold" panose="00000800000000000000" pitchFamily="2" charset="-127"/>
            </a:endParaRPr>
          </a:p>
          <a:p>
            <a:pPr marR="3387" latinLnBrk="0">
              <a:lnSpc>
                <a:spcPct val="110000"/>
              </a:lnSpc>
              <a:spcBef>
                <a:spcPts val="67"/>
              </a:spcBef>
            </a:pPr>
            <a:r>
              <a:rPr lang="ko-KR" altLang="en-US" sz="800" dirty="0">
                <a:ln>
                  <a:solidFill>
                    <a:schemeClr val="tx2">
                      <a:alpha val="0"/>
                    </a:schemeClr>
                  </a:solidFill>
                </a:ln>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rPr>
              <a:t>높은 수준의 인권</a:t>
            </a:r>
            <a:r>
              <a:rPr lang="en-US" altLang="ko-KR" sz="800" dirty="0">
                <a:ln>
                  <a:solidFill>
                    <a:schemeClr val="tx2">
                      <a:alpha val="0"/>
                    </a:schemeClr>
                  </a:solidFill>
                </a:ln>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rPr>
              <a:t>양질의 일자리</a:t>
            </a:r>
            <a:r>
              <a:rPr lang="en-US" altLang="ko-KR" sz="800" dirty="0">
                <a:ln>
                  <a:solidFill>
                    <a:schemeClr val="tx2">
                      <a:alpha val="0"/>
                    </a:schemeClr>
                  </a:solidFill>
                </a:ln>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rPr>
              <a:t>노동권을 보장 </a:t>
            </a:r>
            <a:endParaRPr sz="800" dirty="0">
              <a:ln>
                <a:solidFill>
                  <a:schemeClr val="tx2">
                    <a:alpha val="0"/>
                  </a:schemeClr>
                </a:solidFill>
              </a:ln>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endParaRPr>
          </a:p>
        </p:txBody>
      </p:sp>
      <p:sp>
        <p:nvSpPr>
          <p:cNvPr id="36" name="object 7">
            <a:extLst>
              <a:ext uri="{FF2B5EF4-FFF2-40B4-BE49-F238E27FC236}">
                <a16:creationId xmlns:a16="http://schemas.microsoft.com/office/drawing/2014/main" id="{83C02B45-ED2A-0E32-A2DE-4F5021941CED}"/>
              </a:ext>
            </a:extLst>
          </p:cNvPr>
          <p:cNvSpPr txBox="1"/>
          <p:nvPr/>
        </p:nvSpPr>
        <p:spPr>
          <a:xfrm>
            <a:off x="8309878" y="2722688"/>
            <a:ext cx="1392914" cy="421740"/>
          </a:xfrm>
          <a:prstGeom prst="rect">
            <a:avLst/>
          </a:prstGeom>
        </p:spPr>
        <p:txBody>
          <a:bodyPr vert="horz" wrap="square" lIns="0" tIns="8467" rIns="0" bIns="0" rtlCol="0">
            <a:spAutoFit/>
          </a:bodyPr>
          <a:lstStyle/>
          <a:p>
            <a:pPr marR="3387" latinLnBrk="0">
              <a:lnSpc>
                <a:spcPct val="110000"/>
              </a:lnSpc>
              <a:spcBef>
                <a:spcPts val="67"/>
              </a:spcBef>
            </a:pPr>
            <a:r>
              <a:rPr lang="ko-KR" altLang="en-US" sz="800" b="1" dirty="0">
                <a:ln>
                  <a:solidFill>
                    <a:schemeClr val="tx2">
                      <a:alpha val="0"/>
                    </a:schemeClr>
                  </a:solidFill>
                </a:ln>
                <a:solidFill>
                  <a:schemeClr val="bg1"/>
                </a:solidFill>
                <a:latin typeface="KoPub돋움체 Bold" panose="00000800000000000000" pitchFamily="2" charset="-127"/>
                <a:ea typeface="KoPub돋움체 Bold" panose="00000800000000000000" pitchFamily="2" charset="-127"/>
              </a:rPr>
              <a:t>책임 있는 소싱 전략</a:t>
            </a:r>
          </a:p>
          <a:p>
            <a:pPr marR="3387" latinLnBrk="0">
              <a:lnSpc>
                <a:spcPct val="110000"/>
              </a:lnSpc>
              <a:spcBef>
                <a:spcPts val="67"/>
              </a:spcBef>
            </a:pPr>
            <a:r>
              <a:rPr lang="ko-KR" altLang="en-US" sz="800" dirty="0">
                <a:ln>
                  <a:solidFill>
                    <a:schemeClr val="tx2">
                      <a:alpha val="0"/>
                    </a:schemeClr>
                  </a:solidFill>
                </a:ln>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rPr>
              <a:t>부당 행위가 없는 생산 및 조달 보장</a:t>
            </a:r>
            <a:endParaRPr sz="800" dirty="0">
              <a:ln>
                <a:solidFill>
                  <a:schemeClr val="tx2">
                    <a:alpha val="0"/>
                  </a:schemeClr>
                </a:solidFill>
              </a:ln>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endParaRPr>
          </a:p>
        </p:txBody>
      </p:sp>
      <p:sp>
        <p:nvSpPr>
          <p:cNvPr id="37" name="object 10">
            <a:extLst>
              <a:ext uri="{FF2B5EF4-FFF2-40B4-BE49-F238E27FC236}">
                <a16:creationId xmlns:a16="http://schemas.microsoft.com/office/drawing/2014/main" id="{1D98A540-9246-DB90-E35D-12BA4797BBB4}"/>
              </a:ext>
            </a:extLst>
          </p:cNvPr>
          <p:cNvSpPr txBox="1"/>
          <p:nvPr/>
        </p:nvSpPr>
        <p:spPr>
          <a:xfrm>
            <a:off x="10364024" y="2713163"/>
            <a:ext cx="1596132" cy="564001"/>
          </a:xfrm>
          <a:prstGeom prst="rect">
            <a:avLst/>
          </a:prstGeom>
        </p:spPr>
        <p:txBody>
          <a:bodyPr vert="horz" wrap="square" lIns="0" tIns="15240" rIns="0" bIns="0" rtlCol="0">
            <a:spAutoFit/>
          </a:bodyPr>
          <a:lstStyle/>
          <a:p>
            <a:pPr marR="3387" latinLnBrk="0">
              <a:lnSpc>
                <a:spcPct val="110000"/>
              </a:lnSpc>
              <a:spcBef>
                <a:spcPts val="67"/>
              </a:spcBef>
            </a:pPr>
            <a:r>
              <a:rPr lang="ko-KR" altLang="en-US" sz="800" b="1" dirty="0">
                <a:ln>
                  <a:solidFill>
                    <a:schemeClr val="tx2">
                      <a:alpha val="0"/>
                    </a:schemeClr>
                  </a:solidFill>
                </a:ln>
                <a:solidFill>
                  <a:schemeClr val="bg1"/>
                </a:solidFill>
                <a:latin typeface="KoPub돋움체 Bold" panose="00000800000000000000" pitchFamily="2" charset="-127"/>
                <a:ea typeface="KoPub돋움체 Bold" panose="00000800000000000000" pitchFamily="2" charset="-127"/>
              </a:rPr>
              <a:t>순환 경제 </a:t>
            </a:r>
          </a:p>
          <a:p>
            <a:pPr marR="3387" latinLnBrk="0">
              <a:lnSpc>
                <a:spcPct val="110000"/>
              </a:lnSpc>
              <a:spcBef>
                <a:spcPts val="67"/>
              </a:spcBef>
            </a:pPr>
            <a:r>
              <a:rPr lang="ko-KR" altLang="en-US" sz="800" dirty="0">
                <a:ln>
                  <a:solidFill>
                    <a:schemeClr val="tx2">
                      <a:alpha val="0"/>
                    </a:schemeClr>
                  </a:solidFill>
                </a:ln>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rPr>
              <a:t>재사용되는 자원의 가치를 창출하기 위해 폐쇄형 공급망</a:t>
            </a:r>
            <a:r>
              <a:rPr lang="en-US" altLang="ko-KR" sz="800" dirty="0">
                <a:ln>
                  <a:solidFill>
                    <a:schemeClr val="tx2">
                      <a:alpha val="0"/>
                    </a:schemeClr>
                  </a:solidFill>
                </a:ln>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rPr>
              <a:t>(Closed-loop supply chain)</a:t>
            </a:r>
            <a:r>
              <a:rPr lang="ko-KR" altLang="en-US" sz="800" dirty="0">
                <a:ln>
                  <a:solidFill>
                    <a:schemeClr val="tx2">
                      <a:alpha val="0"/>
                    </a:schemeClr>
                  </a:solidFill>
                </a:ln>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rPr>
              <a:t> 설계</a:t>
            </a:r>
          </a:p>
        </p:txBody>
      </p:sp>
      <p:sp>
        <p:nvSpPr>
          <p:cNvPr id="38" name="object 9">
            <a:extLst>
              <a:ext uri="{FF2B5EF4-FFF2-40B4-BE49-F238E27FC236}">
                <a16:creationId xmlns:a16="http://schemas.microsoft.com/office/drawing/2014/main" id="{0446CF2F-F5CF-7F45-8D61-01A9583F8A9F}"/>
              </a:ext>
            </a:extLst>
          </p:cNvPr>
          <p:cNvSpPr txBox="1"/>
          <p:nvPr/>
        </p:nvSpPr>
        <p:spPr>
          <a:xfrm>
            <a:off x="8309878" y="4221705"/>
            <a:ext cx="1410192" cy="428579"/>
          </a:xfrm>
          <a:prstGeom prst="rect">
            <a:avLst/>
          </a:prstGeom>
        </p:spPr>
        <p:txBody>
          <a:bodyPr vert="horz" wrap="square" lIns="0" tIns="15240" rIns="0" bIns="0" rtlCol="0">
            <a:spAutoFit/>
          </a:bodyPr>
          <a:lstStyle/>
          <a:p>
            <a:pPr marR="3387" latinLnBrk="0">
              <a:lnSpc>
                <a:spcPct val="110000"/>
              </a:lnSpc>
              <a:spcBef>
                <a:spcPts val="67"/>
              </a:spcBef>
            </a:pPr>
            <a:r>
              <a:rPr lang="ko-KR" altLang="en-US" sz="800" b="1" dirty="0">
                <a:ln>
                  <a:solidFill>
                    <a:schemeClr val="tx2">
                      <a:alpha val="0"/>
                    </a:schemeClr>
                  </a:solidFill>
                </a:ln>
                <a:solidFill>
                  <a:schemeClr val="bg1"/>
                </a:solidFill>
                <a:latin typeface="KoPub돋움체 Bold" panose="00000800000000000000" pitchFamily="2" charset="-127"/>
                <a:ea typeface="KoPub돋움체 Bold" panose="00000800000000000000" pitchFamily="2" charset="-127"/>
              </a:rPr>
              <a:t>탈탄소화</a:t>
            </a:r>
            <a:endParaRPr sz="800" b="1" dirty="0">
              <a:ln>
                <a:solidFill>
                  <a:schemeClr val="tx2">
                    <a:alpha val="0"/>
                  </a:schemeClr>
                </a:solidFill>
              </a:ln>
              <a:solidFill>
                <a:schemeClr val="bg1"/>
              </a:solidFill>
              <a:latin typeface="KoPub돋움체 Bold" panose="00000800000000000000" pitchFamily="2" charset="-127"/>
              <a:ea typeface="KoPub돋움체 Bold" panose="00000800000000000000" pitchFamily="2" charset="-127"/>
            </a:endParaRPr>
          </a:p>
          <a:p>
            <a:pPr marR="3387" latinLnBrk="0">
              <a:lnSpc>
                <a:spcPct val="110000"/>
              </a:lnSpc>
              <a:spcBef>
                <a:spcPts val="67"/>
              </a:spcBef>
            </a:pPr>
            <a:r>
              <a:rPr lang="ko-KR" altLang="en-US" sz="800" dirty="0">
                <a:ln>
                  <a:solidFill>
                    <a:schemeClr val="tx2">
                      <a:alpha val="0"/>
                    </a:schemeClr>
                  </a:solidFill>
                </a:ln>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rPr>
              <a:t>공급망 전반에 걸쳐 탄소배출량 감소를 위해 노력</a:t>
            </a:r>
            <a:endParaRPr sz="800" dirty="0">
              <a:ln>
                <a:solidFill>
                  <a:schemeClr val="tx2">
                    <a:alpha val="0"/>
                  </a:schemeClr>
                </a:solidFill>
              </a:ln>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endParaRPr>
          </a:p>
        </p:txBody>
      </p:sp>
      <p:sp>
        <p:nvSpPr>
          <p:cNvPr id="39" name="object 36">
            <a:extLst>
              <a:ext uri="{FF2B5EF4-FFF2-40B4-BE49-F238E27FC236}">
                <a16:creationId xmlns:a16="http://schemas.microsoft.com/office/drawing/2014/main" id="{F7A6C31F-61D3-4B2F-5513-49C99BE3BAA2}"/>
              </a:ext>
            </a:extLst>
          </p:cNvPr>
          <p:cNvSpPr txBox="1"/>
          <p:nvPr/>
        </p:nvSpPr>
        <p:spPr>
          <a:xfrm>
            <a:off x="10364023" y="4231229"/>
            <a:ext cx="1380716" cy="421740"/>
          </a:xfrm>
          <a:prstGeom prst="rect">
            <a:avLst/>
          </a:prstGeom>
        </p:spPr>
        <p:txBody>
          <a:bodyPr vert="horz" wrap="square" lIns="0" tIns="8467" rIns="0" bIns="0" rtlCol="0">
            <a:spAutoFit/>
          </a:bodyPr>
          <a:lstStyle/>
          <a:p>
            <a:pPr marR="3387" latinLnBrk="0">
              <a:lnSpc>
                <a:spcPct val="110000"/>
              </a:lnSpc>
              <a:spcBef>
                <a:spcPts val="67"/>
              </a:spcBef>
            </a:pPr>
            <a:r>
              <a:rPr lang="ko-KR" altLang="en-US" sz="800" b="1" dirty="0">
                <a:ln>
                  <a:solidFill>
                    <a:schemeClr val="tx2">
                      <a:alpha val="0"/>
                    </a:schemeClr>
                  </a:solidFill>
                </a:ln>
                <a:solidFill>
                  <a:schemeClr val="bg1"/>
                </a:solidFill>
                <a:latin typeface="KoPub돋움체 Bold" panose="00000800000000000000" pitchFamily="2" charset="-127"/>
                <a:ea typeface="KoPub돋움체 Bold" panose="00000800000000000000" pitchFamily="2" charset="-127"/>
              </a:rPr>
              <a:t>기술 기반 </a:t>
            </a:r>
            <a:r>
              <a:rPr lang="en-US" altLang="ko-KR" sz="800" b="1" dirty="0">
                <a:ln>
                  <a:solidFill>
                    <a:schemeClr val="tx2">
                      <a:alpha val="0"/>
                    </a:schemeClr>
                  </a:solidFill>
                </a:ln>
                <a:solidFill>
                  <a:schemeClr val="bg1"/>
                </a:solidFill>
                <a:latin typeface="KoPub돋움체 Bold" panose="00000800000000000000" pitchFamily="2" charset="-127"/>
                <a:ea typeface="KoPub돋움체 Bold" panose="00000800000000000000" pitchFamily="2" charset="-127"/>
              </a:rPr>
              <a:t>ESG </a:t>
            </a:r>
            <a:r>
              <a:rPr lang="ko-KR" altLang="en-US" sz="800" b="1" dirty="0">
                <a:ln>
                  <a:solidFill>
                    <a:schemeClr val="tx2">
                      <a:alpha val="0"/>
                    </a:schemeClr>
                  </a:solidFill>
                </a:ln>
                <a:solidFill>
                  <a:schemeClr val="bg1"/>
                </a:solidFill>
                <a:latin typeface="KoPub돋움체 Bold" panose="00000800000000000000" pitchFamily="2" charset="-127"/>
                <a:ea typeface="KoPub돋움체 Bold" panose="00000800000000000000" pitchFamily="2" charset="-127"/>
              </a:rPr>
              <a:t>보고</a:t>
            </a:r>
            <a:endParaRPr lang="en-US" altLang="ko-KR" sz="800" b="1" dirty="0">
              <a:ln>
                <a:solidFill>
                  <a:schemeClr val="tx2">
                    <a:alpha val="0"/>
                  </a:schemeClr>
                </a:solidFill>
              </a:ln>
              <a:solidFill>
                <a:schemeClr val="bg1"/>
              </a:solidFill>
              <a:latin typeface="KoPub돋움체 Bold" panose="00000800000000000000" pitchFamily="2" charset="-127"/>
              <a:ea typeface="KoPub돋움체 Bold" panose="00000800000000000000" pitchFamily="2" charset="-127"/>
            </a:endParaRPr>
          </a:p>
          <a:p>
            <a:pPr marR="3387" latinLnBrk="0">
              <a:lnSpc>
                <a:spcPct val="110000"/>
              </a:lnSpc>
              <a:spcBef>
                <a:spcPts val="67"/>
              </a:spcBef>
            </a:pPr>
            <a:r>
              <a:rPr lang="ko-KR" altLang="en-US" sz="800" dirty="0">
                <a:ln>
                  <a:solidFill>
                    <a:schemeClr val="tx2">
                      <a:alpha val="0"/>
                    </a:schemeClr>
                  </a:solidFill>
                </a:ln>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rPr>
              <a:t>기술을 활용하여 </a:t>
            </a:r>
            <a:r>
              <a:rPr lang="en-US" altLang="ko-KR" sz="800" dirty="0">
                <a:ln>
                  <a:solidFill>
                    <a:schemeClr val="tx2">
                      <a:alpha val="0"/>
                    </a:schemeClr>
                  </a:solidFill>
                </a:ln>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rPr>
              <a:t>ESG </a:t>
            </a:r>
            <a:r>
              <a:rPr lang="ko-KR" altLang="en-US" sz="800" dirty="0">
                <a:ln>
                  <a:solidFill>
                    <a:schemeClr val="tx2">
                      <a:alpha val="0"/>
                    </a:schemeClr>
                  </a:solidFill>
                </a:ln>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rPr>
              <a:t>성과의 투명성 제고 </a:t>
            </a:r>
            <a:endParaRPr sz="800" dirty="0">
              <a:ln>
                <a:solidFill>
                  <a:schemeClr val="tx2">
                    <a:alpha val="0"/>
                  </a:schemeClr>
                </a:solidFill>
              </a:ln>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endParaRPr>
          </a:p>
        </p:txBody>
      </p:sp>
      <p:grpSp>
        <p:nvGrpSpPr>
          <p:cNvPr id="40" name="그룹 39">
            <a:extLst>
              <a:ext uri="{FF2B5EF4-FFF2-40B4-BE49-F238E27FC236}">
                <a16:creationId xmlns:a16="http://schemas.microsoft.com/office/drawing/2014/main" id="{F1764CF9-96CD-425C-D232-5AD29D7B58A3}"/>
              </a:ext>
            </a:extLst>
          </p:cNvPr>
          <p:cNvGrpSpPr/>
          <p:nvPr/>
        </p:nvGrpSpPr>
        <p:grpSpPr>
          <a:xfrm>
            <a:off x="9948620" y="3347569"/>
            <a:ext cx="448776" cy="463016"/>
            <a:chOff x="9152424" y="3543422"/>
            <a:chExt cx="448776" cy="463016"/>
          </a:xfrm>
        </p:grpSpPr>
        <p:sp>
          <p:nvSpPr>
            <p:cNvPr id="41" name="object 15">
              <a:extLst>
                <a:ext uri="{FF2B5EF4-FFF2-40B4-BE49-F238E27FC236}">
                  <a16:creationId xmlns:a16="http://schemas.microsoft.com/office/drawing/2014/main" id="{61D78719-2533-BF9A-6885-80B65BDF6790}"/>
                </a:ext>
              </a:extLst>
            </p:cNvPr>
            <p:cNvSpPr/>
            <p:nvPr/>
          </p:nvSpPr>
          <p:spPr>
            <a:xfrm>
              <a:off x="9601200" y="3543422"/>
              <a:ext cx="0" cy="0"/>
            </a:xfrm>
            <a:custGeom>
              <a:avLst/>
              <a:gdLst/>
              <a:ahLst/>
              <a:cxnLst/>
              <a:rect l="l" t="t" r="r" b="b"/>
              <a:pathLst>
                <a:path>
                  <a:moveTo>
                    <a:pt x="0" y="0"/>
                  </a:moveTo>
                  <a:lnTo>
                    <a:pt x="0" y="0"/>
                  </a:lnTo>
                </a:path>
              </a:pathLst>
            </a:custGeom>
            <a:ln w="12700">
              <a:solidFill>
                <a:srgbClr val="FFFFFF"/>
              </a:solidFill>
            </a:ln>
          </p:spPr>
          <p:txBody>
            <a:bodyPr wrap="square" lIns="0" tIns="0" rIns="0" bIns="0" rtlCol="0"/>
            <a:lstStyle/>
            <a:p>
              <a:pPr latinLnBrk="0"/>
              <a:endParaRPr sz="800" dirty="0">
                <a:latin typeface="+mn-ea"/>
              </a:endParaRPr>
            </a:p>
          </p:txBody>
        </p:sp>
        <p:sp>
          <p:nvSpPr>
            <p:cNvPr id="42" name="object 16">
              <a:extLst>
                <a:ext uri="{FF2B5EF4-FFF2-40B4-BE49-F238E27FC236}">
                  <a16:creationId xmlns:a16="http://schemas.microsoft.com/office/drawing/2014/main" id="{B9F13A42-DEC5-29CF-7A23-ABD00B08603C}"/>
                </a:ext>
              </a:extLst>
            </p:cNvPr>
            <p:cNvSpPr/>
            <p:nvPr/>
          </p:nvSpPr>
          <p:spPr>
            <a:xfrm>
              <a:off x="9601200" y="3543422"/>
              <a:ext cx="0" cy="0"/>
            </a:xfrm>
            <a:custGeom>
              <a:avLst/>
              <a:gdLst/>
              <a:ahLst/>
              <a:cxnLst/>
              <a:rect l="l" t="t" r="r" b="b"/>
              <a:pathLst>
                <a:path>
                  <a:moveTo>
                    <a:pt x="0" y="0"/>
                  </a:moveTo>
                  <a:lnTo>
                    <a:pt x="0" y="0"/>
                  </a:lnTo>
                </a:path>
              </a:pathLst>
            </a:custGeom>
            <a:ln w="12700">
              <a:solidFill>
                <a:srgbClr val="FFFFFF"/>
              </a:solidFill>
            </a:ln>
          </p:spPr>
          <p:txBody>
            <a:bodyPr wrap="square" lIns="0" tIns="0" rIns="0" bIns="0" rtlCol="0"/>
            <a:lstStyle/>
            <a:p>
              <a:pPr latinLnBrk="0"/>
              <a:endParaRPr sz="800" dirty="0">
                <a:latin typeface="+mn-ea"/>
              </a:endParaRPr>
            </a:p>
          </p:txBody>
        </p:sp>
        <p:sp>
          <p:nvSpPr>
            <p:cNvPr id="43" name="object 29">
              <a:extLst>
                <a:ext uri="{FF2B5EF4-FFF2-40B4-BE49-F238E27FC236}">
                  <a16:creationId xmlns:a16="http://schemas.microsoft.com/office/drawing/2014/main" id="{7D258AD3-14A1-5FD3-1E8A-F13B067F3058}"/>
                </a:ext>
              </a:extLst>
            </p:cNvPr>
            <p:cNvSpPr/>
            <p:nvPr/>
          </p:nvSpPr>
          <p:spPr>
            <a:xfrm>
              <a:off x="9152424" y="3690208"/>
              <a:ext cx="316230" cy="316230"/>
            </a:xfrm>
            <a:custGeom>
              <a:avLst/>
              <a:gdLst/>
              <a:ahLst/>
              <a:cxnLst/>
              <a:rect l="l" t="t" r="r" b="b"/>
              <a:pathLst>
                <a:path w="474344"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endParaRPr sz="800" dirty="0">
                <a:latin typeface="+mn-ea"/>
              </a:endParaRPr>
            </a:p>
          </p:txBody>
        </p:sp>
        <p:sp>
          <p:nvSpPr>
            <p:cNvPr id="44" name="object 30">
              <a:extLst>
                <a:ext uri="{FF2B5EF4-FFF2-40B4-BE49-F238E27FC236}">
                  <a16:creationId xmlns:a16="http://schemas.microsoft.com/office/drawing/2014/main" id="{7BD83BF3-F32C-A135-1516-B115BC120B07}"/>
                </a:ext>
              </a:extLst>
            </p:cNvPr>
            <p:cNvSpPr/>
            <p:nvPr/>
          </p:nvSpPr>
          <p:spPr>
            <a:xfrm>
              <a:off x="9201302" y="3743486"/>
              <a:ext cx="218118" cy="209313"/>
            </a:xfrm>
            <a:prstGeom prst="rect">
              <a:avLst/>
            </a:prstGeom>
            <a:blipFill>
              <a:blip r:embed="rId4" cstate="print"/>
              <a:stretch>
                <a:fillRect/>
              </a:stretch>
            </a:blipFill>
          </p:spPr>
          <p:txBody>
            <a:bodyPr wrap="square" lIns="0" tIns="0" rIns="0" bIns="0" rtlCol="0"/>
            <a:lstStyle/>
            <a:p>
              <a:pPr latinLnBrk="0"/>
              <a:endParaRPr sz="800" dirty="0">
                <a:latin typeface="+mn-ea"/>
              </a:endParaRPr>
            </a:p>
          </p:txBody>
        </p:sp>
      </p:grpSp>
      <p:grpSp>
        <p:nvGrpSpPr>
          <p:cNvPr id="45" name="그룹 44">
            <a:extLst>
              <a:ext uri="{FF2B5EF4-FFF2-40B4-BE49-F238E27FC236}">
                <a16:creationId xmlns:a16="http://schemas.microsoft.com/office/drawing/2014/main" id="{D9E6E049-3285-18E8-9528-8A781D42406A}"/>
              </a:ext>
            </a:extLst>
          </p:cNvPr>
          <p:cNvGrpSpPr/>
          <p:nvPr/>
        </p:nvGrpSpPr>
        <p:grpSpPr>
          <a:xfrm>
            <a:off x="7907302" y="3491897"/>
            <a:ext cx="316230" cy="316230"/>
            <a:chOff x="7056624" y="3687750"/>
            <a:chExt cx="316230" cy="316230"/>
          </a:xfrm>
        </p:grpSpPr>
        <p:sp>
          <p:nvSpPr>
            <p:cNvPr id="46" name="object 24">
              <a:extLst>
                <a:ext uri="{FF2B5EF4-FFF2-40B4-BE49-F238E27FC236}">
                  <a16:creationId xmlns:a16="http://schemas.microsoft.com/office/drawing/2014/main" id="{86DBAEE1-5832-A607-7CC9-3F4E6CEE1318}"/>
                </a:ext>
              </a:extLst>
            </p:cNvPr>
            <p:cNvSpPr/>
            <p:nvPr/>
          </p:nvSpPr>
          <p:spPr>
            <a:xfrm>
              <a:off x="7056624" y="3687750"/>
              <a:ext cx="316230" cy="316230"/>
            </a:xfrm>
            <a:custGeom>
              <a:avLst/>
              <a:gdLst/>
              <a:ahLst/>
              <a:cxnLst/>
              <a:rect l="l" t="t" r="r" b="b"/>
              <a:pathLst>
                <a:path w="474345"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endParaRPr sz="800" dirty="0">
                <a:latin typeface="+mn-ea"/>
              </a:endParaRPr>
            </a:p>
          </p:txBody>
        </p:sp>
        <p:sp>
          <p:nvSpPr>
            <p:cNvPr id="47" name="object 34">
              <a:extLst>
                <a:ext uri="{FF2B5EF4-FFF2-40B4-BE49-F238E27FC236}">
                  <a16:creationId xmlns:a16="http://schemas.microsoft.com/office/drawing/2014/main" id="{90173829-3FD5-1DDF-DC1F-EE52297041CF}"/>
                </a:ext>
              </a:extLst>
            </p:cNvPr>
            <p:cNvSpPr/>
            <p:nvPr/>
          </p:nvSpPr>
          <p:spPr>
            <a:xfrm>
              <a:off x="7121428" y="3744084"/>
              <a:ext cx="186265" cy="202769"/>
            </a:xfrm>
            <a:prstGeom prst="rect">
              <a:avLst/>
            </a:prstGeom>
            <a:blipFill>
              <a:blip r:embed="rId5" cstate="print"/>
              <a:stretch>
                <a:fillRect/>
              </a:stretch>
            </a:blipFill>
          </p:spPr>
          <p:txBody>
            <a:bodyPr wrap="square" lIns="0" tIns="0" rIns="0" bIns="0" rtlCol="0"/>
            <a:lstStyle/>
            <a:p>
              <a:pPr latinLnBrk="0"/>
              <a:endParaRPr sz="800" dirty="0">
                <a:latin typeface="+mn-ea"/>
              </a:endParaRPr>
            </a:p>
          </p:txBody>
        </p:sp>
      </p:grpSp>
      <p:grpSp>
        <p:nvGrpSpPr>
          <p:cNvPr id="48" name="그룹 47">
            <a:extLst>
              <a:ext uri="{FF2B5EF4-FFF2-40B4-BE49-F238E27FC236}">
                <a16:creationId xmlns:a16="http://schemas.microsoft.com/office/drawing/2014/main" id="{6AF24926-0D53-FB28-1974-7ACE9A9A4EDF}"/>
              </a:ext>
            </a:extLst>
          </p:cNvPr>
          <p:cNvGrpSpPr/>
          <p:nvPr/>
        </p:nvGrpSpPr>
        <p:grpSpPr>
          <a:xfrm>
            <a:off x="9948620" y="2733822"/>
            <a:ext cx="316230" cy="316230"/>
            <a:chOff x="9152424" y="3071988"/>
            <a:chExt cx="316230" cy="316230"/>
          </a:xfrm>
        </p:grpSpPr>
        <p:sp>
          <p:nvSpPr>
            <p:cNvPr id="49" name="object 26">
              <a:extLst>
                <a:ext uri="{FF2B5EF4-FFF2-40B4-BE49-F238E27FC236}">
                  <a16:creationId xmlns:a16="http://schemas.microsoft.com/office/drawing/2014/main" id="{33DE861D-7838-805C-E5C6-77FABFD6E8FD}"/>
                </a:ext>
              </a:extLst>
            </p:cNvPr>
            <p:cNvSpPr/>
            <p:nvPr/>
          </p:nvSpPr>
          <p:spPr>
            <a:xfrm>
              <a:off x="9152424" y="3071988"/>
              <a:ext cx="316230" cy="316230"/>
            </a:xfrm>
            <a:custGeom>
              <a:avLst/>
              <a:gdLst/>
              <a:ahLst/>
              <a:cxnLst/>
              <a:rect l="l" t="t" r="r" b="b"/>
              <a:pathLst>
                <a:path w="474344"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endParaRPr sz="800" dirty="0">
                <a:latin typeface="+mn-ea"/>
              </a:endParaRPr>
            </a:p>
          </p:txBody>
        </p:sp>
        <p:sp>
          <p:nvSpPr>
            <p:cNvPr id="50" name="object 31">
              <a:extLst>
                <a:ext uri="{FF2B5EF4-FFF2-40B4-BE49-F238E27FC236}">
                  <a16:creationId xmlns:a16="http://schemas.microsoft.com/office/drawing/2014/main" id="{E2D57C32-E450-944B-BF39-FED5D4EF560F}"/>
                </a:ext>
              </a:extLst>
            </p:cNvPr>
            <p:cNvSpPr/>
            <p:nvPr/>
          </p:nvSpPr>
          <p:spPr>
            <a:xfrm>
              <a:off x="9208763" y="3128321"/>
              <a:ext cx="203200" cy="203200"/>
            </a:xfrm>
            <a:prstGeom prst="rect">
              <a:avLst/>
            </a:prstGeom>
            <a:blipFill>
              <a:blip r:embed="rId6" cstate="print"/>
              <a:stretch>
                <a:fillRect/>
              </a:stretch>
            </a:blipFill>
          </p:spPr>
          <p:txBody>
            <a:bodyPr wrap="square" lIns="0" tIns="0" rIns="0" bIns="0" rtlCol="0"/>
            <a:lstStyle/>
            <a:p>
              <a:pPr latinLnBrk="0"/>
              <a:endParaRPr sz="800" dirty="0">
                <a:latin typeface="+mn-ea"/>
              </a:endParaRPr>
            </a:p>
          </p:txBody>
        </p:sp>
      </p:grpSp>
      <p:grpSp>
        <p:nvGrpSpPr>
          <p:cNvPr id="51" name="그룹 50">
            <a:extLst>
              <a:ext uri="{FF2B5EF4-FFF2-40B4-BE49-F238E27FC236}">
                <a16:creationId xmlns:a16="http://schemas.microsoft.com/office/drawing/2014/main" id="{2D478A9C-5141-5AC2-8CB3-8A2FC6ACE41D}"/>
              </a:ext>
            </a:extLst>
          </p:cNvPr>
          <p:cNvGrpSpPr/>
          <p:nvPr/>
        </p:nvGrpSpPr>
        <p:grpSpPr>
          <a:xfrm>
            <a:off x="7907302" y="2731361"/>
            <a:ext cx="316230" cy="316230"/>
            <a:chOff x="7056624" y="3069527"/>
            <a:chExt cx="316230" cy="316230"/>
          </a:xfrm>
        </p:grpSpPr>
        <p:sp>
          <p:nvSpPr>
            <p:cNvPr id="52" name="object 23">
              <a:extLst>
                <a:ext uri="{FF2B5EF4-FFF2-40B4-BE49-F238E27FC236}">
                  <a16:creationId xmlns:a16="http://schemas.microsoft.com/office/drawing/2014/main" id="{5F6FF22E-B0EF-10C4-EE77-CA3EC30BD75C}"/>
                </a:ext>
              </a:extLst>
            </p:cNvPr>
            <p:cNvSpPr/>
            <p:nvPr/>
          </p:nvSpPr>
          <p:spPr>
            <a:xfrm>
              <a:off x="7056624" y="3069527"/>
              <a:ext cx="316230" cy="316230"/>
            </a:xfrm>
            <a:custGeom>
              <a:avLst/>
              <a:gdLst/>
              <a:ahLst/>
              <a:cxnLst/>
              <a:rect l="l" t="t" r="r" b="b"/>
              <a:pathLst>
                <a:path w="474345"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endParaRPr sz="800" dirty="0">
                <a:latin typeface="+mn-ea"/>
              </a:endParaRPr>
            </a:p>
          </p:txBody>
        </p:sp>
        <p:sp>
          <p:nvSpPr>
            <p:cNvPr id="53" name="object 35">
              <a:extLst>
                <a:ext uri="{FF2B5EF4-FFF2-40B4-BE49-F238E27FC236}">
                  <a16:creationId xmlns:a16="http://schemas.microsoft.com/office/drawing/2014/main" id="{FA5593CD-659C-3C04-D198-80857E207B88}"/>
                </a:ext>
              </a:extLst>
            </p:cNvPr>
            <p:cNvSpPr/>
            <p:nvPr/>
          </p:nvSpPr>
          <p:spPr>
            <a:xfrm>
              <a:off x="7112961" y="3125865"/>
              <a:ext cx="203199" cy="203200"/>
            </a:xfrm>
            <a:prstGeom prst="rect">
              <a:avLst/>
            </a:prstGeom>
            <a:blipFill>
              <a:blip r:embed="rId7" cstate="print"/>
              <a:stretch>
                <a:fillRect/>
              </a:stretch>
            </a:blipFill>
          </p:spPr>
          <p:txBody>
            <a:bodyPr wrap="square" lIns="0" tIns="0" rIns="0" bIns="0" rtlCol="0"/>
            <a:lstStyle/>
            <a:p>
              <a:pPr latinLnBrk="0"/>
              <a:endParaRPr sz="800" dirty="0">
                <a:latin typeface="+mn-ea"/>
              </a:endParaRPr>
            </a:p>
          </p:txBody>
        </p:sp>
      </p:grpSp>
      <p:grpSp>
        <p:nvGrpSpPr>
          <p:cNvPr id="54" name="그룹 53">
            <a:extLst>
              <a:ext uri="{FF2B5EF4-FFF2-40B4-BE49-F238E27FC236}">
                <a16:creationId xmlns:a16="http://schemas.microsoft.com/office/drawing/2014/main" id="{17CA0FF6-53F6-9E60-A5FF-066758AC4C4B}"/>
              </a:ext>
            </a:extLst>
          </p:cNvPr>
          <p:cNvGrpSpPr/>
          <p:nvPr/>
        </p:nvGrpSpPr>
        <p:grpSpPr>
          <a:xfrm>
            <a:off x="7907302" y="4230145"/>
            <a:ext cx="316230" cy="316230"/>
            <a:chOff x="7056624" y="4436436"/>
            <a:chExt cx="316230" cy="316230"/>
          </a:xfrm>
        </p:grpSpPr>
        <p:sp>
          <p:nvSpPr>
            <p:cNvPr id="55" name="object 25">
              <a:extLst>
                <a:ext uri="{FF2B5EF4-FFF2-40B4-BE49-F238E27FC236}">
                  <a16:creationId xmlns:a16="http://schemas.microsoft.com/office/drawing/2014/main" id="{91B92A15-0723-9544-7BCB-FF5AD47836C5}"/>
                </a:ext>
              </a:extLst>
            </p:cNvPr>
            <p:cNvSpPr/>
            <p:nvPr/>
          </p:nvSpPr>
          <p:spPr>
            <a:xfrm>
              <a:off x="7056624" y="4436436"/>
              <a:ext cx="316230" cy="316230"/>
            </a:xfrm>
            <a:custGeom>
              <a:avLst/>
              <a:gdLst/>
              <a:ahLst/>
              <a:cxnLst/>
              <a:rect l="l" t="t" r="r" b="b"/>
              <a:pathLst>
                <a:path w="474345"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endParaRPr sz="800" dirty="0">
                <a:latin typeface="+mn-ea"/>
              </a:endParaRPr>
            </a:p>
          </p:txBody>
        </p:sp>
        <p:sp>
          <p:nvSpPr>
            <p:cNvPr id="56" name="object 32">
              <a:extLst>
                <a:ext uri="{FF2B5EF4-FFF2-40B4-BE49-F238E27FC236}">
                  <a16:creationId xmlns:a16="http://schemas.microsoft.com/office/drawing/2014/main" id="{A2C56451-2A2E-1A17-A6A0-EE41905556EA}"/>
                </a:ext>
              </a:extLst>
            </p:cNvPr>
            <p:cNvSpPr/>
            <p:nvPr/>
          </p:nvSpPr>
          <p:spPr>
            <a:xfrm>
              <a:off x="7105510" y="4495718"/>
              <a:ext cx="218109" cy="197315"/>
            </a:xfrm>
            <a:prstGeom prst="rect">
              <a:avLst/>
            </a:prstGeom>
            <a:blipFill>
              <a:blip r:embed="rId8" cstate="print"/>
              <a:stretch>
                <a:fillRect/>
              </a:stretch>
            </a:blipFill>
          </p:spPr>
          <p:txBody>
            <a:bodyPr wrap="square" lIns="0" tIns="0" rIns="0" bIns="0" rtlCol="0"/>
            <a:lstStyle/>
            <a:p>
              <a:pPr latinLnBrk="0"/>
              <a:endParaRPr sz="800" dirty="0">
                <a:latin typeface="+mn-ea"/>
              </a:endParaRPr>
            </a:p>
          </p:txBody>
        </p:sp>
      </p:grpSp>
      <p:grpSp>
        <p:nvGrpSpPr>
          <p:cNvPr id="57" name="그룹 56">
            <a:extLst>
              <a:ext uri="{FF2B5EF4-FFF2-40B4-BE49-F238E27FC236}">
                <a16:creationId xmlns:a16="http://schemas.microsoft.com/office/drawing/2014/main" id="{71EDB53B-4E8B-2C34-6027-884950B17D21}"/>
              </a:ext>
            </a:extLst>
          </p:cNvPr>
          <p:cNvGrpSpPr/>
          <p:nvPr/>
        </p:nvGrpSpPr>
        <p:grpSpPr>
          <a:xfrm>
            <a:off x="9948620" y="4232602"/>
            <a:ext cx="316230" cy="316230"/>
            <a:chOff x="9152424" y="4438893"/>
            <a:chExt cx="316230" cy="316230"/>
          </a:xfrm>
        </p:grpSpPr>
        <p:sp>
          <p:nvSpPr>
            <p:cNvPr id="58" name="object 37">
              <a:extLst>
                <a:ext uri="{FF2B5EF4-FFF2-40B4-BE49-F238E27FC236}">
                  <a16:creationId xmlns:a16="http://schemas.microsoft.com/office/drawing/2014/main" id="{729D8D0E-47AB-E117-1E76-0564D9AFFACC}"/>
                </a:ext>
              </a:extLst>
            </p:cNvPr>
            <p:cNvSpPr/>
            <p:nvPr/>
          </p:nvSpPr>
          <p:spPr>
            <a:xfrm>
              <a:off x="9152424" y="4438893"/>
              <a:ext cx="316230" cy="316230"/>
            </a:xfrm>
            <a:custGeom>
              <a:avLst/>
              <a:gdLst/>
              <a:ahLst/>
              <a:cxnLst/>
              <a:rect l="l" t="t" r="r" b="b"/>
              <a:pathLst>
                <a:path w="474344"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endParaRPr sz="800" dirty="0">
                <a:latin typeface="+mn-ea"/>
              </a:endParaRPr>
            </a:p>
          </p:txBody>
        </p:sp>
        <p:sp>
          <p:nvSpPr>
            <p:cNvPr id="59" name="object 38">
              <a:extLst>
                <a:ext uri="{FF2B5EF4-FFF2-40B4-BE49-F238E27FC236}">
                  <a16:creationId xmlns:a16="http://schemas.microsoft.com/office/drawing/2014/main" id="{F4EF68F6-2BA7-88D0-346E-57FFB3A76789}"/>
                </a:ext>
              </a:extLst>
            </p:cNvPr>
            <p:cNvSpPr/>
            <p:nvPr/>
          </p:nvSpPr>
          <p:spPr>
            <a:xfrm>
              <a:off x="9206351" y="4503459"/>
              <a:ext cx="202675" cy="186741"/>
            </a:xfrm>
            <a:prstGeom prst="rect">
              <a:avLst/>
            </a:prstGeom>
            <a:blipFill>
              <a:blip r:embed="rId9" cstate="print"/>
              <a:stretch>
                <a:fillRect/>
              </a:stretch>
            </a:blipFill>
          </p:spPr>
          <p:txBody>
            <a:bodyPr wrap="square" lIns="0" tIns="0" rIns="0" bIns="0" rtlCol="0"/>
            <a:lstStyle/>
            <a:p>
              <a:pPr latinLnBrk="0"/>
              <a:endParaRPr sz="800" dirty="0">
                <a:latin typeface="+mn-ea"/>
              </a:endParaRPr>
            </a:p>
          </p:txBody>
        </p:sp>
        <p:sp>
          <p:nvSpPr>
            <p:cNvPr id="60" name="object 39">
              <a:extLst>
                <a:ext uri="{FF2B5EF4-FFF2-40B4-BE49-F238E27FC236}">
                  <a16:creationId xmlns:a16="http://schemas.microsoft.com/office/drawing/2014/main" id="{66B30D09-18A6-A721-7CC0-DA0DD50ABE49}"/>
                </a:ext>
              </a:extLst>
            </p:cNvPr>
            <p:cNvSpPr/>
            <p:nvPr/>
          </p:nvSpPr>
          <p:spPr>
            <a:xfrm>
              <a:off x="9288004" y="4507692"/>
              <a:ext cx="127423" cy="194310"/>
            </a:xfrm>
            <a:custGeom>
              <a:avLst/>
              <a:gdLst/>
              <a:ahLst/>
              <a:cxnLst/>
              <a:rect l="l" t="t" r="r" b="b"/>
              <a:pathLst>
                <a:path w="191134" h="291465">
                  <a:moveTo>
                    <a:pt x="116331" y="0"/>
                  </a:moveTo>
                  <a:lnTo>
                    <a:pt x="146818" y="24658"/>
                  </a:lnTo>
                  <a:lnTo>
                    <a:pt x="170314" y="56084"/>
                  </a:lnTo>
                  <a:lnTo>
                    <a:pt x="185431" y="92895"/>
                  </a:lnTo>
                  <a:lnTo>
                    <a:pt x="190779" y="133705"/>
                  </a:lnTo>
                  <a:lnTo>
                    <a:pt x="182763" y="183405"/>
                  </a:lnTo>
                  <a:lnTo>
                    <a:pt x="160442" y="226569"/>
                  </a:lnTo>
                  <a:lnTo>
                    <a:pt x="126404" y="260606"/>
                  </a:lnTo>
                  <a:lnTo>
                    <a:pt x="83241" y="282928"/>
                  </a:lnTo>
                  <a:lnTo>
                    <a:pt x="33540" y="290944"/>
                  </a:lnTo>
                  <a:lnTo>
                    <a:pt x="24958" y="290715"/>
                  </a:lnTo>
                  <a:lnTo>
                    <a:pt x="16498" y="290034"/>
                  </a:lnTo>
                  <a:lnTo>
                    <a:pt x="8175" y="288913"/>
                  </a:lnTo>
                  <a:lnTo>
                    <a:pt x="0" y="287362"/>
                  </a:lnTo>
                </a:path>
              </a:pathLst>
            </a:custGeom>
            <a:ln w="12700">
              <a:solidFill>
                <a:srgbClr val="1E49E2"/>
              </a:solidFill>
            </a:ln>
          </p:spPr>
          <p:txBody>
            <a:bodyPr wrap="square" lIns="0" tIns="0" rIns="0" bIns="0" rtlCol="0"/>
            <a:lstStyle/>
            <a:p>
              <a:pPr latinLnBrk="0"/>
              <a:endParaRPr sz="800" dirty="0">
                <a:latin typeface="+mn-ea"/>
              </a:endParaRPr>
            </a:p>
          </p:txBody>
        </p:sp>
        <p:sp>
          <p:nvSpPr>
            <p:cNvPr id="61" name="object 40">
              <a:extLst>
                <a:ext uri="{FF2B5EF4-FFF2-40B4-BE49-F238E27FC236}">
                  <a16:creationId xmlns:a16="http://schemas.microsoft.com/office/drawing/2014/main" id="{8FE70966-7573-4DDD-8AE1-A8EF3BFB1766}"/>
                </a:ext>
              </a:extLst>
            </p:cNvPr>
            <p:cNvSpPr/>
            <p:nvPr/>
          </p:nvSpPr>
          <p:spPr>
            <a:xfrm>
              <a:off x="9205538" y="4492004"/>
              <a:ext cx="127000" cy="194310"/>
            </a:xfrm>
            <a:custGeom>
              <a:avLst/>
              <a:gdLst/>
              <a:ahLst/>
              <a:cxnLst/>
              <a:rect l="l" t="t" r="r" b="b"/>
              <a:pathLst>
                <a:path w="190500" h="291465">
                  <a:moveTo>
                    <a:pt x="74447" y="290944"/>
                  </a:moveTo>
                  <a:lnTo>
                    <a:pt x="43955" y="266286"/>
                  </a:lnTo>
                  <a:lnTo>
                    <a:pt x="20459" y="234859"/>
                  </a:lnTo>
                  <a:lnTo>
                    <a:pt x="5345" y="198048"/>
                  </a:lnTo>
                  <a:lnTo>
                    <a:pt x="0" y="157238"/>
                  </a:lnTo>
                  <a:lnTo>
                    <a:pt x="8014" y="107538"/>
                  </a:lnTo>
                  <a:lnTo>
                    <a:pt x="30333" y="64374"/>
                  </a:lnTo>
                  <a:lnTo>
                    <a:pt x="64369" y="30337"/>
                  </a:lnTo>
                  <a:lnTo>
                    <a:pt x="107533" y="8015"/>
                  </a:lnTo>
                  <a:lnTo>
                    <a:pt x="157238" y="0"/>
                  </a:lnTo>
                  <a:lnTo>
                    <a:pt x="165728" y="226"/>
                  </a:lnTo>
                  <a:lnTo>
                    <a:pt x="174101" y="896"/>
                  </a:lnTo>
                  <a:lnTo>
                    <a:pt x="182345" y="1998"/>
                  </a:lnTo>
                  <a:lnTo>
                    <a:pt x="190449" y="3517"/>
                  </a:lnTo>
                </a:path>
              </a:pathLst>
            </a:custGeom>
            <a:ln w="12700">
              <a:solidFill>
                <a:srgbClr val="1E49E2"/>
              </a:solidFill>
            </a:ln>
          </p:spPr>
          <p:txBody>
            <a:bodyPr wrap="square" lIns="0" tIns="0" rIns="0" bIns="0" rtlCol="0"/>
            <a:lstStyle/>
            <a:p>
              <a:pPr latinLnBrk="0"/>
              <a:endParaRPr sz="800" dirty="0">
                <a:latin typeface="+mn-ea"/>
              </a:endParaRPr>
            </a:p>
          </p:txBody>
        </p:sp>
      </p:grpSp>
    </p:spTree>
    <p:extLst>
      <p:ext uri="{BB962C8B-B14F-4D97-AF65-F5344CB8AC3E}">
        <p14:creationId xmlns:p14="http://schemas.microsoft.com/office/powerpoint/2010/main" val="82400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091B99E4-37F0-A072-7D8D-494E86CDC290}"/>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24</a:t>
            </a:fld>
            <a:r>
              <a:rPr lang="en-US" altLang="ko-KR"/>
              <a:t> </a:t>
            </a:r>
            <a:endParaRPr lang="en-US" dirty="0"/>
          </a:p>
        </p:txBody>
      </p:sp>
      <p:sp>
        <p:nvSpPr>
          <p:cNvPr id="4" name="사각형: 둥근 위쪽 모서리 3">
            <a:extLst>
              <a:ext uri="{FF2B5EF4-FFF2-40B4-BE49-F238E27FC236}">
                <a16:creationId xmlns:a16="http://schemas.microsoft.com/office/drawing/2014/main" id="{E26EBD37-A6A9-B49B-AD3B-09FB9C099E3E}"/>
              </a:ext>
            </a:extLst>
          </p:cNvPr>
          <p:cNvSpPr/>
          <p:nvPr/>
        </p:nvSpPr>
        <p:spPr>
          <a:xfrm>
            <a:off x="515936" y="571500"/>
            <a:ext cx="112179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첨단 로봇 및 자동화</a:t>
            </a:r>
          </a:p>
        </p:txBody>
      </p:sp>
      <p:sp>
        <p:nvSpPr>
          <p:cNvPr id="13" name="사각형: 둥근 위쪽 모서리 12">
            <a:extLst>
              <a:ext uri="{FF2B5EF4-FFF2-40B4-BE49-F238E27FC236}">
                <a16:creationId xmlns:a16="http://schemas.microsoft.com/office/drawing/2014/main" id="{3BFB7FBD-48F7-02D1-3C44-D2D7157BD30B}"/>
              </a:ext>
            </a:extLst>
          </p:cNvPr>
          <p:cNvSpPr/>
          <p:nvPr/>
        </p:nvSpPr>
        <p:spPr>
          <a:xfrm>
            <a:off x="7402512" y="571500"/>
            <a:ext cx="77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grpSp>
        <p:nvGrpSpPr>
          <p:cNvPr id="14" name="그룹 13">
            <a:extLst>
              <a:ext uri="{FF2B5EF4-FFF2-40B4-BE49-F238E27FC236}">
                <a16:creationId xmlns:a16="http://schemas.microsoft.com/office/drawing/2014/main" id="{4A552E8F-F824-F32A-5085-52EE7E81FA31}"/>
              </a:ext>
            </a:extLst>
          </p:cNvPr>
          <p:cNvGrpSpPr/>
          <p:nvPr/>
        </p:nvGrpSpPr>
        <p:grpSpPr>
          <a:xfrm>
            <a:off x="-622" y="1196975"/>
            <a:ext cx="9676250" cy="5661025"/>
            <a:chOff x="-622" y="1196975"/>
            <a:chExt cx="9676250" cy="5661025"/>
          </a:xfrm>
        </p:grpSpPr>
        <p:sp>
          <p:nvSpPr>
            <p:cNvPr id="15" name="object 2">
              <a:extLst>
                <a:ext uri="{FF2B5EF4-FFF2-40B4-BE49-F238E27FC236}">
                  <a16:creationId xmlns:a16="http://schemas.microsoft.com/office/drawing/2014/main" id="{3B36E858-6F76-54B2-6327-0E8358176355}"/>
                </a:ext>
              </a:extLst>
            </p:cNvPr>
            <p:cNvSpPr/>
            <p:nvPr/>
          </p:nvSpPr>
          <p:spPr>
            <a:xfrm>
              <a:off x="-622" y="1196975"/>
              <a:ext cx="9676250" cy="5661025"/>
            </a:xfrm>
            <a:prstGeom prst="rect">
              <a:avLst/>
            </a:prstGeom>
            <a:solidFill>
              <a:srgbClr val="510DBC">
                <a:alpha val="10000"/>
              </a:srgbClr>
            </a:solidFill>
          </p:spPr>
          <p:txBody>
            <a:bodyPr wrap="square" lIns="0" tIns="0" rIns="0" bIns="0" rtlCol="0"/>
            <a:lstStyle/>
            <a:p>
              <a:endParaRPr sz="800" dirty="0">
                <a:latin typeface="KoPub돋움체 Medium" panose="00000600000000000000" pitchFamily="2" charset="-127"/>
                <a:ea typeface="+mj-ea"/>
              </a:endParaRPr>
            </a:p>
          </p:txBody>
        </p:sp>
        <p:sp>
          <p:nvSpPr>
            <p:cNvPr id="16" name="object 2">
              <a:extLst>
                <a:ext uri="{FF2B5EF4-FFF2-40B4-BE49-F238E27FC236}">
                  <a16:creationId xmlns:a16="http://schemas.microsoft.com/office/drawing/2014/main" id="{6ADF7E6F-0E08-3A27-4784-80D2B1155DF6}"/>
                </a:ext>
              </a:extLst>
            </p:cNvPr>
            <p:cNvSpPr/>
            <p:nvPr/>
          </p:nvSpPr>
          <p:spPr>
            <a:xfrm>
              <a:off x="1637730" y="1431667"/>
              <a:ext cx="4458269" cy="3116270"/>
            </a:xfrm>
            <a:prstGeom prst="rect">
              <a:avLst/>
            </a:prstGeom>
            <a:solidFill>
              <a:srgbClr val="510DBC">
                <a:alpha val="10000"/>
              </a:srgbClr>
            </a:solidFill>
          </p:spPr>
          <p:txBody>
            <a:bodyPr wrap="square" lIns="0" tIns="0" rIns="0" bIns="0" rtlCol="0"/>
            <a:lstStyle/>
            <a:p>
              <a:endParaRPr sz="800" dirty="0">
                <a:latin typeface="KoPub돋움체 Medium" panose="00000600000000000000" pitchFamily="2" charset="-127"/>
                <a:ea typeface="+mj-ea"/>
              </a:endParaRPr>
            </a:p>
          </p:txBody>
        </p:sp>
      </p:grpSp>
      <p:sp>
        <p:nvSpPr>
          <p:cNvPr id="18" name="object 4">
            <a:extLst>
              <a:ext uri="{FF2B5EF4-FFF2-40B4-BE49-F238E27FC236}">
                <a16:creationId xmlns:a16="http://schemas.microsoft.com/office/drawing/2014/main" id="{F6BDC165-77A6-81F6-EBFF-72ABBB8603AA}"/>
              </a:ext>
            </a:extLst>
          </p:cNvPr>
          <p:cNvSpPr txBox="1"/>
          <p:nvPr/>
        </p:nvSpPr>
        <p:spPr>
          <a:xfrm>
            <a:off x="6902831" y="1328035"/>
            <a:ext cx="4374146" cy="1245026"/>
          </a:xfrm>
          <a:prstGeom prst="rect">
            <a:avLst/>
          </a:prstGeom>
        </p:spPr>
        <p:txBody>
          <a:bodyPr vert="horz" wrap="square" lIns="0" tIns="289137" rIns="0" bIns="0" rtlCol="0">
            <a:noAutofit/>
          </a:bodyPr>
          <a:lstStyle/>
          <a:p>
            <a:pPr marL="8467" marR="895818">
              <a:lnSpc>
                <a:spcPct val="66300"/>
              </a:lnSpc>
              <a:spcBef>
                <a:spcPts val="2277"/>
              </a:spcBef>
            </a:pPr>
            <a:r>
              <a:rPr lang="ko-KR" altLang="en-US" sz="3600" b="1" dirty="0">
                <a:solidFill>
                  <a:srgbClr val="1E49E2"/>
                </a:solidFill>
                <a:latin typeface="KPMG Bold" panose="020B0803030202040204" pitchFamily="34" charset="0"/>
                <a:ea typeface="KoPub돋움체 Medium" panose="00000600000000000000" pitchFamily="2" charset="-127"/>
                <a:cs typeface="KPMG Bold"/>
              </a:rPr>
              <a:t>첨단 로봇 및 자동화</a:t>
            </a:r>
          </a:p>
          <a:p>
            <a:pPr marL="8467" marR="895818">
              <a:lnSpc>
                <a:spcPct val="66300"/>
              </a:lnSpc>
              <a:spcBef>
                <a:spcPts val="2277"/>
              </a:spcBef>
            </a:pPr>
            <a:br>
              <a:rPr lang="en-US" sz="6600" b="1" dirty="0">
                <a:solidFill>
                  <a:srgbClr val="1E49E2"/>
                </a:solidFill>
                <a:latin typeface="KPMG Bold" panose="020B0803030202040204" pitchFamily="34" charset="0"/>
                <a:cs typeface="KPMG Bold"/>
              </a:rPr>
            </a:br>
            <a:endParaRPr lang="en-US" sz="1000" dirty="0">
              <a:latin typeface="KPMG Bold" panose="020B0803030202040204" pitchFamily="34" charset="0"/>
              <a:cs typeface="Calibri"/>
            </a:endParaRPr>
          </a:p>
        </p:txBody>
      </p:sp>
      <p:sp>
        <p:nvSpPr>
          <p:cNvPr id="19" name="object 6">
            <a:extLst>
              <a:ext uri="{FF2B5EF4-FFF2-40B4-BE49-F238E27FC236}">
                <a16:creationId xmlns:a16="http://schemas.microsoft.com/office/drawing/2014/main" id="{F8F610F3-7479-6976-15D8-4E548100E376}"/>
              </a:ext>
            </a:extLst>
          </p:cNvPr>
          <p:cNvSpPr txBox="1"/>
          <p:nvPr/>
        </p:nvSpPr>
        <p:spPr>
          <a:xfrm>
            <a:off x="5384800" y="1582983"/>
            <a:ext cx="1422400" cy="391628"/>
          </a:xfrm>
          <a:prstGeom prst="rect">
            <a:avLst/>
          </a:prstGeom>
          <a:solidFill>
            <a:srgbClr val="1E49E2"/>
          </a:solidFill>
        </p:spPr>
        <p:txBody>
          <a:bodyPr vert="horz" wrap="square" lIns="0" tIns="72000" rIns="0" bIns="72000" rtlCol="0">
            <a:spAutoFit/>
          </a:bodyPr>
          <a:lstStyle/>
          <a:p>
            <a:pPr algn="ctr">
              <a:spcBef>
                <a:spcPts val="210"/>
              </a:spcBef>
            </a:pPr>
            <a:r>
              <a:rPr lang="ko-KR" altLang="en-US"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제 </a:t>
            </a:r>
            <a:r>
              <a:rPr lang="en-US" altLang="ko-KR"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4 </a:t>
            </a:r>
            <a:r>
              <a:rPr lang="ko-KR" altLang="en-US"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장</a:t>
            </a:r>
            <a:endParaRPr lang="en-US" altLang="ko-KR" sz="16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endParaRPr>
          </a:p>
        </p:txBody>
      </p:sp>
      <p:sp>
        <p:nvSpPr>
          <p:cNvPr id="22" name="object 6">
            <a:extLst>
              <a:ext uri="{FF2B5EF4-FFF2-40B4-BE49-F238E27FC236}">
                <a16:creationId xmlns:a16="http://schemas.microsoft.com/office/drawing/2014/main" id="{B400FF94-4BF9-A2DB-98FA-4BCA4EA1B0C6}"/>
              </a:ext>
            </a:extLst>
          </p:cNvPr>
          <p:cNvSpPr txBox="1"/>
          <p:nvPr/>
        </p:nvSpPr>
        <p:spPr>
          <a:xfrm>
            <a:off x="6902832" y="2267765"/>
            <a:ext cx="124986" cy="2280171"/>
          </a:xfrm>
          <a:prstGeom prst="rect">
            <a:avLst/>
          </a:prstGeom>
          <a:solidFill>
            <a:srgbClr val="1E49E2"/>
          </a:solidFill>
        </p:spPr>
        <p:txBody>
          <a:bodyPr vert="horz" wrap="square" lIns="0" tIns="26670" rIns="0" bIns="0" rtlCol="0">
            <a:noAutofit/>
          </a:bodyPr>
          <a:lstStyle>
            <a:defPPr>
              <a:defRPr lang="ko-KR"/>
            </a:defPPr>
            <a:lvl1pPr marL="302895">
              <a:lnSpc>
                <a:spcPct val="100000"/>
              </a:lnSpc>
              <a:spcBef>
                <a:spcPts val="315"/>
              </a:spcBef>
              <a:defRPr sz="2800" b="1" spc="-10">
                <a:solidFill>
                  <a:srgbClr val="E3D0FB"/>
                </a:solidFill>
                <a:latin typeface="KPMG Bold"/>
                <a:cs typeface="KPMG Bold"/>
              </a:defRPr>
            </a:lvl1pPr>
          </a:lstStyle>
          <a:p>
            <a:endParaRPr sz="1867" dirty="0">
              <a:latin typeface="KoPub돋움체 Medium" panose="00000600000000000000" pitchFamily="2" charset="-127"/>
              <a:ea typeface="+mj-ea"/>
            </a:endParaRPr>
          </a:p>
        </p:txBody>
      </p:sp>
      <p:sp>
        <p:nvSpPr>
          <p:cNvPr id="2" name="사각형: 둥근 위쪽 모서리 1">
            <a:extLst>
              <a:ext uri="{FF2B5EF4-FFF2-40B4-BE49-F238E27FC236}">
                <a16:creationId xmlns:a16="http://schemas.microsoft.com/office/drawing/2014/main" id="{5AA9B516-D54E-F8C6-87D8-9C5B42CEE95F}"/>
              </a:ext>
            </a:extLst>
          </p:cNvPr>
          <p:cNvSpPr/>
          <p:nvPr/>
        </p:nvSpPr>
        <p:spPr>
          <a:xfrm>
            <a:off x="1668462" y="571500"/>
            <a:ext cx="8556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선도 분야</a:t>
            </a:r>
          </a:p>
        </p:txBody>
      </p:sp>
      <p:sp>
        <p:nvSpPr>
          <p:cNvPr id="9" name="사각형: 둥근 위쪽 모서리 8">
            <a:extLst>
              <a:ext uri="{FF2B5EF4-FFF2-40B4-BE49-F238E27FC236}">
                <a16:creationId xmlns:a16="http://schemas.microsoft.com/office/drawing/2014/main" id="{A214FE57-8339-FBA7-29D1-DAA29615BF84}"/>
              </a:ext>
            </a:extLst>
          </p:cNvPr>
          <p:cNvSpPr/>
          <p:nvPr/>
        </p:nvSpPr>
        <p:spPr>
          <a:xfrm>
            <a:off x="2554287" y="571500"/>
            <a:ext cx="1589088"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효율성을 위한 스마트 기기 생태계</a:t>
            </a:r>
          </a:p>
        </p:txBody>
      </p:sp>
      <p:sp>
        <p:nvSpPr>
          <p:cNvPr id="10" name="사각형: 둥근 위쪽 모서리 9">
            <a:extLst>
              <a:ext uri="{FF2B5EF4-FFF2-40B4-BE49-F238E27FC236}">
                <a16:creationId xmlns:a16="http://schemas.microsoft.com/office/drawing/2014/main" id="{9614C6B9-8E6A-6D64-F118-AD9642E033A2}"/>
              </a:ext>
            </a:extLst>
          </p:cNvPr>
          <p:cNvSpPr/>
          <p:nvPr/>
        </p:nvSpPr>
        <p:spPr>
          <a:xfrm>
            <a:off x="4173537" y="571500"/>
            <a:ext cx="142716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기계와 인간의 역할 분담</a:t>
            </a:r>
          </a:p>
        </p:txBody>
      </p:sp>
      <p:sp>
        <p:nvSpPr>
          <p:cNvPr id="17" name="사각형: 둥근 위쪽 모서리 16">
            <a:extLst>
              <a:ext uri="{FF2B5EF4-FFF2-40B4-BE49-F238E27FC236}">
                <a16:creationId xmlns:a16="http://schemas.microsoft.com/office/drawing/2014/main" id="{C8B62E1C-1552-110B-F3DC-76F59632B6D7}"/>
              </a:ext>
            </a:extLst>
          </p:cNvPr>
          <p:cNvSpPr/>
          <p:nvPr/>
        </p:nvSpPr>
        <p:spPr>
          <a:xfrm>
            <a:off x="5630862" y="571500"/>
            <a:ext cx="8556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코봇의 부상</a:t>
            </a:r>
          </a:p>
        </p:txBody>
      </p:sp>
      <p:sp>
        <p:nvSpPr>
          <p:cNvPr id="20" name="사각형: 둥근 위쪽 모서리 19">
            <a:extLst>
              <a:ext uri="{FF2B5EF4-FFF2-40B4-BE49-F238E27FC236}">
                <a16:creationId xmlns:a16="http://schemas.microsoft.com/office/drawing/2014/main" id="{2B34D64C-51AE-4086-1848-8393D25427E5}"/>
              </a:ext>
            </a:extLst>
          </p:cNvPr>
          <p:cNvSpPr/>
          <p:nvPr/>
        </p:nvSpPr>
        <p:spPr>
          <a:xfrm>
            <a:off x="6516687" y="571500"/>
            <a:ext cx="8556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AI</a:t>
            </a:r>
          </a:p>
        </p:txBody>
      </p:sp>
      <p:sp>
        <p:nvSpPr>
          <p:cNvPr id="21" name="object 5">
            <a:extLst>
              <a:ext uri="{FF2B5EF4-FFF2-40B4-BE49-F238E27FC236}">
                <a16:creationId xmlns:a16="http://schemas.microsoft.com/office/drawing/2014/main" id="{40124B43-5211-8DE8-4424-AC0CC2B6B15D}"/>
              </a:ext>
            </a:extLst>
          </p:cNvPr>
          <p:cNvSpPr/>
          <p:nvPr/>
        </p:nvSpPr>
        <p:spPr>
          <a:xfrm>
            <a:off x="36381" y="1378888"/>
            <a:ext cx="5628914" cy="4999111"/>
          </a:xfrm>
          <a:prstGeom prst="rect">
            <a:avLst/>
          </a:prstGeom>
          <a:blipFill>
            <a:blip r:embed="rId2" cstate="print"/>
            <a:stretch>
              <a:fillRect/>
            </a:stretch>
          </a:blipFill>
        </p:spPr>
        <p:txBody>
          <a:bodyPr wrap="square" lIns="0" tIns="0" rIns="0" bIns="0" rtlCol="0"/>
          <a:lstStyle/>
          <a:p>
            <a:endParaRPr sz="800" dirty="0"/>
          </a:p>
        </p:txBody>
      </p:sp>
      <p:sp>
        <p:nvSpPr>
          <p:cNvPr id="25" name="object 5">
            <a:extLst>
              <a:ext uri="{FF2B5EF4-FFF2-40B4-BE49-F238E27FC236}">
                <a16:creationId xmlns:a16="http://schemas.microsoft.com/office/drawing/2014/main" id="{594E1BC0-7785-E749-8EA5-9A50A94FA832}"/>
              </a:ext>
            </a:extLst>
          </p:cNvPr>
          <p:cNvSpPr txBox="1"/>
          <p:nvPr/>
        </p:nvSpPr>
        <p:spPr>
          <a:xfrm>
            <a:off x="7124795" y="2267766"/>
            <a:ext cx="4730600" cy="2297190"/>
          </a:xfrm>
          <a:prstGeom prst="rect">
            <a:avLst/>
          </a:prstGeom>
        </p:spPr>
        <p:txBody>
          <a:bodyPr vert="horz" wrap="square" lIns="0" tIns="8467" rIns="0" bIns="0" rtlCol="0">
            <a:spAutoFit/>
          </a:bodyPr>
          <a:lstStyle/>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첨단 로봇 및 자동화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25</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선도 분야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26</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효율성을 위한 스마트 기기 생태계</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27</a:t>
            </a:r>
          </a:p>
          <a:p>
            <a:pPr marL="8467">
              <a:spcBef>
                <a:spcPts val="67"/>
              </a:spcBef>
            </a:pP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기계와 인간의 역할 분담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27</a:t>
            </a:r>
          </a:p>
          <a:p>
            <a:pPr marL="8467">
              <a:spcBef>
                <a:spcPts val="67"/>
              </a:spcBef>
            </a:pP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p>
          <a:p>
            <a:pPr marL="8467">
              <a:spcBef>
                <a:spcPts val="67"/>
              </a:spcBef>
            </a:pPr>
            <a:r>
              <a:rPr lang="ko-KR" altLang="en-US" sz="1067" b="1" dirty="0" err="1">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코봇</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a:t>
            </a: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협동로봇</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a:t>
            </a: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의 부상</a:t>
            </a:r>
            <a:r>
              <a:rPr lang="ko-KR" altLang="en-US" sz="1067" b="1" spc="200"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28</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생성형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AI  ........................................................................................... 29</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Key Takeaways</a:t>
            </a: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31</a:t>
            </a:r>
          </a:p>
        </p:txBody>
      </p:sp>
    </p:spTree>
    <p:extLst>
      <p:ext uri="{BB962C8B-B14F-4D97-AF65-F5344CB8AC3E}">
        <p14:creationId xmlns:p14="http://schemas.microsoft.com/office/powerpoint/2010/main" val="1890383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하늘, 항공기, 비행, 비행기이(가) 표시된 사진&#10;&#10;자동 생성된 설명">
            <a:extLst>
              <a:ext uri="{FF2B5EF4-FFF2-40B4-BE49-F238E27FC236}">
                <a16:creationId xmlns:a16="http://schemas.microsoft.com/office/drawing/2014/main" id="{B58983A9-2B3C-6BF4-346A-9D78058F9963}"/>
              </a:ext>
            </a:extLst>
          </p:cNvPr>
          <p:cNvPicPr>
            <a:picLocks noChangeAspect="1"/>
          </p:cNvPicPr>
          <p:nvPr/>
        </p:nvPicPr>
        <p:blipFill rotWithShape="1">
          <a:blip r:embed="rId2">
            <a:extLst>
              <a:ext uri="{28A0092B-C50C-407E-A947-70E740481C1C}">
                <a14:useLocalDpi xmlns:a14="http://schemas.microsoft.com/office/drawing/2010/main" val="0"/>
              </a:ext>
            </a:extLst>
          </a:blip>
          <a:srcRect t="6630" b="25253"/>
          <a:stretch/>
        </p:blipFill>
        <p:spPr>
          <a:xfrm>
            <a:off x="6096000" y="1212725"/>
            <a:ext cx="6096000" cy="4916613"/>
          </a:xfrm>
          <a:prstGeom prst="rect">
            <a:avLst/>
          </a:prstGeom>
        </p:spPr>
      </p:pic>
      <p:sp>
        <p:nvSpPr>
          <p:cNvPr id="2" name="바닥글 개체 틀 1">
            <a:extLst>
              <a:ext uri="{FF2B5EF4-FFF2-40B4-BE49-F238E27FC236}">
                <a16:creationId xmlns:a16="http://schemas.microsoft.com/office/drawing/2014/main" id="{7BB47452-CAEB-922A-D4C6-E34A74E8F7F8}"/>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a:t>© </a:t>
            </a:r>
            <a:r>
              <a:rPr lang="en-US" spc="35"/>
              <a:t>2023 </a:t>
            </a:r>
            <a:r>
              <a:rPr lang="en-US" spc="60"/>
              <a:t>Copyright </a:t>
            </a:r>
            <a:r>
              <a:rPr lang="en-US" spc="65"/>
              <a:t>owned </a:t>
            </a:r>
            <a:r>
              <a:rPr lang="en-US" spc="75"/>
              <a:t>by </a:t>
            </a:r>
            <a:r>
              <a:rPr lang="en-US" spc="60"/>
              <a:t>one </a:t>
            </a:r>
            <a:r>
              <a:rPr lang="en-US" spc="45"/>
              <a:t>or </a:t>
            </a:r>
            <a:r>
              <a:rPr lang="en-US" spc="65"/>
              <a:t>more </a:t>
            </a:r>
            <a:r>
              <a:rPr lang="en-US" spc="40"/>
              <a:t>of </a:t>
            </a:r>
            <a:r>
              <a:rPr lang="en-US" spc="35"/>
              <a:t>the </a:t>
            </a:r>
            <a:r>
              <a:rPr lang="en-US" spc="95"/>
              <a:t>KPMG </a:t>
            </a:r>
            <a:r>
              <a:rPr lang="en-US" spc="40"/>
              <a:t>International </a:t>
            </a:r>
            <a:r>
              <a:rPr lang="en-US" spc="35"/>
              <a:t>entities. </a:t>
            </a:r>
            <a:r>
              <a:rPr lang="en-US" spc="95"/>
              <a:t>KPMG </a:t>
            </a:r>
            <a:r>
              <a:rPr lang="en-US" spc="40"/>
              <a:t>International entities </a:t>
            </a:r>
            <a:r>
              <a:rPr lang="en-US" spc="55"/>
              <a:t>provide </a:t>
            </a:r>
            <a:r>
              <a:rPr lang="en-US" spc="65"/>
              <a:t>no </a:t>
            </a:r>
            <a:r>
              <a:rPr lang="en-US" spc="60"/>
              <a:t>services </a:t>
            </a:r>
            <a:r>
              <a:rPr lang="en-US" spc="30"/>
              <a:t>to </a:t>
            </a:r>
            <a:r>
              <a:rPr lang="en-US" spc="45"/>
              <a:t>clients. </a:t>
            </a:r>
            <a:r>
              <a:rPr lang="en-US" spc="60"/>
              <a:t>All </a:t>
            </a:r>
            <a:r>
              <a:rPr lang="en-US" spc="55"/>
              <a:t>rights</a:t>
            </a:r>
            <a:r>
              <a:rPr lang="en-US" spc="-40"/>
              <a:t> </a:t>
            </a:r>
            <a:r>
              <a:rPr lang="en-US" spc="50"/>
              <a:t>reserved.</a:t>
            </a:r>
            <a:endParaRPr lang="en-US" spc="50" dirty="0"/>
          </a:p>
        </p:txBody>
      </p:sp>
      <p:sp>
        <p:nvSpPr>
          <p:cNvPr id="3" name="슬라이드 번호 개체 틀 2">
            <a:extLst>
              <a:ext uri="{FF2B5EF4-FFF2-40B4-BE49-F238E27FC236}">
                <a16:creationId xmlns:a16="http://schemas.microsoft.com/office/drawing/2014/main" id="{4753EECC-D20E-9B8D-8FB8-F6DBB368A68C}"/>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25</a:t>
            </a:fld>
            <a:r>
              <a:rPr lang="en-US" altLang="ko-KR"/>
              <a:t> </a:t>
            </a:r>
            <a:endParaRPr lang="en-US" dirty="0"/>
          </a:p>
        </p:txBody>
      </p:sp>
      <p:sp>
        <p:nvSpPr>
          <p:cNvPr id="4" name="object 3">
            <a:extLst>
              <a:ext uri="{FF2B5EF4-FFF2-40B4-BE49-F238E27FC236}">
                <a16:creationId xmlns:a16="http://schemas.microsoft.com/office/drawing/2014/main" id="{72FC5B66-02AC-ECC0-89E9-B983DD66FC4F}"/>
              </a:ext>
            </a:extLst>
          </p:cNvPr>
          <p:cNvSpPr/>
          <p:nvPr/>
        </p:nvSpPr>
        <p:spPr>
          <a:xfrm>
            <a:off x="713505" y="2050339"/>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6" name="object 2">
            <a:extLst>
              <a:ext uri="{FF2B5EF4-FFF2-40B4-BE49-F238E27FC236}">
                <a16:creationId xmlns:a16="http://schemas.microsoft.com/office/drawing/2014/main" id="{CE8E5DAC-45D0-2A8E-BA3D-128E8053A9ED}"/>
              </a:ext>
            </a:extLst>
          </p:cNvPr>
          <p:cNvSpPr txBox="1"/>
          <p:nvPr/>
        </p:nvSpPr>
        <p:spPr>
          <a:xfrm>
            <a:off x="495596" y="1139071"/>
            <a:ext cx="2699857" cy="870324"/>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첨단 로봇</a:t>
            </a:r>
            <a:b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b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및 자동화</a:t>
            </a:r>
          </a:p>
        </p:txBody>
      </p:sp>
      <p:grpSp>
        <p:nvGrpSpPr>
          <p:cNvPr id="10" name="그룹 9">
            <a:extLst>
              <a:ext uri="{FF2B5EF4-FFF2-40B4-BE49-F238E27FC236}">
                <a16:creationId xmlns:a16="http://schemas.microsoft.com/office/drawing/2014/main" id="{2CEDB277-7187-133E-1B76-B0722D038DA3}"/>
              </a:ext>
            </a:extLst>
          </p:cNvPr>
          <p:cNvGrpSpPr/>
          <p:nvPr/>
        </p:nvGrpSpPr>
        <p:grpSpPr>
          <a:xfrm>
            <a:off x="517360" y="3770639"/>
            <a:ext cx="2428810" cy="1482033"/>
            <a:chOff x="517360" y="3355852"/>
            <a:chExt cx="2428810" cy="1482033"/>
          </a:xfrm>
        </p:grpSpPr>
        <p:sp>
          <p:nvSpPr>
            <p:cNvPr id="7" name="object 4">
              <a:extLst>
                <a:ext uri="{FF2B5EF4-FFF2-40B4-BE49-F238E27FC236}">
                  <a16:creationId xmlns:a16="http://schemas.microsoft.com/office/drawing/2014/main" id="{FD260E94-E368-22DD-E9E7-C064FF524488}"/>
                </a:ext>
              </a:extLst>
            </p:cNvPr>
            <p:cNvSpPr txBox="1"/>
            <p:nvPr/>
          </p:nvSpPr>
          <p:spPr>
            <a:xfrm>
              <a:off x="517360" y="4025589"/>
              <a:ext cx="2428810" cy="812296"/>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경영진 중 </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37%</a:t>
              </a: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는 최근 창고 운영을 위한 노동력을 </a:t>
              </a:r>
              <a:b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b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첨단 로봇 또는 자동화를 도입하여 대체했다고 응답 </a:t>
              </a:r>
            </a:p>
          </p:txBody>
        </p:sp>
        <p:sp>
          <p:nvSpPr>
            <p:cNvPr id="8" name="object 18">
              <a:extLst>
                <a:ext uri="{FF2B5EF4-FFF2-40B4-BE49-F238E27FC236}">
                  <a16:creationId xmlns:a16="http://schemas.microsoft.com/office/drawing/2014/main" id="{E9570A2B-2B88-1BC8-9538-48BD3451E56D}"/>
                </a:ext>
              </a:extLst>
            </p:cNvPr>
            <p:cNvSpPr txBox="1"/>
            <p:nvPr/>
          </p:nvSpPr>
          <p:spPr>
            <a:xfrm>
              <a:off x="519188" y="3355852"/>
              <a:ext cx="1297819" cy="492443"/>
            </a:xfrm>
            <a:prstGeom prst="rect">
              <a:avLst/>
            </a:prstGeom>
            <a:noFill/>
          </p:spPr>
          <p:txBody>
            <a:bodyPr vert="horz" wrap="square" lIns="180000" tIns="0" rIns="180000" bIns="0" rtlCol="0">
              <a:spAutoFit/>
            </a:bodyPr>
            <a:lstStyle/>
            <a:p>
              <a:pPr marL="8467" latinLnBrk="0">
                <a:spcBef>
                  <a:spcPts val="67"/>
                </a:spcBef>
              </a:pPr>
              <a:r>
                <a:rPr lang="en-US" altLang="ko-KR"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rPr>
                <a:t>37%</a:t>
              </a:r>
              <a:endParaRPr lang="ko-KR" altLang="en-US"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endParaRPr>
            </a:p>
          </p:txBody>
        </p:sp>
        <p:sp>
          <p:nvSpPr>
            <p:cNvPr id="9" name="object 3">
              <a:extLst>
                <a:ext uri="{FF2B5EF4-FFF2-40B4-BE49-F238E27FC236}">
                  <a16:creationId xmlns:a16="http://schemas.microsoft.com/office/drawing/2014/main" id="{BFBB0A58-8AF7-231D-9CB4-96E20A5A48FC}"/>
                </a:ext>
              </a:extLst>
            </p:cNvPr>
            <p:cNvSpPr/>
            <p:nvPr/>
          </p:nvSpPr>
          <p:spPr>
            <a:xfrm flipV="1">
              <a:off x="715282" y="3864416"/>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grpSp>
      <p:sp>
        <p:nvSpPr>
          <p:cNvPr id="11" name="object 18">
            <a:extLst>
              <a:ext uri="{FF2B5EF4-FFF2-40B4-BE49-F238E27FC236}">
                <a16:creationId xmlns:a16="http://schemas.microsoft.com/office/drawing/2014/main" id="{DEE9FE18-6CF8-B766-BF2A-B1E4AC38DC74}"/>
              </a:ext>
            </a:extLst>
          </p:cNvPr>
          <p:cNvSpPr txBox="1"/>
          <p:nvPr/>
        </p:nvSpPr>
        <p:spPr>
          <a:xfrm>
            <a:off x="2903040" y="1212725"/>
            <a:ext cx="2976609" cy="2369880"/>
          </a:xfrm>
          <a:prstGeom prst="rect">
            <a:avLst/>
          </a:prstGeom>
          <a:noFill/>
        </p:spPr>
        <p:txBody>
          <a:bodyPr vert="horz" wrap="square" lIns="180000" tIns="0" rIns="180000" bIns="0" rtlCol="0">
            <a:spAutoFit/>
          </a:bodyPr>
          <a:lstStyle/>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많은 기업에서 물류 경로 계획</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무역세</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조정</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분석과 같은 미들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백 오피스 내 핵심적인 프로세스를 자동화해 왔습니다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자동 보관 및 검색 시스템</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(Automated Storage and Retrieval Systems, ASRS)</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은 재고 회전율을 높이고 다양한 재고를 효과적으로 관리하기 위해 창고에서 사용되고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8467" algn="just" latinLnBrk="0">
              <a:spcBef>
                <a:spcPts val="600"/>
              </a:spcBef>
            </a:pP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ASRS</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가 컨베이어</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무인운송차량</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(Automated Guided Vehicles, AGVs),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로봇을 기반으로 한 창고 자동화와 연계될 경우</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높은 생산성을 기대할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창고 자동화와 창고 관리 시스템</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(Warehouse Management Systems, WMS),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운송 관리 시스템을 함께 사용할 때</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5G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기술과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IoT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기기를 통합하여 자동화 지연 시간을 줄이고 제품을 실시간으로 추적할 수 있다는 이점을 누릴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또한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AI, ML,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인지 알고리즘을 활용해 고객의 주문을 받고</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챗봇과</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소셜 미디어를 통해 고객 서비스를 지원하고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12" name="object 18">
            <a:extLst>
              <a:ext uri="{FF2B5EF4-FFF2-40B4-BE49-F238E27FC236}">
                <a16:creationId xmlns:a16="http://schemas.microsoft.com/office/drawing/2014/main" id="{A2D1BEEE-355F-4C2F-CE15-CB57BD043856}"/>
              </a:ext>
            </a:extLst>
          </p:cNvPr>
          <p:cNvSpPr txBox="1"/>
          <p:nvPr/>
        </p:nvSpPr>
        <p:spPr>
          <a:xfrm>
            <a:off x="2903040" y="4006177"/>
            <a:ext cx="2976609" cy="1246495"/>
          </a:xfrm>
          <a:prstGeom prst="rect">
            <a:avLst/>
          </a:prstGeom>
          <a:noFill/>
        </p:spPr>
        <p:txBody>
          <a:bodyPr vert="horz" wrap="square" lIns="180000" tIns="0" rIns="180000" bIns="0" rtlCol="0">
            <a:spAutoFit/>
          </a:bodyPr>
          <a:lstStyle/>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장기적으로 첨단 로봇 및 자동화를 채택하는 기업 수가 크게 증가해 공급망 전반에서 로봇 및 자동화를 통해 수행하는 업무 범위가 확대될 것으로 예상됩니다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RPA(Robotic Process Automation)</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는 인간이 하는 반복적인 작업을 대신함으로써</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밸류체인 전반에서 고객의 요구에 보다 빠르고 효율적으로 대응할 수 있도록 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스마트 기기 생태계가 급격하게 확산되면서</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인간이 기계와 대립하는 것이 아니라 스마트 기기 생태계에서 기계와 어떻게 협업할 것인지를 인식하는 것이 중요해질 것입니다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15" name="object 41">
            <a:extLst>
              <a:ext uri="{FF2B5EF4-FFF2-40B4-BE49-F238E27FC236}">
                <a16:creationId xmlns:a16="http://schemas.microsoft.com/office/drawing/2014/main" id="{4D36B18C-B734-B4DE-A7DD-897216AD3328}"/>
              </a:ext>
            </a:extLst>
          </p:cNvPr>
          <p:cNvSpPr txBox="1"/>
          <p:nvPr/>
        </p:nvSpPr>
        <p:spPr>
          <a:xfrm>
            <a:off x="6231926" y="1144208"/>
            <a:ext cx="6431998" cy="1048150"/>
          </a:xfrm>
          <a:prstGeom prst="rect">
            <a:avLst/>
          </a:prstGeom>
        </p:spPr>
        <p:txBody>
          <a:bodyPr vert="horz" wrap="square" lIns="0" tIns="184573" rIns="0" bIns="0" rtlCol="0">
            <a:spAutoFit/>
          </a:bodyPr>
          <a:lstStyle/>
          <a:p>
            <a:pPr marL="8467" marR="3387" latinLnBrk="0"/>
            <a:r>
              <a:rPr lang="ko-KR" altLang="en-US" sz="2800" b="1" spc="-150" dirty="0">
                <a:ln>
                  <a:solidFill>
                    <a:prstClr val="white">
                      <a:lumMod val="75000"/>
                      <a:alpha val="0"/>
                    </a:prstClr>
                  </a:solidFill>
                </a:ln>
                <a:solidFill>
                  <a:schemeClr val="bg1">
                    <a:lumMod val="95000"/>
                  </a:schemeClr>
                </a:solidFill>
                <a:latin typeface="KoPub돋움체 Bold" panose="00000800000000000000" pitchFamily="2" charset="-127"/>
                <a:ea typeface="KoPub돋움체 Bold" panose="00000800000000000000" pitchFamily="2" charset="-127"/>
              </a:rPr>
              <a:t>높은 수준의 로봇과</a:t>
            </a:r>
            <a:endParaRPr lang="en-US" altLang="ko-KR" sz="2800" b="1" spc="-150" dirty="0">
              <a:ln>
                <a:solidFill>
                  <a:prstClr val="white">
                    <a:lumMod val="75000"/>
                    <a:alpha val="0"/>
                  </a:prstClr>
                </a:solidFill>
              </a:ln>
              <a:solidFill>
                <a:schemeClr val="bg1">
                  <a:lumMod val="95000"/>
                </a:schemeClr>
              </a:solidFill>
              <a:latin typeface="KoPub돋움체 Bold" panose="00000800000000000000" pitchFamily="2" charset="-127"/>
              <a:ea typeface="KoPub돋움체 Bold" panose="00000800000000000000" pitchFamily="2" charset="-127"/>
            </a:endParaRPr>
          </a:p>
          <a:p>
            <a:pPr marL="8467" marR="3387" latinLnBrk="0"/>
            <a:r>
              <a:rPr lang="ko-KR" altLang="en-US" sz="2800" b="1" spc="-150" dirty="0">
                <a:ln>
                  <a:solidFill>
                    <a:prstClr val="white">
                      <a:lumMod val="75000"/>
                      <a:alpha val="0"/>
                    </a:prstClr>
                  </a:solidFill>
                </a:ln>
                <a:solidFill>
                  <a:schemeClr val="bg1">
                    <a:lumMod val="95000"/>
                  </a:schemeClr>
                </a:solidFill>
                <a:latin typeface="KoPub돋움체 Bold" panose="00000800000000000000" pitchFamily="2" charset="-127"/>
                <a:ea typeface="KoPub돋움체 Bold" panose="00000800000000000000" pitchFamily="2" charset="-127"/>
              </a:rPr>
              <a:t>자동화에 대한 기대</a:t>
            </a:r>
            <a:r>
              <a:rPr lang="en-US" altLang="ko-KR" sz="2800" b="1" spc="-150" dirty="0">
                <a:ln>
                  <a:solidFill>
                    <a:prstClr val="white">
                      <a:lumMod val="75000"/>
                      <a:alpha val="0"/>
                    </a:prstClr>
                  </a:solidFill>
                </a:ln>
                <a:solidFill>
                  <a:schemeClr val="bg1">
                    <a:lumMod val="95000"/>
                  </a:schemeClr>
                </a:solidFill>
                <a:latin typeface="KoPub돋움체 Bold" panose="00000800000000000000" pitchFamily="2" charset="-127"/>
                <a:ea typeface="KoPub돋움체 Bold" panose="00000800000000000000" pitchFamily="2" charset="-127"/>
              </a:rPr>
              <a:t>:</a:t>
            </a:r>
          </a:p>
        </p:txBody>
      </p:sp>
      <p:sp>
        <p:nvSpPr>
          <p:cNvPr id="16" name="object 8">
            <a:extLst>
              <a:ext uri="{FF2B5EF4-FFF2-40B4-BE49-F238E27FC236}">
                <a16:creationId xmlns:a16="http://schemas.microsoft.com/office/drawing/2014/main" id="{8CCE0202-DB1D-8E54-4E88-6F2D435342F8}"/>
              </a:ext>
            </a:extLst>
          </p:cNvPr>
          <p:cNvSpPr txBox="1"/>
          <p:nvPr/>
        </p:nvSpPr>
        <p:spPr>
          <a:xfrm>
            <a:off x="8991600" y="1403769"/>
            <a:ext cx="2704804" cy="918170"/>
          </a:xfrm>
          <a:prstGeom prst="rect">
            <a:avLst/>
          </a:prstGeom>
          <a:solidFill>
            <a:srgbClr val="FFFFFF">
              <a:alpha val="20000"/>
            </a:srgbClr>
          </a:solidFill>
        </p:spPr>
        <p:txBody>
          <a:bodyPr vert="horz" wrap="square" lIns="36000" tIns="70273" rIns="72000" bIns="72000" rtlCol="0">
            <a:spAutoFit/>
          </a:bodyPr>
          <a:lstStyle/>
          <a:p>
            <a:pPr marL="95678" latinLnBrk="0">
              <a:spcBef>
                <a:spcPts val="553"/>
              </a:spcBef>
            </a:pPr>
            <a:r>
              <a:rPr lang="ko-KR" altLang="en-US" sz="1333"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공급망 관리 계획</a:t>
            </a:r>
            <a:endParaRPr lang="en-US" altLang="ko-KR" sz="1333"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a:p>
            <a:pPr marL="95678" latinLnBrk="0">
              <a:spcBef>
                <a:spcPts val="553"/>
              </a:spcBef>
            </a:pP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AI</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와 </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ML</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은 데이터와 정보를 기반으로 상황을 평가하고 최적의 의사결정을 내릴 수 있는 로봇을 활용해</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시나리오 </a:t>
            </a:r>
            <a:r>
              <a:rPr lang="ko-KR" altLang="en-US" sz="800" b="1"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플래닝</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및 모델링</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수요 예측</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마켓 </a:t>
            </a:r>
            <a:r>
              <a:rPr lang="ko-KR" altLang="en-US" sz="800" b="1"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인텔리전스</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도출</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데이터 분석</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기반 의사결정 등의 업무를 모두 수행할 수 있습니다</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endParaRPr sz="800" dirty="0">
              <a:gradFill>
                <a:gsLst>
                  <a:gs pos="0">
                    <a:schemeClr val="bg1"/>
                  </a:gs>
                  <a:gs pos="100000">
                    <a:schemeClr val="bg1"/>
                  </a:gs>
                </a:gsLst>
                <a:lin ang="5400000" scaled="1"/>
              </a:gradFill>
              <a:latin typeface="+mn-ea"/>
              <a:cs typeface="Calibri"/>
            </a:endParaRPr>
          </a:p>
        </p:txBody>
      </p:sp>
      <p:sp>
        <p:nvSpPr>
          <p:cNvPr id="17" name="object 10">
            <a:extLst>
              <a:ext uri="{FF2B5EF4-FFF2-40B4-BE49-F238E27FC236}">
                <a16:creationId xmlns:a16="http://schemas.microsoft.com/office/drawing/2014/main" id="{A6402E0B-2F0B-9D38-08B3-BC1CC7C94B71}"/>
              </a:ext>
            </a:extLst>
          </p:cNvPr>
          <p:cNvSpPr txBox="1"/>
          <p:nvPr/>
        </p:nvSpPr>
        <p:spPr>
          <a:xfrm>
            <a:off x="8991600" y="2376997"/>
            <a:ext cx="2704804" cy="1779944"/>
          </a:xfrm>
          <a:prstGeom prst="rect">
            <a:avLst/>
          </a:prstGeom>
          <a:solidFill>
            <a:srgbClr val="FFFFFF">
              <a:alpha val="20000"/>
            </a:srgbClr>
          </a:solidFill>
        </p:spPr>
        <p:txBody>
          <a:bodyPr vert="horz" wrap="square" lIns="36000" tIns="70273" rIns="72000" bIns="72000" rtlCol="0">
            <a:spAutoFit/>
          </a:bodyPr>
          <a:lstStyle/>
          <a:p>
            <a:pPr marL="95678" latinLnBrk="0">
              <a:spcBef>
                <a:spcPts val="553"/>
              </a:spcBef>
            </a:pPr>
            <a:r>
              <a:rPr lang="ko-KR" altLang="en-US" sz="1333"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창고</a:t>
            </a:r>
            <a:r>
              <a:rPr lang="en-US" altLang="ko-KR" sz="1333"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a:t>
            </a:r>
            <a:r>
              <a:rPr lang="ko-KR" altLang="en-US" sz="1333"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미들 마일</a:t>
            </a:r>
            <a:endParaRPr lang="en-US" altLang="ko-KR" sz="1333"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a:p>
            <a:pPr marL="95678" latinLnBrk="0">
              <a:spcBef>
                <a:spcPts val="553"/>
              </a:spcBef>
            </a:pPr>
            <a:r>
              <a:rPr lang="ko-KR" altLang="en-US"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제조사에서 상품을 수거하여 최종 고객에게 배송하는 라스트 마일 전까지 단계를 일컫는 미들 마일</a:t>
            </a:r>
            <a:r>
              <a:rPr lang="en-US" altLang="ko-KR"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(Middle mile)</a:t>
            </a:r>
            <a:r>
              <a:rPr lang="ko-KR" altLang="en-US"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에서  자동화를 통해 주문 처리</a:t>
            </a:r>
            <a:r>
              <a:rPr lang="en-US" altLang="ko-KR"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r>
              <a:rPr lang="ko-KR" altLang="en-US"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창고 보관 및 물류 작업의 효율을 높일 수 있는 여지가 높습니다</a:t>
            </a:r>
            <a:r>
              <a:rPr lang="en-US" altLang="ko-KR"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r>
              <a:rPr lang="ko-KR" altLang="en-US"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자동화 구축 초기에</a:t>
            </a:r>
            <a:r>
              <a:rPr lang="en-US" altLang="ko-KR"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r>
              <a:rPr lang="ko-KR" altLang="en-US"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기업은 미들 마일 내 핵심 영역별로 따로따로 투자할 가능성이 높습니다</a:t>
            </a:r>
            <a:r>
              <a:rPr lang="en-US" altLang="ko-KR"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r>
              <a:rPr lang="ko-KR" altLang="en-US"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그러나 결국에는 단절적으로 구축된 자동화가 하나의 스마트한 생태계로 진화해야 합니다</a:t>
            </a:r>
            <a:r>
              <a:rPr lang="en-US" altLang="ko-KR"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r>
              <a:rPr lang="ko-KR" altLang="en-US"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즉</a:t>
            </a:r>
            <a:r>
              <a:rPr lang="en-US" altLang="ko-KR"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r>
              <a:rPr lang="ko-KR" altLang="en-US" sz="800" b="1" spc="-7"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드론</a:t>
            </a:r>
            <a:r>
              <a:rPr lang="en-US" altLang="ko-KR"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a:t>
            </a:r>
            <a:r>
              <a:rPr lang="ko-KR" altLang="en-US"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로봇</a:t>
            </a:r>
            <a:r>
              <a:rPr lang="en-US" altLang="ko-KR"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r>
              <a:rPr lang="ko-KR" altLang="en-US" sz="800" b="1" spc="-7"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커넥티드</a:t>
            </a:r>
            <a:r>
              <a:rPr lang="ko-KR" altLang="en-US"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차량 등과 같은 애플리케이션</a:t>
            </a:r>
            <a:r>
              <a:rPr lang="en-US" altLang="ko-KR"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r>
              <a:rPr lang="ko-KR" altLang="en-US"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기기</a:t>
            </a:r>
            <a:r>
              <a:rPr lang="en-US" altLang="ko-KR"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r>
              <a:rPr lang="ko-KR" altLang="en-US"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네트워크가 끊어지지 않고 이어지며 일해야 합니다</a:t>
            </a:r>
            <a:r>
              <a:rPr lang="en-US" altLang="ko-KR"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r>
              <a:rPr lang="ko-KR" altLang="en-US"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일례로</a:t>
            </a:r>
            <a:r>
              <a:rPr lang="en-US" altLang="ko-KR"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r>
              <a:rPr lang="ko-KR" altLang="en-US"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일부 소매업체에서는 다양하고 복잡한 재고 보관 단위</a:t>
            </a:r>
            <a:r>
              <a:rPr lang="en-US" altLang="ko-KR"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(SKU, Stock Keeping Unit)</a:t>
            </a:r>
            <a:r>
              <a:rPr lang="ko-KR" altLang="en-US"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를 관리하고</a:t>
            </a:r>
            <a:r>
              <a:rPr lang="en-US" altLang="ko-KR"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a:t>
            </a:r>
            <a:r>
              <a:rPr lang="ko-KR" altLang="en-US"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창고 내 재고 수량을 효과적으로 파악하기 위해 </a:t>
            </a:r>
            <a:r>
              <a:rPr lang="ko-KR" altLang="en-US" sz="800" b="1" spc="-7"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드론을</a:t>
            </a:r>
            <a:r>
              <a:rPr lang="ko-KR" altLang="en-US"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활용하고 있습니다</a:t>
            </a:r>
            <a:r>
              <a:rPr lang="en-US" altLang="ko-KR" sz="8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p>
        </p:txBody>
      </p:sp>
      <p:sp>
        <p:nvSpPr>
          <p:cNvPr id="18" name="object 11">
            <a:extLst>
              <a:ext uri="{FF2B5EF4-FFF2-40B4-BE49-F238E27FC236}">
                <a16:creationId xmlns:a16="http://schemas.microsoft.com/office/drawing/2014/main" id="{2A2B737D-56B4-6368-41C0-B14796611C68}"/>
              </a:ext>
            </a:extLst>
          </p:cNvPr>
          <p:cNvSpPr txBox="1"/>
          <p:nvPr/>
        </p:nvSpPr>
        <p:spPr>
          <a:xfrm>
            <a:off x="8991600" y="4211392"/>
            <a:ext cx="2704804" cy="1041280"/>
          </a:xfrm>
          <a:prstGeom prst="rect">
            <a:avLst/>
          </a:prstGeom>
          <a:solidFill>
            <a:srgbClr val="FFFFFF">
              <a:alpha val="20000"/>
            </a:srgbClr>
          </a:solidFill>
        </p:spPr>
        <p:txBody>
          <a:bodyPr vert="horz" wrap="square" lIns="36000" tIns="70273" rIns="72000" bIns="72000" rtlCol="0">
            <a:spAutoFit/>
          </a:bodyPr>
          <a:lstStyle/>
          <a:p>
            <a:pPr marL="95678" latinLnBrk="0">
              <a:spcBef>
                <a:spcPts val="553"/>
              </a:spcBef>
            </a:pPr>
            <a:r>
              <a:rPr lang="ko-KR" altLang="en-US" sz="1333" b="1" spc="-3"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유통</a:t>
            </a:r>
            <a:r>
              <a:rPr lang="en-US" altLang="ko-KR" sz="1333" b="1" spc="-3"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a:t>
            </a:r>
            <a:r>
              <a:rPr lang="ko-KR" altLang="en-US" sz="1333" b="1" spc="-3"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라스트 마일</a:t>
            </a:r>
            <a:endParaRPr lang="en-US" altLang="ko-KR" sz="1333" b="1" spc="-3"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a:p>
            <a:pPr marL="95678" latinLnBrk="0">
              <a:spcBef>
                <a:spcPts val="553"/>
              </a:spcBef>
            </a:pPr>
            <a:r>
              <a:rPr lang="ko-KR" altLang="en-US" sz="800" b="1" spc="-3"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인건비가 지속적으로 상승하고 있는 와중에 창고 내 작업은 수작업의 비중이 높기 때문에 비용 상승에 대한 우려가 더욱 높습니다</a:t>
            </a:r>
            <a:r>
              <a:rPr lang="en-US" altLang="ko-KR" sz="800" b="1" spc="-3"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r>
              <a:rPr lang="ko-KR" altLang="en-US" sz="800" b="1" spc="-3"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따라서</a:t>
            </a:r>
            <a:r>
              <a:rPr lang="en-US" altLang="ko-KR" sz="800" b="1" spc="-3"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r>
              <a:rPr lang="ko-KR" altLang="en-US" sz="800" b="1" spc="-3"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분류 작업을 지원하는 컨베이어 벨트</a:t>
            </a:r>
            <a:r>
              <a:rPr lang="en-US" altLang="ko-KR" sz="800" b="1" spc="-3"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r>
              <a:rPr lang="ko-KR" altLang="en-US" sz="800" b="1" spc="-3"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포장 및 보관을 위한 자동화</a:t>
            </a:r>
            <a:r>
              <a:rPr lang="en-US" altLang="ko-KR" sz="800" b="1" spc="-3"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r>
              <a:rPr lang="ko-KR" altLang="en-US" sz="800" b="1" spc="-3"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무인운송차량</a:t>
            </a:r>
            <a:r>
              <a:rPr lang="en-US" altLang="ko-KR" sz="800" b="1" spc="-3"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(AGVs) </a:t>
            </a:r>
            <a:r>
              <a:rPr lang="ko-KR" altLang="en-US" sz="800" b="1" spc="-3"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등을 활용해 보다 빨리 자동화를 구현해야 합니다</a:t>
            </a:r>
            <a:r>
              <a:rPr lang="en-US" altLang="ko-KR" sz="800" b="1" spc="-3"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 </a:t>
            </a:r>
            <a:endParaRPr sz="800" dirty="0">
              <a:gradFill>
                <a:gsLst>
                  <a:gs pos="0">
                    <a:schemeClr val="bg1"/>
                  </a:gs>
                  <a:gs pos="100000">
                    <a:schemeClr val="bg1"/>
                  </a:gs>
                </a:gsLst>
                <a:lin ang="5400000" scaled="1"/>
              </a:gradFill>
              <a:latin typeface="+mn-ea"/>
              <a:cs typeface="Calibri"/>
            </a:endParaRPr>
          </a:p>
        </p:txBody>
      </p:sp>
      <p:grpSp>
        <p:nvGrpSpPr>
          <p:cNvPr id="30" name="그룹 29">
            <a:extLst>
              <a:ext uri="{FF2B5EF4-FFF2-40B4-BE49-F238E27FC236}">
                <a16:creationId xmlns:a16="http://schemas.microsoft.com/office/drawing/2014/main" id="{B1DC478C-0740-F060-B992-9F0CE2A8B849}"/>
              </a:ext>
            </a:extLst>
          </p:cNvPr>
          <p:cNvGrpSpPr/>
          <p:nvPr/>
        </p:nvGrpSpPr>
        <p:grpSpPr>
          <a:xfrm>
            <a:off x="5974080" y="2378896"/>
            <a:ext cx="2690949" cy="1208895"/>
            <a:chOff x="5974080" y="2528229"/>
            <a:chExt cx="2690949" cy="1208895"/>
          </a:xfrm>
        </p:grpSpPr>
        <p:sp>
          <p:nvSpPr>
            <p:cNvPr id="23" name="직사각형 22">
              <a:extLst>
                <a:ext uri="{FF2B5EF4-FFF2-40B4-BE49-F238E27FC236}">
                  <a16:creationId xmlns:a16="http://schemas.microsoft.com/office/drawing/2014/main" id="{F78DDD7D-603C-BC92-CDC3-728500DA6779}"/>
                </a:ext>
              </a:extLst>
            </p:cNvPr>
            <p:cNvSpPr/>
            <p:nvPr/>
          </p:nvSpPr>
          <p:spPr>
            <a:xfrm>
              <a:off x="5974080" y="2528229"/>
              <a:ext cx="2690949" cy="1208895"/>
            </a:xfrm>
            <a:prstGeom prst="rect">
              <a:avLst/>
            </a:prstGeom>
            <a:solidFill>
              <a:schemeClr val="bg1"/>
            </a:solidFill>
            <a:ln>
              <a:solidFill>
                <a:srgbClr val="510D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object 12">
              <a:extLst>
                <a:ext uri="{FF2B5EF4-FFF2-40B4-BE49-F238E27FC236}">
                  <a16:creationId xmlns:a16="http://schemas.microsoft.com/office/drawing/2014/main" id="{8886E49B-35EB-0B86-D782-DA1F9D52F9EE}"/>
                </a:ext>
              </a:extLst>
            </p:cNvPr>
            <p:cNvSpPr txBox="1"/>
            <p:nvPr/>
          </p:nvSpPr>
          <p:spPr>
            <a:xfrm>
              <a:off x="6346460" y="2617650"/>
              <a:ext cx="2051781" cy="996854"/>
            </a:xfrm>
            <a:prstGeom prst="rect">
              <a:avLst/>
            </a:prstGeom>
          </p:spPr>
          <p:txBody>
            <a:bodyPr vert="horz" wrap="square" lIns="0" tIns="72813" rIns="0" bIns="0" rtlCol="0">
              <a:spAutoFit/>
            </a:bodyPr>
            <a:lstStyle/>
            <a:p>
              <a:pPr marL="8467" marR="3387" latinLnBrk="0">
                <a:spcBef>
                  <a:spcPts val="573"/>
                </a:spcBef>
              </a:pPr>
              <a:r>
                <a:rPr lang="ko-KR" altLang="en-US"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창고 자동화는 </a:t>
              </a:r>
              <a:br>
                <a:rPr lang="en-US" altLang="ko-KR"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br>
              <a:r>
                <a:rPr lang="en-US" altLang="ko-KR"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5G </a:t>
              </a:r>
              <a:r>
                <a:rPr lang="ko-KR" altLang="en-US"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기술과 </a:t>
              </a:r>
              <a:r>
                <a:rPr lang="en-US" altLang="ko-KR"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IoT </a:t>
              </a:r>
              <a:r>
                <a:rPr lang="ko-KR" altLang="en-US"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기기를 통합하여 자동화 지연 시간을 줄이고 제품을 실시간으로 추적할 수 있다는 이점이 있습니다</a:t>
              </a:r>
              <a:r>
                <a:rPr lang="en-US" altLang="ko-KR"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 </a:t>
              </a:r>
              <a:endParaRPr sz="1200" dirty="0">
                <a:gradFill>
                  <a:gsLst>
                    <a:gs pos="0">
                      <a:srgbClr val="510DBC"/>
                    </a:gs>
                    <a:gs pos="100000">
                      <a:srgbClr val="510DBC"/>
                    </a:gs>
                  </a:gsLst>
                  <a:lin ang="5400000" scaled="1"/>
                </a:gradFill>
                <a:latin typeface="+mn-ea"/>
                <a:cs typeface="KPMG Bold"/>
              </a:endParaRPr>
            </a:p>
          </p:txBody>
        </p:sp>
        <p:pic>
          <p:nvPicPr>
            <p:cNvPr id="27" name="그림 26" descr="로고, 상징, 폰트, 그래픽이(가) 표시된 사진&#10;&#10;자동 생성된 설명">
              <a:extLst>
                <a:ext uri="{FF2B5EF4-FFF2-40B4-BE49-F238E27FC236}">
                  <a16:creationId xmlns:a16="http://schemas.microsoft.com/office/drawing/2014/main" id="{73956D57-4A98-9A87-3851-733A4C9FE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5443" y="3379951"/>
              <a:ext cx="235408" cy="275009"/>
            </a:xfrm>
            <a:prstGeom prst="rect">
              <a:avLst/>
            </a:prstGeom>
          </p:spPr>
        </p:pic>
        <p:pic>
          <p:nvPicPr>
            <p:cNvPr id="29" name="그림 28" descr="로고, 상징, 폰트, 그래픽이(가) 표시된 사진&#10;&#10;자동 생성된 설명">
              <a:extLst>
                <a:ext uri="{FF2B5EF4-FFF2-40B4-BE49-F238E27FC236}">
                  <a16:creationId xmlns:a16="http://schemas.microsoft.com/office/drawing/2014/main" id="{A285BF7C-A12D-65A2-B1B7-E9832EF46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043776" y="2589881"/>
              <a:ext cx="235408" cy="275009"/>
            </a:xfrm>
            <a:prstGeom prst="rect">
              <a:avLst/>
            </a:prstGeom>
          </p:spPr>
        </p:pic>
      </p:grpSp>
      <p:sp>
        <p:nvSpPr>
          <p:cNvPr id="31" name="사각형: 둥근 위쪽 모서리 30">
            <a:extLst>
              <a:ext uri="{FF2B5EF4-FFF2-40B4-BE49-F238E27FC236}">
                <a16:creationId xmlns:a16="http://schemas.microsoft.com/office/drawing/2014/main" id="{3C98718F-46E8-CCDE-C082-A9EC36B210EB}"/>
              </a:ext>
            </a:extLst>
          </p:cNvPr>
          <p:cNvSpPr/>
          <p:nvPr/>
        </p:nvSpPr>
        <p:spPr>
          <a:xfrm>
            <a:off x="515936" y="571500"/>
            <a:ext cx="1121793"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첨단 로봇 및 자동화</a:t>
            </a:r>
          </a:p>
        </p:txBody>
      </p:sp>
      <p:sp>
        <p:nvSpPr>
          <p:cNvPr id="33" name="사각형: 둥근 위쪽 모서리 32">
            <a:extLst>
              <a:ext uri="{FF2B5EF4-FFF2-40B4-BE49-F238E27FC236}">
                <a16:creationId xmlns:a16="http://schemas.microsoft.com/office/drawing/2014/main" id="{D940565F-7E9D-8428-89A9-ACB2BBF692B7}"/>
              </a:ext>
            </a:extLst>
          </p:cNvPr>
          <p:cNvSpPr/>
          <p:nvPr/>
        </p:nvSpPr>
        <p:spPr>
          <a:xfrm>
            <a:off x="1668462" y="571500"/>
            <a:ext cx="8556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선도 분야</a:t>
            </a:r>
          </a:p>
        </p:txBody>
      </p:sp>
      <p:sp>
        <p:nvSpPr>
          <p:cNvPr id="34" name="사각형: 둥근 위쪽 모서리 33">
            <a:extLst>
              <a:ext uri="{FF2B5EF4-FFF2-40B4-BE49-F238E27FC236}">
                <a16:creationId xmlns:a16="http://schemas.microsoft.com/office/drawing/2014/main" id="{686485F8-3D35-135D-0CE0-69DA2069CB22}"/>
              </a:ext>
            </a:extLst>
          </p:cNvPr>
          <p:cNvSpPr/>
          <p:nvPr/>
        </p:nvSpPr>
        <p:spPr>
          <a:xfrm>
            <a:off x="2554287" y="571500"/>
            <a:ext cx="1589088"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효율성을 위한 스마트 기기 생태계</a:t>
            </a:r>
          </a:p>
        </p:txBody>
      </p:sp>
      <p:sp>
        <p:nvSpPr>
          <p:cNvPr id="35" name="사각형: 둥근 위쪽 모서리 34">
            <a:extLst>
              <a:ext uri="{FF2B5EF4-FFF2-40B4-BE49-F238E27FC236}">
                <a16:creationId xmlns:a16="http://schemas.microsoft.com/office/drawing/2014/main" id="{DF79B9D1-7018-AC77-57CA-27D1B023C026}"/>
              </a:ext>
            </a:extLst>
          </p:cNvPr>
          <p:cNvSpPr/>
          <p:nvPr/>
        </p:nvSpPr>
        <p:spPr>
          <a:xfrm>
            <a:off x="4173537" y="571500"/>
            <a:ext cx="142716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기계와 인간의 역할 분담</a:t>
            </a:r>
          </a:p>
        </p:txBody>
      </p:sp>
      <p:sp>
        <p:nvSpPr>
          <p:cNvPr id="36" name="사각형: 둥근 위쪽 모서리 35">
            <a:extLst>
              <a:ext uri="{FF2B5EF4-FFF2-40B4-BE49-F238E27FC236}">
                <a16:creationId xmlns:a16="http://schemas.microsoft.com/office/drawing/2014/main" id="{C77E6080-005A-03DF-59D1-20D5730B6ECB}"/>
              </a:ext>
            </a:extLst>
          </p:cNvPr>
          <p:cNvSpPr/>
          <p:nvPr/>
        </p:nvSpPr>
        <p:spPr>
          <a:xfrm>
            <a:off x="5630862" y="571500"/>
            <a:ext cx="8556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코봇의 부상</a:t>
            </a:r>
          </a:p>
        </p:txBody>
      </p:sp>
      <p:sp>
        <p:nvSpPr>
          <p:cNvPr id="37" name="사각형: 둥근 위쪽 모서리 36">
            <a:extLst>
              <a:ext uri="{FF2B5EF4-FFF2-40B4-BE49-F238E27FC236}">
                <a16:creationId xmlns:a16="http://schemas.microsoft.com/office/drawing/2014/main" id="{E2056818-F959-2B83-4E56-428254B60FE6}"/>
              </a:ext>
            </a:extLst>
          </p:cNvPr>
          <p:cNvSpPr/>
          <p:nvPr/>
        </p:nvSpPr>
        <p:spPr>
          <a:xfrm>
            <a:off x="6516687" y="571500"/>
            <a:ext cx="8556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AI</a:t>
            </a:r>
          </a:p>
        </p:txBody>
      </p:sp>
      <p:sp>
        <p:nvSpPr>
          <p:cNvPr id="5" name="사각형: 둥근 위쪽 모서리 4">
            <a:extLst>
              <a:ext uri="{FF2B5EF4-FFF2-40B4-BE49-F238E27FC236}">
                <a16:creationId xmlns:a16="http://schemas.microsoft.com/office/drawing/2014/main" id="{5EA29435-DE07-5084-F5C7-46ED21E92B2F}"/>
              </a:ext>
            </a:extLst>
          </p:cNvPr>
          <p:cNvSpPr/>
          <p:nvPr/>
        </p:nvSpPr>
        <p:spPr>
          <a:xfrm>
            <a:off x="7402512" y="571500"/>
            <a:ext cx="77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1055857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7BB47452-CAEB-922A-D4C6-E34A74E8F7F8}"/>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dirty="0"/>
              <a:t>© </a:t>
            </a:r>
            <a:r>
              <a:rPr lang="en-US" spc="35" dirty="0"/>
              <a:t>2023 </a:t>
            </a:r>
            <a:r>
              <a:rPr lang="en-US" spc="60" dirty="0"/>
              <a:t>Copyright </a:t>
            </a:r>
            <a:r>
              <a:rPr lang="en-US" spc="65" dirty="0"/>
              <a:t>owned </a:t>
            </a:r>
            <a:r>
              <a:rPr lang="en-US" spc="75" dirty="0"/>
              <a:t>by </a:t>
            </a:r>
            <a:r>
              <a:rPr lang="en-US" spc="60" dirty="0"/>
              <a:t>one </a:t>
            </a:r>
            <a:r>
              <a:rPr lang="en-US" spc="45" dirty="0"/>
              <a:t>or </a:t>
            </a:r>
            <a:r>
              <a:rPr lang="en-US" spc="65" dirty="0"/>
              <a:t>more </a:t>
            </a:r>
            <a:r>
              <a:rPr lang="en-US" spc="40" dirty="0"/>
              <a:t>of </a:t>
            </a:r>
            <a:r>
              <a:rPr lang="en-US" spc="35" dirty="0"/>
              <a:t>the </a:t>
            </a:r>
            <a:r>
              <a:rPr lang="en-US" spc="95" dirty="0"/>
              <a:t>KPMG </a:t>
            </a:r>
            <a:r>
              <a:rPr lang="en-US" spc="40" dirty="0"/>
              <a:t>International </a:t>
            </a:r>
            <a:r>
              <a:rPr lang="en-US" spc="35" dirty="0"/>
              <a:t>entities. </a:t>
            </a:r>
            <a:r>
              <a:rPr lang="en-US" spc="95" dirty="0"/>
              <a:t>KPMG </a:t>
            </a:r>
            <a:r>
              <a:rPr lang="en-US" spc="40" dirty="0"/>
              <a:t>International entities </a:t>
            </a:r>
            <a:r>
              <a:rPr lang="en-US" spc="55" dirty="0"/>
              <a:t>provide </a:t>
            </a:r>
            <a:r>
              <a:rPr lang="en-US" spc="65" dirty="0"/>
              <a:t>no </a:t>
            </a:r>
            <a:r>
              <a:rPr lang="en-US" spc="60" dirty="0"/>
              <a:t>services </a:t>
            </a:r>
            <a:r>
              <a:rPr lang="en-US" spc="30" dirty="0"/>
              <a:t>to </a:t>
            </a:r>
            <a:r>
              <a:rPr lang="en-US" spc="45" dirty="0"/>
              <a:t>clients. </a:t>
            </a:r>
            <a:r>
              <a:rPr lang="en-US" spc="60" dirty="0"/>
              <a:t>All </a:t>
            </a:r>
            <a:r>
              <a:rPr lang="en-US" spc="55" dirty="0"/>
              <a:t>rights</a:t>
            </a:r>
            <a:r>
              <a:rPr lang="en-US" spc="-40" dirty="0"/>
              <a:t> </a:t>
            </a:r>
            <a:r>
              <a:rPr lang="en-US" spc="50" dirty="0"/>
              <a:t>reserved.</a:t>
            </a:r>
          </a:p>
        </p:txBody>
      </p:sp>
      <p:sp>
        <p:nvSpPr>
          <p:cNvPr id="3" name="슬라이드 번호 개체 틀 2">
            <a:extLst>
              <a:ext uri="{FF2B5EF4-FFF2-40B4-BE49-F238E27FC236}">
                <a16:creationId xmlns:a16="http://schemas.microsoft.com/office/drawing/2014/main" id="{4753EECC-D20E-9B8D-8FB8-F6DBB368A68C}"/>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26</a:t>
            </a:fld>
            <a:r>
              <a:rPr lang="en-US" altLang="ko-KR"/>
              <a:t> </a:t>
            </a:r>
            <a:endParaRPr lang="en-US" dirty="0"/>
          </a:p>
        </p:txBody>
      </p:sp>
      <p:sp>
        <p:nvSpPr>
          <p:cNvPr id="31" name="사각형: 둥근 위쪽 모서리 30">
            <a:extLst>
              <a:ext uri="{FF2B5EF4-FFF2-40B4-BE49-F238E27FC236}">
                <a16:creationId xmlns:a16="http://schemas.microsoft.com/office/drawing/2014/main" id="{3C98718F-46E8-CCDE-C082-A9EC36B210EB}"/>
              </a:ext>
            </a:extLst>
          </p:cNvPr>
          <p:cNvSpPr/>
          <p:nvPr/>
        </p:nvSpPr>
        <p:spPr>
          <a:xfrm>
            <a:off x="515936" y="571500"/>
            <a:ext cx="112179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첨단 로봇 및 자동화</a:t>
            </a:r>
          </a:p>
        </p:txBody>
      </p:sp>
      <p:sp>
        <p:nvSpPr>
          <p:cNvPr id="33" name="사각형: 둥근 위쪽 모서리 32">
            <a:extLst>
              <a:ext uri="{FF2B5EF4-FFF2-40B4-BE49-F238E27FC236}">
                <a16:creationId xmlns:a16="http://schemas.microsoft.com/office/drawing/2014/main" id="{D940565F-7E9D-8428-89A9-ACB2BBF692B7}"/>
              </a:ext>
            </a:extLst>
          </p:cNvPr>
          <p:cNvSpPr/>
          <p:nvPr/>
        </p:nvSpPr>
        <p:spPr>
          <a:xfrm>
            <a:off x="1668462" y="571500"/>
            <a:ext cx="855664"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선도 분야</a:t>
            </a:r>
          </a:p>
        </p:txBody>
      </p:sp>
      <p:sp>
        <p:nvSpPr>
          <p:cNvPr id="34" name="사각형: 둥근 위쪽 모서리 33">
            <a:extLst>
              <a:ext uri="{FF2B5EF4-FFF2-40B4-BE49-F238E27FC236}">
                <a16:creationId xmlns:a16="http://schemas.microsoft.com/office/drawing/2014/main" id="{686485F8-3D35-135D-0CE0-69DA2069CB22}"/>
              </a:ext>
            </a:extLst>
          </p:cNvPr>
          <p:cNvSpPr/>
          <p:nvPr/>
        </p:nvSpPr>
        <p:spPr>
          <a:xfrm>
            <a:off x="2554287" y="571500"/>
            <a:ext cx="1589088"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효율성을 위한 스마트 기기 생태계</a:t>
            </a:r>
          </a:p>
        </p:txBody>
      </p:sp>
      <p:sp>
        <p:nvSpPr>
          <p:cNvPr id="35" name="사각형: 둥근 위쪽 모서리 34">
            <a:extLst>
              <a:ext uri="{FF2B5EF4-FFF2-40B4-BE49-F238E27FC236}">
                <a16:creationId xmlns:a16="http://schemas.microsoft.com/office/drawing/2014/main" id="{DF79B9D1-7018-AC77-57CA-27D1B023C026}"/>
              </a:ext>
            </a:extLst>
          </p:cNvPr>
          <p:cNvSpPr/>
          <p:nvPr/>
        </p:nvSpPr>
        <p:spPr>
          <a:xfrm>
            <a:off x="4173537" y="571500"/>
            <a:ext cx="142716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기계와 인간의 역할 분담</a:t>
            </a:r>
          </a:p>
        </p:txBody>
      </p:sp>
      <p:sp>
        <p:nvSpPr>
          <p:cNvPr id="36" name="사각형: 둥근 위쪽 모서리 35">
            <a:extLst>
              <a:ext uri="{FF2B5EF4-FFF2-40B4-BE49-F238E27FC236}">
                <a16:creationId xmlns:a16="http://schemas.microsoft.com/office/drawing/2014/main" id="{C77E6080-005A-03DF-59D1-20D5730B6ECB}"/>
              </a:ext>
            </a:extLst>
          </p:cNvPr>
          <p:cNvSpPr/>
          <p:nvPr/>
        </p:nvSpPr>
        <p:spPr>
          <a:xfrm>
            <a:off x="5630862" y="571500"/>
            <a:ext cx="8556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코봇의 부상</a:t>
            </a:r>
          </a:p>
        </p:txBody>
      </p:sp>
      <p:sp>
        <p:nvSpPr>
          <p:cNvPr id="37" name="사각형: 둥근 위쪽 모서리 36">
            <a:extLst>
              <a:ext uri="{FF2B5EF4-FFF2-40B4-BE49-F238E27FC236}">
                <a16:creationId xmlns:a16="http://schemas.microsoft.com/office/drawing/2014/main" id="{E2056818-F959-2B83-4E56-428254B60FE6}"/>
              </a:ext>
            </a:extLst>
          </p:cNvPr>
          <p:cNvSpPr/>
          <p:nvPr/>
        </p:nvSpPr>
        <p:spPr>
          <a:xfrm>
            <a:off x="6516687" y="571500"/>
            <a:ext cx="8556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AI</a:t>
            </a:r>
          </a:p>
        </p:txBody>
      </p:sp>
      <p:pic>
        <p:nvPicPr>
          <p:cNvPr id="13" name="그림 12" descr="야외, 잔디, 하늘, 식물이(가) 표시된 사진&#10;&#10;자동 생성된 설명">
            <a:extLst>
              <a:ext uri="{FF2B5EF4-FFF2-40B4-BE49-F238E27FC236}">
                <a16:creationId xmlns:a16="http://schemas.microsoft.com/office/drawing/2014/main" id="{8502719E-5EFA-6526-B393-8659DAF3B0D2}"/>
              </a:ext>
            </a:extLst>
          </p:cNvPr>
          <p:cNvPicPr>
            <a:picLocks noChangeAspect="1"/>
          </p:cNvPicPr>
          <p:nvPr/>
        </p:nvPicPr>
        <p:blipFill rotWithShape="1">
          <a:blip r:embed="rId3">
            <a:extLst>
              <a:ext uri="{28A0092B-C50C-407E-A947-70E740481C1C}">
                <a14:useLocalDpi xmlns:a14="http://schemas.microsoft.com/office/drawing/2010/main" val="0"/>
              </a:ext>
            </a:extLst>
          </a:blip>
          <a:srcRect l="28721" r="22595"/>
          <a:stretch/>
        </p:blipFill>
        <p:spPr>
          <a:xfrm>
            <a:off x="-1" y="1196975"/>
            <a:ext cx="3610269" cy="4932362"/>
          </a:xfrm>
          <a:prstGeom prst="rect">
            <a:avLst/>
          </a:prstGeom>
        </p:spPr>
      </p:pic>
      <p:sp>
        <p:nvSpPr>
          <p:cNvPr id="19" name="object 24">
            <a:extLst>
              <a:ext uri="{FF2B5EF4-FFF2-40B4-BE49-F238E27FC236}">
                <a16:creationId xmlns:a16="http://schemas.microsoft.com/office/drawing/2014/main" id="{4C28031F-C878-45C0-16D5-175C8302F1FC}"/>
              </a:ext>
            </a:extLst>
          </p:cNvPr>
          <p:cNvSpPr/>
          <p:nvPr/>
        </p:nvSpPr>
        <p:spPr>
          <a:xfrm>
            <a:off x="3287713" y="1196977"/>
            <a:ext cx="8904288" cy="4932362"/>
          </a:xfrm>
          <a:custGeom>
            <a:avLst/>
            <a:gdLst/>
            <a:ahLst/>
            <a:cxnLst/>
            <a:rect l="l" t="t" r="r" b="b"/>
            <a:pathLst>
              <a:path w="2985134" h="6257290">
                <a:moveTo>
                  <a:pt x="0" y="6256997"/>
                </a:moveTo>
                <a:lnTo>
                  <a:pt x="2984842" y="6256997"/>
                </a:lnTo>
                <a:lnTo>
                  <a:pt x="2984842" y="0"/>
                </a:lnTo>
                <a:lnTo>
                  <a:pt x="0" y="0"/>
                </a:lnTo>
                <a:lnTo>
                  <a:pt x="0" y="6256997"/>
                </a:lnTo>
                <a:close/>
              </a:path>
            </a:pathLst>
          </a:custGeom>
          <a:solidFill>
            <a:srgbClr val="1E49E2"/>
          </a:solidFill>
        </p:spPr>
        <p:txBody>
          <a:bodyPr wrap="square" lIns="0" tIns="0" rIns="0" bIns="0" rtlCol="0"/>
          <a:lstStyle/>
          <a:p>
            <a:endParaRPr sz="800" dirty="0">
              <a:latin typeface="+mn-ea"/>
            </a:endParaRPr>
          </a:p>
        </p:txBody>
      </p:sp>
      <p:sp>
        <p:nvSpPr>
          <p:cNvPr id="21" name="object 3">
            <a:extLst>
              <a:ext uri="{FF2B5EF4-FFF2-40B4-BE49-F238E27FC236}">
                <a16:creationId xmlns:a16="http://schemas.microsoft.com/office/drawing/2014/main" id="{0FF254C0-787E-DE21-188F-A4DBBD6A852A}"/>
              </a:ext>
            </a:extLst>
          </p:cNvPr>
          <p:cNvSpPr/>
          <p:nvPr/>
        </p:nvSpPr>
        <p:spPr>
          <a:xfrm>
            <a:off x="713505" y="1760242"/>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22" name="object 4">
            <a:extLst>
              <a:ext uri="{FF2B5EF4-FFF2-40B4-BE49-F238E27FC236}">
                <a16:creationId xmlns:a16="http://schemas.microsoft.com/office/drawing/2014/main" id="{6FFA058D-C864-244D-A937-46A0E6CA46F9}"/>
              </a:ext>
            </a:extLst>
          </p:cNvPr>
          <p:cNvSpPr txBox="1"/>
          <p:nvPr/>
        </p:nvSpPr>
        <p:spPr>
          <a:xfrm>
            <a:off x="515938" y="1920342"/>
            <a:ext cx="2430232" cy="1218561"/>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첨단 로봇 및 자동화의 미래는 산업마다 다르게 펼쳐질 것입니다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자동차</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소비재 및 소매업이 첨단 로봇과 자동화를 선도적으로 구현하고 있으며 다음의 분야도 빠르게 추격하고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p>
        </p:txBody>
      </p:sp>
      <p:sp>
        <p:nvSpPr>
          <p:cNvPr id="24" name="object 2">
            <a:extLst>
              <a:ext uri="{FF2B5EF4-FFF2-40B4-BE49-F238E27FC236}">
                <a16:creationId xmlns:a16="http://schemas.microsoft.com/office/drawing/2014/main" id="{EF175371-85CA-E189-BF04-ABACF62F05C3}"/>
              </a:ext>
            </a:extLst>
          </p:cNvPr>
          <p:cNvSpPr txBox="1"/>
          <p:nvPr/>
        </p:nvSpPr>
        <p:spPr>
          <a:xfrm>
            <a:off x="495596" y="1283449"/>
            <a:ext cx="2699857" cy="439437"/>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선도 분야</a:t>
            </a:r>
          </a:p>
        </p:txBody>
      </p:sp>
      <p:sp>
        <p:nvSpPr>
          <p:cNvPr id="25" name="object 6">
            <a:extLst>
              <a:ext uri="{FF2B5EF4-FFF2-40B4-BE49-F238E27FC236}">
                <a16:creationId xmlns:a16="http://schemas.microsoft.com/office/drawing/2014/main" id="{4AAF6AE9-F8C7-BCEE-2BBB-E2DCF6F96816}"/>
              </a:ext>
            </a:extLst>
          </p:cNvPr>
          <p:cNvSpPr txBox="1"/>
          <p:nvPr/>
        </p:nvSpPr>
        <p:spPr>
          <a:xfrm>
            <a:off x="3438547" y="1270893"/>
            <a:ext cx="4862467" cy="439437"/>
          </a:xfrm>
          <a:prstGeom prst="rect">
            <a:avLst/>
          </a:prstGeom>
        </p:spPr>
        <p:txBody>
          <a:bodyPr vert="horz" wrap="square" lIns="0" tIns="8467" rIns="0" bIns="0" rtlCol="0">
            <a:spAutoFit/>
          </a:bodyPr>
          <a:lstStyle/>
          <a:p>
            <a:pPr marL="8467" latinLnBrk="0">
              <a:spcBef>
                <a:spcPts val="67"/>
              </a:spcBef>
            </a:pPr>
            <a:r>
              <a:rPr lang="ko-KR" altLang="en-US" sz="2800" b="1" spc="-150" dirty="0">
                <a:solidFill>
                  <a:srgbClr val="ACEAFF"/>
                </a:solidFill>
                <a:latin typeface="KoPub돋움체 Medium" panose="00000600000000000000" pitchFamily="2" charset="-127"/>
                <a:ea typeface="KoPub돋움체 Medium" panose="00000600000000000000" pitchFamily="2" charset="-127"/>
                <a:cs typeface="KPMG Bold"/>
              </a:rPr>
              <a:t>발전하고 있는 </a:t>
            </a:r>
            <a:r>
              <a:rPr lang="en-US" altLang="ko-KR" sz="2800" b="1" spc="-150" dirty="0">
                <a:solidFill>
                  <a:srgbClr val="ACEAFF"/>
                </a:solidFill>
                <a:latin typeface="KoPub돋움체 Medium" panose="00000600000000000000" pitchFamily="2" charset="-127"/>
                <a:ea typeface="KoPub돋움체 Medium" panose="00000600000000000000" pitchFamily="2" charset="-127"/>
                <a:cs typeface="KPMG Bold"/>
              </a:rPr>
              <a:t>5</a:t>
            </a:r>
            <a:r>
              <a:rPr lang="ko-KR" altLang="en-US" sz="2800" b="1" spc="-150" dirty="0">
                <a:solidFill>
                  <a:srgbClr val="ACEAFF"/>
                </a:solidFill>
                <a:latin typeface="KoPub돋움체 Medium" panose="00000600000000000000" pitchFamily="2" charset="-127"/>
                <a:ea typeface="KoPub돋움체 Medium" panose="00000600000000000000" pitchFamily="2" charset="-127"/>
                <a:cs typeface="KPMG Bold"/>
              </a:rPr>
              <a:t>개 분야</a:t>
            </a:r>
            <a:endParaRPr sz="2800" spc="-150" dirty="0">
              <a:latin typeface="+mn-ea"/>
              <a:cs typeface="KPMG Bold"/>
            </a:endParaRPr>
          </a:p>
        </p:txBody>
      </p:sp>
      <p:sp>
        <p:nvSpPr>
          <p:cNvPr id="26" name="object 18">
            <a:extLst>
              <a:ext uri="{FF2B5EF4-FFF2-40B4-BE49-F238E27FC236}">
                <a16:creationId xmlns:a16="http://schemas.microsoft.com/office/drawing/2014/main" id="{0DA610E6-12B0-880D-9420-E9561BA66472}"/>
              </a:ext>
            </a:extLst>
          </p:cNvPr>
          <p:cNvSpPr txBox="1"/>
          <p:nvPr/>
        </p:nvSpPr>
        <p:spPr>
          <a:xfrm>
            <a:off x="3287713" y="1722886"/>
            <a:ext cx="790370" cy="492443"/>
          </a:xfrm>
          <a:prstGeom prst="rect">
            <a:avLst/>
          </a:prstGeom>
          <a:noFill/>
        </p:spPr>
        <p:txBody>
          <a:bodyPr vert="horz" wrap="square" lIns="180000" tIns="0" rIns="180000" bIns="0" rtlCol="0">
            <a:spAutoFit/>
          </a:bodyPr>
          <a:lstStyle/>
          <a:p>
            <a:pPr marL="8467" latinLnBrk="0">
              <a:spcBef>
                <a:spcPts val="67"/>
              </a:spcBef>
            </a:pPr>
            <a:r>
              <a:rPr lang="en-US" altLang="ko-KR" sz="3200" b="1" dirty="0">
                <a:solidFill>
                  <a:schemeClr val="bg1"/>
                </a:solidFill>
                <a:latin typeface="KPMG Bold" panose="020B0803030202040204" pitchFamily="34" charset="0"/>
                <a:ea typeface="KoPub돋움체 Medium" panose="00000600000000000000" pitchFamily="2" charset="-127"/>
                <a:cs typeface="Univers LT Std 45 Light"/>
              </a:rPr>
              <a:t>01</a:t>
            </a:r>
            <a:endParaRPr lang="ko-KR" altLang="en-US" sz="3200" b="1" dirty="0">
              <a:solidFill>
                <a:schemeClr val="bg1"/>
              </a:solidFill>
              <a:latin typeface="KPMG Bold" panose="020B0803030202040204" pitchFamily="34" charset="0"/>
              <a:ea typeface="KoPub돋움체 Medium" panose="00000600000000000000" pitchFamily="2" charset="-127"/>
              <a:cs typeface="Univers LT Std 45 Light"/>
            </a:endParaRPr>
          </a:p>
        </p:txBody>
      </p:sp>
      <p:grpSp>
        <p:nvGrpSpPr>
          <p:cNvPr id="41" name="그룹 40">
            <a:extLst>
              <a:ext uri="{FF2B5EF4-FFF2-40B4-BE49-F238E27FC236}">
                <a16:creationId xmlns:a16="http://schemas.microsoft.com/office/drawing/2014/main" id="{7C836D1F-5039-FA39-A945-EBC9741EE795}"/>
              </a:ext>
            </a:extLst>
          </p:cNvPr>
          <p:cNvGrpSpPr/>
          <p:nvPr/>
        </p:nvGrpSpPr>
        <p:grpSpPr>
          <a:xfrm>
            <a:off x="3378577" y="2204609"/>
            <a:ext cx="1545748" cy="3523272"/>
            <a:chOff x="4453315" y="2290721"/>
            <a:chExt cx="1545748" cy="3523272"/>
          </a:xfrm>
        </p:grpSpPr>
        <p:sp>
          <p:nvSpPr>
            <p:cNvPr id="39" name="TextBox 38">
              <a:extLst>
                <a:ext uri="{FF2B5EF4-FFF2-40B4-BE49-F238E27FC236}">
                  <a16:creationId xmlns:a16="http://schemas.microsoft.com/office/drawing/2014/main" id="{AFD6F3E7-9D0E-D97A-3694-8C1C09F1285D}"/>
                </a:ext>
              </a:extLst>
            </p:cNvPr>
            <p:cNvSpPr txBox="1"/>
            <p:nvPr/>
          </p:nvSpPr>
          <p:spPr>
            <a:xfrm>
              <a:off x="4453315" y="2290721"/>
              <a:ext cx="1545748" cy="3523272"/>
            </a:xfrm>
            <a:prstGeom prst="rect">
              <a:avLst/>
            </a:prstGeom>
            <a:noFill/>
          </p:spPr>
          <p:txBody>
            <a:bodyPr wrap="square">
              <a:spAutoFit/>
            </a:bodyPr>
            <a:lstStyle/>
            <a:p>
              <a:pPr marL="8467" latinLnBrk="0">
                <a:lnSpc>
                  <a:spcPct val="110000"/>
                </a:lnSpc>
                <a:spcBef>
                  <a:spcPts val="306"/>
                </a:spcBef>
              </a:pPr>
              <a:r>
                <a:rPr lang="ko-KR" altLang="en-US" sz="120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Univers LT Std 45 Light"/>
                </a:rPr>
                <a:t>농업</a:t>
              </a:r>
              <a:endParaRPr lang="en-US" altLang="ko-KR" sz="120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Univers LT Std 45 Light"/>
              </a:endParaRPr>
            </a:p>
            <a:p>
              <a:pPr marL="8467" latinLnBrk="0">
                <a:lnSpc>
                  <a:spcPct val="110000"/>
                </a:lnSpc>
                <a:spcBef>
                  <a:spcPts val="306"/>
                </a:spcBef>
              </a:pPr>
              <a:endParaRPr lang="ko-KR" altLang="en-US" sz="80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Univers LT Std 45 Light"/>
              </a:endParaRPr>
            </a:p>
            <a:p>
              <a:pPr marL="8467" marR="3387" latinLnBrk="0">
                <a:lnSpc>
                  <a:spcPct val="110000"/>
                </a:lnSpc>
                <a:spcBef>
                  <a:spcPts val="143"/>
                </a:spcBef>
              </a:pP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선진국의 농업은 이미 상당 부분 자동화되어 있지만</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여전히 많은 영역에서 자동화를 위한 노력이 지속되고 있습니다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대표적으로 농부들의 다양한 작업을 지원할 수 있는 로봇 플랫폼인 </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Robs4Crops</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가 있습니다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이 플랫폼은 현재 그리스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스페인</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프랑스 및 네덜란드에서 시범 운영 중입니다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이 솔루션은 자동화에 대한 두 가지 접근 방식을 제공합니다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첫 번째는 부분 자동화 방식입니다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이 경우</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트랙터는 여전히 농부가  운전하지만</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원하는 경우 내비게이션을 포함하여 일부 프로세스를 트랙터가 넘겨 받아 자동화 합니다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두 번째는 완전 자동화 방식으로</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인간의 도움 없이 로봇이 잡초를 제거하고 농약을 살포합니다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endParaRPr lang="ko-KR" altLang="en-US" sz="8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40" name="object 3">
              <a:extLst>
                <a:ext uri="{FF2B5EF4-FFF2-40B4-BE49-F238E27FC236}">
                  <a16:creationId xmlns:a16="http://schemas.microsoft.com/office/drawing/2014/main" id="{20103EC5-9645-E3A0-156E-6FC2F751172F}"/>
                </a:ext>
              </a:extLst>
            </p:cNvPr>
            <p:cNvSpPr/>
            <p:nvPr/>
          </p:nvSpPr>
          <p:spPr>
            <a:xfrm flipV="1">
              <a:off x="4565597" y="2547587"/>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grpSp>
      <p:sp>
        <p:nvSpPr>
          <p:cNvPr id="46" name="object 18">
            <a:extLst>
              <a:ext uri="{FF2B5EF4-FFF2-40B4-BE49-F238E27FC236}">
                <a16:creationId xmlns:a16="http://schemas.microsoft.com/office/drawing/2014/main" id="{73DCA7B4-ACF0-7E4C-B68A-28F8F00D463E}"/>
              </a:ext>
            </a:extLst>
          </p:cNvPr>
          <p:cNvSpPr txBox="1"/>
          <p:nvPr/>
        </p:nvSpPr>
        <p:spPr>
          <a:xfrm>
            <a:off x="4936039" y="1722886"/>
            <a:ext cx="790370" cy="492443"/>
          </a:xfrm>
          <a:prstGeom prst="rect">
            <a:avLst/>
          </a:prstGeom>
          <a:noFill/>
        </p:spPr>
        <p:txBody>
          <a:bodyPr vert="horz" wrap="square" lIns="180000" tIns="0" rIns="180000" bIns="0" rtlCol="0">
            <a:spAutoFit/>
          </a:bodyPr>
          <a:lstStyle/>
          <a:p>
            <a:pPr marL="8467" latinLnBrk="0">
              <a:spcBef>
                <a:spcPts val="67"/>
              </a:spcBef>
            </a:pPr>
            <a:r>
              <a:rPr lang="en-US" altLang="ko-KR" sz="3200" b="1" dirty="0">
                <a:solidFill>
                  <a:schemeClr val="bg1"/>
                </a:solidFill>
                <a:latin typeface="KPMG Bold" panose="020B0803030202040204" pitchFamily="34" charset="0"/>
                <a:ea typeface="KoPub돋움체 Medium" panose="00000600000000000000" pitchFamily="2" charset="-127"/>
                <a:cs typeface="Univers LT Std 45 Light"/>
              </a:rPr>
              <a:t>02</a:t>
            </a:r>
            <a:endParaRPr lang="ko-KR" altLang="en-US" sz="3200" b="1" dirty="0">
              <a:solidFill>
                <a:schemeClr val="bg1"/>
              </a:solidFill>
              <a:latin typeface="KPMG Bold" panose="020B0803030202040204" pitchFamily="34" charset="0"/>
              <a:ea typeface="KoPub돋움체 Medium" panose="00000600000000000000" pitchFamily="2" charset="-127"/>
              <a:cs typeface="Univers LT Std 45 Light"/>
            </a:endParaRPr>
          </a:p>
        </p:txBody>
      </p:sp>
      <p:grpSp>
        <p:nvGrpSpPr>
          <p:cNvPr id="47" name="그룹 46">
            <a:extLst>
              <a:ext uri="{FF2B5EF4-FFF2-40B4-BE49-F238E27FC236}">
                <a16:creationId xmlns:a16="http://schemas.microsoft.com/office/drawing/2014/main" id="{15459778-E4AC-A6A7-B906-98A6F3743214}"/>
              </a:ext>
            </a:extLst>
          </p:cNvPr>
          <p:cNvGrpSpPr/>
          <p:nvPr/>
        </p:nvGrpSpPr>
        <p:grpSpPr>
          <a:xfrm>
            <a:off x="5026903" y="2204609"/>
            <a:ext cx="1545748" cy="3523272"/>
            <a:chOff x="4453315" y="2290721"/>
            <a:chExt cx="1545748" cy="3523272"/>
          </a:xfrm>
        </p:grpSpPr>
        <p:sp>
          <p:nvSpPr>
            <p:cNvPr id="48" name="TextBox 47">
              <a:extLst>
                <a:ext uri="{FF2B5EF4-FFF2-40B4-BE49-F238E27FC236}">
                  <a16:creationId xmlns:a16="http://schemas.microsoft.com/office/drawing/2014/main" id="{6CC92AAD-51C5-12CB-00E6-AF2676F5F6D7}"/>
                </a:ext>
              </a:extLst>
            </p:cNvPr>
            <p:cNvSpPr txBox="1"/>
            <p:nvPr/>
          </p:nvSpPr>
          <p:spPr>
            <a:xfrm>
              <a:off x="4453315" y="2290721"/>
              <a:ext cx="1545748" cy="3523272"/>
            </a:xfrm>
            <a:prstGeom prst="rect">
              <a:avLst/>
            </a:prstGeom>
            <a:noFill/>
          </p:spPr>
          <p:txBody>
            <a:bodyPr wrap="square">
              <a:spAutoFit/>
            </a:bodyPr>
            <a:lstStyle/>
            <a:p>
              <a:pPr marL="8467" latinLnBrk="0">
                <a:lnSpc>
                  <a:spcPct val="110000"/>
                </a:lnSpc>
                <a:spcBef>
                  <a:spcPts val="306"/>
                </a:spcBef>
              </a:pPr>
              <a:r>
                <a:rPr lang="ko-KR" altLang="en-US" sz="120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Univers LT Std 45 Light"/>
                </a:rPr>
                <a:t>식품</a:t>
              </a:r>
              <a:r>
                <a:rPr lang="en-US" altLang="ko-KR" sz="120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Univers LT Std 45 Light"/>
                </a:rPr>
                <a:t>음료 산업</a:t>
              </a:r>
              <a:endParaRPr lang="en-US" altLang="ko-KR" sz="120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Univers LT Std 45 Light"/>
              </a:endParaRPr>
            </a:p>
            <a:p>
              <a:pPr marL="8467" latinLnBrk="0">
                <a:lnSpc>
                  <a:spcPct val="110000"/>
                </a:lnSpc>
                <a:spcBef>
                  <a:spcPts val="306"/>
                </a:spcBef>
              </a:pPr>
              <a:endParaRPr lang="ko-KR" altLang="en-US" sz="80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Univers LT Std 45 Light"/>
              </a:endParaRPr>
            </a:p>
            <a:p>
              <a:pPr marL="8467" marR="3387" latinLnBrk="0">
                <a:lnSpc>
                  <a:spcPct val="110000"/>
                </a:lnSpc>
                <a:spcBef>
                  <a:spcPts val="143"/>
                </a:spcBef>
              </a:pP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습한 온실부터 냉동 육류 포장 공장에 이르기까지 다양한 환경에서 자동화는 직원들이 수행해야 하는</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반복적이고 때로는 위험한 작업을 대신해 주고 있습니다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예를 들어</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머신 비전을 위한 </a:t>
              </a:r>
              <a:r>
                <a:rPr lang="ko-KR" altLang="en-US" sz="800" spc="50"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딥러닝을</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통해 로봇은 식품 및 포장의 이상을 분류</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분할 및 감지하고 있습니다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또한 대량 원재료의 이물질 표시부터 손상된 제품 식별에 이르기까지 </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AI</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는 식음료 제조업체가 품질 관리를 개선하고 관련 비용을 줄이면서도 작업자 안전을 향상시키는 데 도움을 주고 있습니다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일례로</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육류 포장 공장에서 로봇 톱을 사용하여 냉동 고기를 자를 수 있게 되면서 작업자의 부상 위험을 줄이면서 생산성을 높이게 되었습니다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49" name="object 3">
              <a:extLst>
                <a:ext uri="{FF2B5EF4-FFF2-40B4-BE49-F238E27FC236}">
                  <a16:creationId xmlns:a16="http://schemas.microsoft.com/office/drawing/2014/main" id="{B6BA23A8-5476-49D2-1850-FACC1CD33BD7}"/>
                </a:ext>
              </a:extLst>
            </p:cNvPr>
            <p:cNvSpPr/>
            <p:nvPr/>
          </p:nvSpPr>
          <p:spPr>
            <a:xfrm flipV="1">
              <a:off x="4565597" y="2547587"/>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grpSp>
      <p:sp>
        <p:nvSpPr>
          <p:cNvPr id="50" name="object 18">
            <a:extLst>
              <a:ext uri="{FF2B5EF4-FFF2-40B4-BE49-F238E27FC236}">
                <a16:creationId xmlns:a16="http://schemas.microsoft.com/office/drawing/2014/main" id="{C925C53A-9CC3-5794-21BA-4CD5A067E757}"/>
              </a:ext>
            </a:extLst>
          </p:cNvPr>
          <p:cNvSpPr txBox="1"/>
          <p:nvPr/>
        </p:nvSpPr>
        <p:spPr>
          <a:xfrm>
            <a:off x="6572334" y="1722886"/>
            <a:ext cx="790370" cy="492443"/>
          </a:xfrm>
          <a:prstGeom prst="rect">
            <a:avLst/>
          </a:prstGeom>
          <a:noFill/>
        </p:spPr>
        <p:txBody>
          <a:bodyPr vert="horz" wrap="square" lIns="180000" tIns="0" rIns="180000" bIns="0" rtlCol="0">
            <a:spAutoFit/>
          </a:bodyPr>
          <a:lstStyle/>
          <a:p>
            <a:pPr marL="8467" latinLnBrk="0">
              <a:spcBef>
                <a:spcPts val="67"/>
              </a:spcBef>
            </a:pPr>
            <a:r>
              <a:rPr lang="en-US" altLang="ko-KR" sz="3200" b="1" dirty="0">
                <a:solidFill>
                  <a:schemeClr val="bg1"/>
                </a:solidFill>
                <a:latin typeface="KPMG Bold" panose="020B0803030202040204" pitchFamily="34" charset="0"/>
                <a:ea typeface="KoPub돋움체 Medium" panose="00000600000000000000" pitchFamily="2" charset="-127"/>
                <a:cs typeface="Univers LT Std 45 Light"/>
              </a:rPr>
              <a:t>03</a:t>
            </a:r>
            <a:endParaRPr lang="ko-KR" altLang="en-US" sz="3200" b="1" dirty="0">
              <a:solidFill>
                <a:schemeClr val="bg1"/>
              </a:solidFill>
              <a:latin typeface="KPMG Bold" panose="020B0803030202040204" pitchFamily="34" charset="0"/>
              <a:ea typeface="KoPub돋움체 Medium" panose="00000600000000000000" pitchFamily="2" charset="-127"/>
              <a:cs typeface="Univers LT Std 45 Light"/>
            </a:endParaRPr>
          </a:p>
        </p:txBody>
      </p:sp>
      <p:grpSp>
        <p:nvGrpSpPr>
          <p:cNvPr id="51" name="그룹 50">
            <a:extLst>
              <a:ext uri="{FF2B5EF4-FFF2-40B4-BE49-F238E27FC236}">
                <a16:creationId xmlns:a16="http://schemas.microsoft.com/office/drawing/2014/main" id="{E0101447-6B7E-76AF-50BC-44CDF273A5F3}"/>
              </a:ext>
            </a:extLst>
          </p:cNvPr>
          <p:cNvGrpSpPr/>
          <p:nvPr/>
        </p:nvGrpSpPr>
        <p:grpSpPr>
          <a:xfrm>
            <a:off x="6663198" y="2204609"/>
            <a:ext cx="1637816" cy="3455561"/>
            <a:chOff x="4453315" y="2290721"/>
            <a:chExt cx="1738484" cy="3455561"/>
          </a:xfrm>
        </p:grpSpPr>
        <p:sp>
          <p:nvSpPr>
            <p:cNvPr id="52" name="TextBox 51">
              <a:extLst>
                <a:ext uri="{FF2B5EF4-FFF2-40B4-BE49-F238E27FC236}">
                  <a16:creationId xmlns:a16="http://schemas.microsoft.com/office/drawing/2014/main" id="{B57A0A96-4D16-53FA-FD25-B6B53F06C9FB}"/>
                </a:ext>
              </a:extLst>
            </p:cNvPr>
            <p:cNvSpPr txBox="1"/>
            <p:nvPr/>
          </p:nvSpPr>
          <p:spPr>
            <a:xfrm>
              <a:off x="4453315" y="2290721"/>
              <a:ext cx="1738484" cy="3455561"/>
            </a:xfrm>
            <a:prstGeom prst="rect">
              <a:avLst/>
            </a:prstGeom>
            <a:noFill/>
          </p:spPr>
          <p:txBody>
            <a:bodyPr wrap="square">
              <a:spAutoFit/>
            </a:bodyPr>
            <a:lstStyle/>
            <a:p>
              <a:pPr marL="8467" latinLnBrk="0">
                <a:lnSpc>
                  <a:spcPct val="110000"/>
                </a:lnSpc>
                <a:spcBef>
                  <a:spcPts val="306"/>
                </a:spcBef>
              </a:pPr>
              <a:r>
                <a:rPr lang="ko-KR" altLang="en-US" sz="120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Univers LT Std 45 Light"/>
                </a:rPr>
                <a:t>헬스케어 산업</a:t>
              </a:r>
              <a:endParaRPr lang="en-US" altLang="ko-KR" sz="120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Univers LT Std 45 Light"/>
              </a:endParaRPr>
            </a:p>
            <a:p>
              <a:pPr marL="8467" latinLnBrk="0">
                <a:lnSpc>
                  <a:spcPct val="110000"/>
                </a:lnSpc>
                <a:spcBef>
                  <a:spcPts val="306"/>
                </a:spcBef>
              </a:pPr>
              <a:endParaRPr lang="ko-KR" altLang="en-US" sz="80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Univers LT Std 45 Light"/>
              </a:endParaRPr>
            </a:p>
            <a:p>
              <a:pPr marL="8467" marR="3387" latinLnBrk="0">
                <a:lnSpc>
                  <a:spcPct val="110000"/>
                </a:lnSpc>
                <a:spcBef>
                  <a:spcPts val="143"/>
                </a:spcBef>
              </a:pP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선도적인 헬스케어 기업은 생산 역량을 늘리고</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의료 문제에 대응하며 유연하고 안전하게 디지털 인적 역량 </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(Digital Workforce)</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을 구축하기 위해 자동화를  가속화하고 있습니다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병원과 클리닉에서는 컴플라이언스 준수와 관련된 리스크를 줄이고</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의료기록의 정확도를 </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100%</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로 올리기 위해 로봇을 활용하고 있을 뿐만 아니라</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미국 의료 연구 및 </a:t>
              </a:r>
              <a:r>
                <a:rPr lang="ko-KR" altLang="en-US" sz="800" spc="50"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품질청</a:t>
              </a:r>
              <a:r>
                <a:rPr lang="en-US" altLang="ko-KR" sz="800" spc="50" baseline="300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16</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미국 보건 복지부 산하</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의 프로토콜과 같은 품질 규정을 준수하는 지 모니터링하는 데도 사용 중입니다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더 나아가</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의료 분야 종사자들의 과도한 작업량을 줄이고 의료 전문가와 환자 간의 상호 작용을 간소화하여 환자 편의성을 제고하는 데에도 로봇을 활용하고 있습니다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53" name="object 3">
              <a:extLst>
                <a:ext uri="{FF2B5EF4-FFF2-40B4-BE49-F238E27FC236}">
                  <a16:creationId xmlns:a16="http://schemas.microsoft.com/office/drawing/2014/main" id="{F30DDF05-416C-32D0-BA99-04D6FB8A845D}"/>
                </a:ext>
              </a:extLst>
            </p:cNvPr>
            <p:cNvSpPr/>
            <p:nvPr/>
          </p:nvSpPr>
          <p:spPr>
            <a:xfrm flipV="1">
              <a:off x="4565597" y="2547587"/>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grpSp>
      <p:sp>
        <p:nvSpPr>
          <p:cNvPr id="54" name="object 18">
            <a:extLst>
              <a:ext uri="{FF2B5EF4-FFF2-40B4-BE49-F238E27FC236}">
                <a16:creationId xmlns:a16="http://schemas.microsoft.com/office/drawing/2014/main" id="{F90915AD-3A1D-F6CF-16E5-3073DF358F09}"/>
              </a:ext>
            </a:extLst>
          </p:cNvPr>
          <p:cNvSpPr txBox="1"/>
          <p:nvPr/>
        </p:nvSpPr>
        <p:spPr>
          <a:xfrm>
            <a:off x="8232692" y="1722886"/>
            <a:ext cx="790370" cy="492443"/>
          </a:xfrm>
          <a:prstGeom prst="rect">
            <a:avLst/>
          </a:prstGeom>
          <a:noFill/>
        </p:spPr>
        <p:txBody>
          <a:bodyPr vert="horz" wrap="square" lIns="180000" tIns="0" rIns="180000" bIns="0" rtlCol="0">
            <a:spAutoFit/>
          </a:bodyPr>
          <a:lstStyle/>
          <a:p>
            <a:pPr marL="8467" latinLnBrk="0">
              <a:spcBef>
                <a:spcPts val="67"/>
              </a:spcBef>
            </a:pPr>
            <a:r>
              <a:rPr lang="en-US" altLang="ko-KR" sz="3200" b="1" dirty="0">
                <a:solidFill>
                  <a:schemeClr val="bg1"/>
                </a:solidFill>
                <a:latin typeface="KPMG Bold" panose="020B0803030202040204" pitchFamily="34" charset="0"/>
                <a:ea typeface="KoPub돋움체 Medium" panose="00000600000000000000" pitchFamily="2" charset="-127"/>
                <a:cs typeface="Univers LT Std 45 Light"/>
              </a:rPr>
              <a:t>04</a:t>
            </a:r>
            <a:endParaRPr lang="ko-KR" altLang="en-US" sz="3200" b="1" dirty="0">
              <a:solidFill>
                <a:schemeClr val="bg1"/>
              </a:solidFill>
              <a:latin typeface="KPMG Bold" panose="020B0803030202040204" pitchFamily="34" charset="0"/>
              <a:ea typeface="KoPub돋움체 Medium" panose="00000600000000000000" pitchFamily="2" charset="-127"/>
              <a:cs typeface="Univers LT Std 45 Light"/>
            </a:endParaRPr>
          </a:p>
        </p:txBody>
      </p:sp>
      <p:grpSp>
        <p:nvGrpSpPr>
          <p:cNvPr id="55" name="그룹 54">
            <a:extLst>
              <a:ext uri="{FF2B5EF4-FFF2-40B4-BE49-F238E27FC236}">
                <a16:creationId xmlns:a16="http://schemas.microsoft.com/office/drawing/2014/main" id="{ABD3310B-034E-CF6D-C293-7DD05C46357E}"/>
              </a:ext>
            </a:extLst>
          </p:cNvPr>
          <p:cNvGrpSpPr/>
          <p:nvPr/>
        </p:nvGrpSpPr>
        <p:grpSpPr>
          <a:xfrm>
            <a:off x="8323558" y="2204609"/>
            <a:ext cx="1873066" cy="3861826"/>
            <a:chOff x="4453315" y="2290721"/>
            <a:chExt cx="1988193" cy="3861826"/>
          </a:xfrm>
        </p:grpSpPr>
        <p:sp>
          <p:nvSpPr>
            <p:cNvPr id="56" name="TextBox 55">
              <a:extLst>
                <a:ext uri="{FF2B5EF4-FFF2-40B4-BE49-F238E27FC236}">
                  <a16:creationId xmlns:a16="http://schemas.microsoft.com/office/drawing/2014/main" id="{C1A76599-A344-5919-7405-646C70901778}"/>
                </a:ext>
              </a:extLst>
            </p:cNvPr>
            <p:cNvSpPr txBox="1"/>
            <p:nvPr/>
          </p:nvSpPr>
          <p:spPr>
            <a:xfrm>
              <a:off x="4453315" y="2290721"/>
              <a:ext cx="1988193" cy="3861826"/>
            </a:xfrm>
            <a:prstGeom prst="rect">
              <a:avLst/>
            </a:prstGeom>
            <a:noFill/>
          </p:spPr>
          <p:txBody>
            <a:bodyPr wrap="square">
              <a:spAutoFit/>
            </a:bodyPr>
            <a:lstStyle/>
            <a:p>
              <a:pPr marL="8467" latinLnBrk="0">
                <a:lnSpc>
                  <a:spcPct val="110000"/>
                </a:lnSpc>
                <a:spcBef>
                  <a:spcPts val="306"/>
                </a:spcBef>
              </a:pPr>
              <a:r>
                <a:rPr lang="ko-KR" altLang="en-US" sz="120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Univers LT Std 45 Light"/>
                </a:rPr>
                <a:t>제조업</a:t>
              </a:r>
            </a:p>
            <a:p>
              <a:pPr marL="8467" latinLnBrk="0">
                <a:lnSpc>
                  <a:spcPct val="110000"/>
                </a:lnSpc>
                <a:spcBef>
                  <a:spcPts val="306"/>
                </a:spcBef>
              </a:pPr>
              <a:endParaRPr lang="ko-KR" altLang="en-US" sz="80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Univers LT Std 45 Light"/>
              </a:endParaRPr>
            </a:p>
            <a:p>
              <a:pPr marL="8467" marR="3387" latinLnBrk="0">
                <a:lnSpc>
                  <a:spcPct val="110000"/>
                </a:lnSpc>
                <a:spcBef>
                  <a:spcPts val="143"/>
                </a:spcBef>
              </a:pP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향후 </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1~2</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년 내에 제조 현장은 첨단 로봇과 자동화를 적극적으로 활용해 생산성을 높이면서 오류는 줄일 수 있는 방향으로 변화할 가능성이 높습니다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선도적인 제조업체는 백 오피스 및 운영 프로세스를 자동화하여 낭비를 제거하고 시장 출시 속도를 높이면서 혁신적으로 기업을 운영하고 있습니다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기업에서는 로봇을 활용하여 </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24</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시간 내내 재고를 추적하고 실시간으로 재고를 분석하며 수요 변동에 발맞추고 있습니다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또한 </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RPA</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를 통해 고객</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공급업체 지원을 자동화하고 데이터 및 시스템을 처리하기 위한 가상 도우미를 배포하고 있습니다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스마트 제조 시스템</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컴퓨터 기반 알고리즘으로 제어되거나 모니터링되는 메커니즘</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을 사용하여 품질 및 신제품 제조 시뮬레이션을 모니터링할 수도 있습니다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공장 및 생산 시설은 다중 자율 모바일 로봇 기능을 반영하도록 설계될 수 있으며</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디지털 트윈을 활용 시 생산성을 높이고 안전성을 제고할 수 있을 것입니다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57" name="object 3">
              <a:extLst>
                <a:ext uri="{FF2B5EF4-FFF2-40B4-BE49-F238E27FC236}">
                  <a16:creationId xmlns:a16="http://schemas.microsoft.com/office/drawing/2014/main" id="{9338B670-0F4C-E1A8-CE9D-B606671A146B}"/>
                </a:ext>
              </a:extLst>
            </p:cNvPr>
            <p:cNvSpPr/>
            <p:nvPr/>
          </p:nvSpPr>
          <p:spPr>
            <a:xfrm flipV="1">
              <a:off x="4565597" y="2547587"/>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grpSp>
      <p:sp>
        <p:nvSpPr>
          <p:cNvPr id="58" name="object 18">
            <a:extLst>
              <a:ext uri="{FF2B5EF4-FFF2-40B4-BE49-F238E27FC236}">
                <a16:creationId xmlns:a16="http://schemas.microsoft.com/office/drawing/2014/main" id="{D466223D-B198-D64F-F820-FCE3100329CD}"/>
              </a:ext>
            </a:extLst>
          </p:cNvPr>
          <p:cNvSpPr txBox="1"/>
          <p:nvPr/>
        </p:nvSpPr>
        <p:spPr>
          <a:xfrm>
            <a:off x="10173491" y="1722886"/>
            <a:ext cx="790370" cy="492443"/>
          </a:xfrm>
          <a:prstGeom prst="rect">
            <a:avLst/>
          </a:prstGeom>
          <a:noFill/>
        </p:spPr>
        <p:txBody>
          <a:bodyPr vert="horz" wrap="square" lIns="180000" tIns="0" rIns="180000" bIns="0" rtlCol="0">
            <a:spAutoFit/>
          </a:bodyPr>
          <a:lstStyle/>
          <a:p>
            <a:pPr marL="8467" latinLnBrk="0">
              <a:spcBef>
                <a:spcPts val="67"/>
              </a:spcBef>
            </a:pPr>
            <a:r>
              <a:rPr lang="en-US" altLang="ko-KR" sz="3200" b="1" dirty="0">
                <a:solidFill>
                  <a:schemeClr val="bg1"/>
                </a:solidFill>
                <a:latin typeface="KPMG Bold" panose="020B0803030202040204" pitchFamily="34" charset="0"/>
                <a:ea typeface="KoPub돋움체 Medium" panose="00000600000000000000" pitchFamily="2" charset="-127"/>
                <a:cs typeface="Univers LT Std 45 Light"/>
              </a:rPr>
              <a:t>05</a:t>
            </a:r>
            <a:endParaRPr lang="ko-KR" altLang="en-US" sz="3200" b="1" dirty="0">
              <a:solidFill>
                <a:schemeClr val="bg1"/>
              </a:solidFill>
              <a:latin typeface="KPMG Bold" panose="020B0803030202040204" pitchFamily="34" charset="0"/>
              <a:ea typeface="KoPub돋움체 Medium" panose="00000600000000000000" pitchFamily="2" charset="-127"/>
              <a:cs typeface="Univers LT Std 45 Light"/>
            </a:endParaRPr>
          </a:p>
        </p:txBody>
      </p:sp>
      <p:grpSp>
        <p:nvGrpSpPr>
          <p:cNvPr id="59" name="그룹 58">
            <a:extLst>
              <a:ext uri="{FF2B5EF4-FFF2-40B4-BE49-F238E27FC236}">
                <a16:creationId xmlns:a16="http://schemas.microsoft.com/office/drawing/2014/main" id="{F8C5ABE5-CB79-204D-B837-4A5837178A86}"/>
              </a:ext>
            </a:extLst>
          </p:cNvPr>
          <p:cNvGrpSpPr/>
          <p:nvPr/>
        </p:nvGrpSpPr>
        <p:grpSpPr>
          <a:xfrm>
            <a:off x="10264356" y="2204609"/>
            <a:ext cx="1637816" cy="1288814"/>
            <a:chOff x="4453316" y="2290721"/>
            <a:chExt cx="1738484" cy="1288814"/>
          </a:xfrm>
        </p:grpSpPr>
        <p:sp>
          <p:nvSpPr>
            <p:cNvPr id="60" name="TextBox 59">
              <a:extLst>
                <a:ext uri="{FF2B5EF4-FFF2-40B4-BE49-F238E27FC236}">
                  <a16:creationId xmlns:a16="http://schemas.microsoft.com/office/drawing/2014/main" id="{4D1CE45B-4CA5-636F-D4FD-9244BD2B0B66}"/>
                </a:ext>
              </a:extLst>
            </p:cNvPr>
            <p:cNvSpPr txBox="1"/>
            <p:nvPr/>
          </p:nvSpPr>
          <p:spPr>
            <a:xfrm>
              <a:off x="4453316" y="2290721"/>
              <a:ext cx="1738484" cy="1288814"/>
            </a:xfrm>
            <a:prstGeom prst="rect">
              <a:avLst/>
            </a:prstGeom>
            <a:noFill/>
          </p:spPr>
          <p:txBody>
            <a:bodyPr wrap="square">
              <a:spAutoFit/>
            </a:bodyPr>
            <a:lstStyle/>
            <a:p>
              <a:pPr marL="8467" latinLnBrk="0">
                <a:lnSpc>
                  <a:spcPct val="110000"/>
                </a:lnSpc>
                <a:spcBef>
                  <a:spcPts val="306"/>
                </a:spcBef>
              </a:pPr>
              <a:r>
                <a:rPr lang="ko-KR" altLang="en-US" sz="120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Univers LT Std 45 Light"/>
                </a:rPr>
                <a:t>공공</a:t>
              </a:r>
            </a:p>
            <a:p>
              <a:pPr marL="8467" latinLnBrk="0">
                <a:lnSpc>
                  <a:spcPct val="110000"/>
                </a:lnSpc>
                <a:spcBef>
                  <a:spcPts val="306"/>
                </a:spcBef>
              </a:pPr>
              <a:endParaRPr lang="ko-KR" altLang="en-US" sz="80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Univers LT Std 45 Light"/>
              </a:endParaRPr>
            </a:p>
            <a:p>
              <a:pPr marL="8467" marR="3387" latinLnBrk="0">
                <a:lnSpc>
                  <a:spcPct val="110000"/>
                </a:lnSpc>
                <a:spcBef>
                  <a:spcPts val="143"/>
                </a:spcBef>
              </a:pP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자동화는 정부 서비스 개선에도 활용되고 있습니다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RPA</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와 </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AI </a:t>
              </a:r>
              <a:r>
                <a:rPr lang="ko-KR" altLang="en-US"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채팅봇 모두 복잡한 정부 프로세스 작업을 빠르고 안전하게 처리하여 계약업체 관련 비용을 절감하고 있습니다</a:t>
              </a:r>
              <a:r>
                <a:rPr lang="en-US" altLang="ko-KR" sz="8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61" name="object 3">
              <a:extLst>
                <a:ext uri="{FF2B5EF4-FFF2-40B4-BE49-F238E27FC236}">
                  <a16:creationId xmlns:a16="http://schemas.microsoft.com/office/drawing/2014/main" id="{9D2FC7DA-46C8-E050-E6CE-CDE31A158F6F}"/>
                </a:ext>
              </a:extLst>
            </p:cNvPr>
            <p:cNvSpPr/>
            <p:nvPr/>
          </p:nvSpPr>
          <p:spPr>
            <a:xfrm flipV="1">
              <a:off x="4565597" y="2547587"/>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grpSp>
      <p:sp>
        <p:nvSpPr>
          <p:cNvPr id="4" name="object 4">
            <a:extLst>
              <a:ext uri="{FF2B5EF4-FFF2-40B4-BE49-F238E27FC236}">
                <a16:creationId xmlns:a16="http://schemas.microsoft.com/office/drawing/2014/main" id="{3F9F3CB0-D90F-87BF-24ED-2A5CF4F0E1E9}"/>
              </a:ext>
            </a:extLst>
          </p:cNvPr>
          <p:cNvSpPr txBox="1"/>
          <p:nvPr/>
        </p:nvSpPr>
        <p:spPr>
          <a:xfrm>
            <a:off x="649286" y="6172520"/>
            <a:ext cx="3140710" cy="120546"/>
          </a:xfrm>
          <a:prstGeom prst="rect">
            <a:avLst/>
          </a:prstGeom>
        </p:spPr>
        <p:txBody>
          <a:bodyPr vert="horz" wrap="square" lIns="0" tIns="12700" rIns="0" bIns="0" rtlCol="0">
            <a:spAutoFit/>
          </a:bodyPr>
          <a:lstStyle/>
          <a:p>
            <a:pPr marL="38100">
              <a:lnSpc>
                <a:spcPct val="100000"/>
              </a:lnSpc>
              <a:spcBef>
                <a:spcPts val="100"/>
              </a:spcBef>
            </a:pPr>
            <a:r>
              <a:rPr sz="700" spc="89" baseline="30864"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16</a:t>
            </a:r>
            <a:r>
              <a:rPr sz="700" spc="6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Home </a:t>
            </a:r>
            <a:r>
              <a:rPr sz="700" spc="-16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 </a:t>
            </a:r>
            <a:r>
              <a:rPr sz="700" spc="8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Agency </a:t>
            </a:r>
            <a:r>
              <a:rPr sz="7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for </a:t>
            </a:r>
            <a:r>
              <a:rPr sz="7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Healthcare </a:t>
            </a:r>
            <a:r>
              <a:rPr sz="700" spc="5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Research </a:t>
            </a:r>
            <a:r>
              <a:rPr sz="700" spc="6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and </a:t>
            </a:r>
            <a:r>
              <a:rPr sz="7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Quality</a:t>
            </a:r>
            <a:r>
              <a:rPr sz="7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 </a:t>
            </a:r>
            <a:r>
              <a:rPr sz="7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(ahrq.gov)</a:t>
            </a:r>
            <a:endParaRPr sz="7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5" name="object 10">
            <a:extLst>
              <a:ext uri="{FF2B5EF4-FFF2-40B4-BE49-F238E27FC236}">
                <a16:creationId xmlns:a16="http://schemas.microsoft.com/office/drawing/2014/main" id="{0A627CAF-D0B9-6172-DEFC-3341C5CFDE75}"/>
              </a:ext>
            </a:extLst>
          </p:cNvPr>
          <p:cNvSpPr txBox="1"/>
          <p:nvPr/>
        </p:nvSpPr>
        <p:spPr>
          <a:xfrm>
            <a:off x="10348871" y="4490423"/>
            <a:ext cx="1330112" cy="976870"/>
          </a:xfrm>
          <a:prstGeom prst="rect">
            <a:avLst/>
          </a:prstGeom>
        </p:spPr>
        <p:txBody>
          <a:bodyPr vert="horz" wrap="square" lIns="0" tIns="12700" rIns="0" bIns="0" rtlCol="0">
            <a:spAutoFit/>
          </a:bodyPr>
          <a:lstStyle/>
          <a:p>
            <a:pPr marL="12700" latinLnBrk="0">
              <a:lnSpc>
                <a:spcPct val="105000"/>
              </a:lnSpc>
              <a:spcBef>
                <a:spcPts val="100"/>
              </a:spcBef>
            </a:pPr>
            <a:r>
              <a:rPr lang="ko-KR" altLang="en-US" sz="1000" b="1" spc="-1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KPMG Bold"/>
              </a:rPr>
              <a:t>이러한 효익에도 불구하고</a:t>
            </a:r>
            <a:r>
              <a:rPr lang="en-US" altLang="ko-KR" sz="1000" b="1" spc="-1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KPMG Bold"/>
              </a:rPr>
              <a:t>, </a:t>
            </a:r>
            <a:r>
              <a:rPr lang="ko-KR" altLang="en-US" sz="1000" b="1" spc="-1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KPMG Bold"/>
              </a:rPr>
              <a:t>모든 산업에는 인간의 노동력이 필요하며</a:t>
            </a:r>
            <a:r>
              <a:rPr lang="en-US" altLang="ko-KR" sz="1000" b="1" spc="-1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KPMG Bold"/>
              </a:rPr>
              <a:t>, </a:t>
            </a:r>
            <a:r>
              <a:rPr lang="ko-KR" altLang="en-US" sz="1000" b="1" spc="-1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KPMG Bold"/>
              </a:rPr>
              <a:t>인간과 로봇이 가까운 미래에는 함께 일할 가능성이 높습니다</a:t>
            </a:r>
            <a:r>
              <a:rPr lang="en-US" altLang="ko-KR" sz="1000" b="1" spc="-1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KPMG Bold"/>
              </a:rPr>
              <a:t>.</a:t>
            </a:r>
            <a:endParaRPr sz="10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KPMG Bold"/>
            </a:endParaRPr>
          </a:p>
        </p:txBody>
      </p:sp>
      <p:sp>
        <p:nvSpPr>
          <p:cNvPr id="6" name="사각형: 둥근 위쪽 모서리 5">
            <a:extLst>
              <a:ext uri="{FF2B5EF4-FFF2-40B4-BE49-F238E27FC236}">
                <a16:creationId xmlns:a16="http://schemas.microsoft.com/office/drawing/2014/main" id="{89FD8F33-2EDB-EEEA-3A1E-D66E104DF43B}"/>
              </a:ext>
            </a:extLst>
          </p:cNvPr>
          <p:cNvSpPr/>
          <p:nvPr/>
        </p:nvSpPr>
        <p:spPr>
          <a:xfrm>
            <a:off x="7402512" y="571500"/>
            <a:ext cx="77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2043929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7BB47452-CAEB-922A-D4C6-E34A74E8F7F8}"/>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dirty="0"/>
              <a:t>© </a:t>
            </a:r>
            <a:r>
              <a:rPr lang="en-US" spc="35" dirty="0"/>
              <a:t>2023 </a:t>
            </a:r>
            <a:r>
              <a:rPr lang="en-US" spc="60" dirty="0"/>
              <a:t>Copyright </a:t>
            </a:r>
            <a:r>
              <a:rPr lang="en-US" spc="65" dirty="0"/>
              <a:t>owned </a:t>
            </a:r>
            <a:r>
              <a:rPr lang="en-US" spc="75" dirty="0"/>
              <a:t>by </a:t>
            </a:r>
            <a:r>
              <a:rPr lang="en-US" spc="60" dirty="0"/>
              <a:t>one </a:t>
            </a:r>
            <a:r>
              <a:rPr lang="en-US" spc="45" dirty="0"/>
              <a:t>or </a:t>
            </a:r>
            <a:r>
              <a:rPr lang="en-US" spc="65" dirty="0"/>
              <a:t>more </a:t>
            </a:r>
            <a:r>
              <a:rPr lang="en-US" spc="40" dirty="0"/>
              <a:t>of </a:t>
            </a:r>
            <a:r>
              <a:rPr lang="en-US" spc="35" dirty="0"/>
              <a:t>the </a:t>
            </a:r>
            <a:r>
              <a:rPr lang="en-US" spc="95" dirty="0"/>
              <a:t>KPMG </a:t>
            </a:r>
            <a:r>
              <a:rPr lang="en-US" spc="40" dirty="0"/>
              <a:t>International </a:t>
            </a:r>
            <a:r>
              <a:rPr lang="en-US" spc="35" dirty="0"/>
              <a:t>entities. </a:t>
            </a:r>
            <a:r>
              <a:rPr lang="en-US" spc="95" dirty="0"/>
              <a:t>KPMG </a:t>
            </a:r>
            <a:r>
              <a:rPr lang="en-US" spc="40" dirty="0"/>
              <a:t>International entities </a:t>
            </a:r>
            <a:r>
              <a:rPr lang="en-US" spc="55" dirty="0"/>
              <a:t>provide </a:t>
            </a:r>
            <a:r>
              <a:rPr lang="en-US" spc="65" dirty="0"/>
              <a:t>no </a:t>
            </a:r>
            <a:r>
              <a:rPr lang="en-US" spc="60" dirty="0"/>
              <a:t>services </a:t>
            </a:r>
            <a:r>
              <a:rPr lang="en-US" spc="30" dirty="0"/>
              <a:t>to </a:t>
            </a:r>
            <a:r>
              <a:rPr lang="en-US" spc="45" dirty="0"/>
              <a:t>clients. </a:t>
            </a:r>
            <a:r>
              <a:rPr lang="en-US" spc="60" dirty="0"/>
              <a:t>All </a:t>
            </a:r>
            <a:r>
              <a:rPr lang="en-US" spc="55" dirty="0"/>
              <a:t>rights</a:t>
            </a:r>
            <a:r>
              <a:rPr lang="en-US" spc="-40" dirty="0"/>
              <a:t> </a:t>
            </a:r>
            <a:r>
              <a:rPr lang="en-US" spc="50" dirty="0"/>
              <a:t>reserved.</a:t>
            </a:r>
          </a:p>
        </p:txBody>
      </p:sp>
      <p:sp>
        <p:nvSpPr>
          <p:cNvPr id="3" name="슬라이드 번호 개체 틀 2">
            <a:extLst>
              <a:ext uri="{FF2B5EF4-FFF2-40B4-BE49-F238E27FC236}">
                <a16:creationId xmlns:a16="http://schemas.microsoft.com/office/drawing/2014/main" id="{4753EECC-D20E-9B8D-8FB8-F6DBB368A68C}"/>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27</a:t>
            </a:fld>
            <a:r>
              <a:rPr lang="en-US" altLang="ko-KR"/>
              <a:t> </a:t>
            </a:r>
            <a:endParaRPr lang="en-US" dirty="0"/>
          </a:p>
        </p:txBody>
      </p:sp>
      <p:sp>
        <p:nvSpPr>
          <p:cNvPr id="31" name="사각형: 둥근 위쪽 모서리 30">
            <a:extLst>
              <a:ext uri="{FF2B5EF4-FFF2-40B4-BE49-F238E27FC236}">
                <a16:creationId xmlns:a16="http://schemas.microsoft.com/office/drawing/2014/main" id="{3C98718F-46E8-CCDE-C082-A9EC36B210EB}"/>
              </a:ext>
            </a:extLst>
          </p:cNvPr>
          <p:cNvSpPr/>
          <p:nvPr/>
        </p:nvSpPr>
        <p:spPr>
          <a:xfrm>
            <a:off x="515936" y="571500"/>
            <a:ext cx="112179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첨단 로봇 및 자동화</a:t>
            </a:r>
          </a:p>
        </p:txBody>
      </p:sp>
      <p:sp>
        <p:nvSpPr>
          <p:cNvPr id="33" name="사각형: 둥근 위쪽 모서리 32">
            <a:extLst>
              <a:ext uri="{FF2B5EF4-FFF2-40B4-BE49-F238E27FC236}">
                <a16:creationId xmlns:a16="http://schemas.microsoft.com/office/drawing/2014/main" id="{D940565F-7E9D-8428-89A9-ACB2BBF692B7}"/>
              </a:ext>
            </a:extLst>
          </p:cNvPr>
          <p:cNvSpPr/>
          <p:nvPr/>
        </p:nvSpPr>
        <p:spPr>
          <a:xfrm>
            <a:off x="1668462" y="571500"/>
            <a:ext cx="8556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선도 분야</a:t>
            </a:r>
          </a:p>
        </p:txBody>
      </p:sp>
      <p:sp>
        <p:nvSpPr>
          <p:cNvPr id="34" name="사각형: 둥근 위쪽 모서리 33">
            <a:extLst>
              <a:ext uri="{FF2B5EF4-FFF2-40B4-BE49-F238E27FC236}">
                <a16:creationId xmlns:a16="http://schemas.microsoft.com/office/drawing/2014/main" id="{686485F8-3D35-135D-0CE0-69DA2069CB22}"/>
              </a:ext>
            </a:extLst>
          </p:cNvPr>
          <p:cNvSpPr/>
          <p:nvPr/>
        </p:nvSpPr>
        <p:spPr>
          <a:xfrm>
            <a:off x="2554287" y="571500"/>
            <a:ext cx="1589088"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효율성을 위한 스마트 기기 생태계</a:t>
            </a:r>
          </a:p>
        </p:txBody>
      </p:sp>
      <p:sp>
        <p:nvSpPr>
          <p:cNvPr id="35" name="사각형: 둥근 위쪽 모서리 34">
            <a:extLst>
              <a:ext uri="{FF2B5EF4-FFF2-40B4-BE49-F238E27FC236}">
                <a16:creationId xmlns:a16="http://schemas.microsoft.com/office/drawing/2014/main" id="{DF79B9D1-7018-AC77-57CA-27D1B023C026}"/>
              </a:ext>
            </a:extLst>
          </p:cNvPr>
          <p:cNvSpPr/>
          <p:nvPr/>
        </p:nvSpPr>
        <p:spPr>
          <a:xfrm>
            <a:off x="4173537" y="571500"/>
            <a:ext cx="1427163"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기계와 인간의 역할 분담</a:t>
            </a:r>
          </a:p>
        </p:txBody>
      </p:sp>
      <p:sp>
        <p:nvSpPr>
          <p:cNvPr id="36" name="사각형: 둥근 위쪽 모서리 35">
            <a:extLst>
              <a:ext uri="{FF2B5EF4-FFF2-40B4-BE49-F238E27FC236}">
                <a16:creationId xmlns:a16="http://schemas.microsoft.com/office/drawing/2014/main" id="{C77E6080-005A-03DF-59D1-20D5730B6ECB}"/>
              </a:ext>
            </a:extLst>
          </p:cNvPr>
          <p:cNvSpPr/>
          <p:nvPr/>
        </p:nvSpPr>
        <p:spPr>
          <a:xfrm>
            <a:off x="5630862" y="571500"/>
            <a:ext cx="8556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코봇의 부상</a:t>
            </a:r>
          </a:p>
        </p:txBody>
      </p:sp>
      <p:sp>
        <p:nvSpPr>
          <p:cNvPr id="37" name="사각형: 둥근 위쪽 모서리 36">
            <a:extLst>
              <a:ext uri="{FF2B5EF4-FFF2-40B4-BE49-F238E27FC236}">
                <a16:creationId xmlns:a16="http://schemas.microsoft.com/office/drawing/2014/main" id="{E2056818-F959-2B83-4E56-428254B60FE6}"/>
              </a:ext>
            </a:extLst>
          </p:cNvPr>
          <p:cNvSpPr/>
          <p:nvPr/>
        </p:nvSpPr>
        <p:spPr>
          <a:xfrm>
            <a:off x="6516687" y="571500"/>
            <a:ext cx="8556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AI</a:t>
            </a:r>
          </a:p>
        </p:txBody>
      </p:sp>
      <p:sp>
        <p:nvSpPr>
          <p:cNvPr id="4" name="object 3">
            <a:extLst>
              <a:ext uri="{FF2B5EF4-FFF2-40B4-BE49-F238E27FC236}">
                <a16:creationId xmlns:a16="http://schemas.microsoft.com/office/drawing/2014/main" id="{DA646ECA-2A1B-D274-58DD-530FA9A79B08}"/>
              </a:ext>
            </a:extLst>
          </p:cNvPr>
          <p:cNvSpPr/>
          <p:nvPr/>
        </p:nvSpPr>
        <p:spPr>
          <a:xfrm>
            <a:off x="713505" y="2050339"/>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5" name="object 4">
            <a:extLst>
              <a:ext uri="{FF2B5EF4-FFF2-40B4-BE49-F238E27FC236}">
                <a16:creationId xmlns:a16="http://schemas.microsoft.com/office/drawing/2014/main" id="{0FAF5FF9-D846-DD3B-7399-F5CBE6B45E9F}"/>
              </a:ext>
            </a:extLst>
          </p:cNvPr>
          <p:cNvSpPr txBox="1"/>
          <p:nvPr/>
        </p:nvSpPr>
        <p:spPr>
          <a:xfrm>
            <a:off x="515936" y="2252971"/>
            <a:ext cx="3375580" cy="1218561"/>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차세대 공급망 자동화는 이미 설치된 기기가 하나의 생태계로 통합되어 원활하게 작동할 수 있게 학습하는 것까지 포함합니다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AI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프로그램과 장치는 방대한 데이터를 수집하고 전체 공급망이 보다 스마트하게 작동하게끔 수집한 데이터를 공유할 수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p>
        </p:txBody>
      </p:sp>
      <p:sp>
        <p:nvSpPr>
          <p:cNvPr id="6" name="object 2">
            <a:extLst>
              <a:ext uri="{FF2B5EF4-FFF2-40B4-BE49-F238E27FC236}">
                <a16:creationId xmlns:a16="http://schemas.microsoft.com/office/drawing/2014/main" id="{8ED04E5E-2765-4DAE-CE7F-0E54AF66BC25}"/>
              </a:ext>
            </a:extLst>
          </p:cNvPr>
          <p:cNvSpPr txBox="1"/>
          <p:nvPr/>
        </p:nvSpPr>
        <p:spPr>
          <a:xfrm>
            <a:off x="495596" y="1139071"/>
            <a:ext cx="3013148" cy="870324"/>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효율성을 위한</a:t>
            </a:r>
            <a:b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b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스마트 기기 생태계</a:t>
            </a:r>
          </a:p>
        </p:txBody>
      </p:sp>
      <p:sp>
        <p:nvSpPr>
          <p:cNvPr id="7" name="object 18">
            <a:extLst>
              <a:ext uri="{FF2B5EF4-FFF2-40B4-BE49-F238E27FC236}">
                <a16:creationId xmlns:a16="http://schemas.microsoft.com/office/drawing/2014/main" id="{CAB3DAD7-D5A0-4816-33F7-98E229154836}"/>
              </a:ext>
            </a:extLst>
          </p:cNvPr>
          <p:cNvSpPr txBox="1"/>
          <p:nvPr/>
        </p:nvSpPr>
        <p:spPr>
          <a:xfrm>
            <a:off x="527496" y="3735317"/>
            <a:ext cx="3364020" cy="2646878"/>
          </a:xfrm>
          <a:prstGeom prst="rect">
            <a:avLst/>
          </a:prstGeom>
          <a:noFill/>
        </p:spPr>
        <p:txBody>
          <a:bodyPr vert="horz" wrap="square" lIns="180000" tIns="0" rIns="180000" bIns="0" rtlCol="0">
            <a:spAutoFit/>
          </a:bodyPr>
          <a:lstStyle/>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예를 들어</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스마트 시계</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조끼</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끈은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RFID</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나 </a:t>
            </a:r>
            <a:r>
              <a:rPr lang="ko-KR" altLang="en-US" sz="9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비콘과</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같이 창고에서 작동하는 다른 기술에 연결될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안전 </a:t>
            </a:r>
            <a:r>
              <a:rPr lang="ko-KR" altLang="en-US" sz="9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리스크과</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작업자의 피로도를 모니터링하고 작업자가 준비된 경우에만 제품을 포장 스테이션으로 보내 업무가 적체되는 현상을 방지할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이러한 기술은 운송에도 적용될 것입니다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스마트 차량은 트럭 활용도를 측정할 수 있는 반면</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스마트 </a:t>
            </a:r>
            <a:r>
              <a:rPr lang="ko-KR" altLang="en-US" sz="9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팔레트’와</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같은 장비는 공급망에서 특정 팔레트의 위치를 정확히 찾아낼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호주의 한 대형 물류 회사는 이미 전국 네트워크에서 컨테이너</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적재 장치를 추적하는 기능을 탐색하고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호주 기술 회사인 </a:t>
            </a:r>
            <a:r>
              <a:rPr lang="en-US" altLang="ko-KR" sz="9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Vypex</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는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GPS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추적</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동작 감지</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와이파이 및 블루투스를 활용하는 스마트 팔레트 기술을 물류 회사에 제공합니다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스마트 팔레트 장치는 추적이 필요하지 않으면 전원이 꺼지고</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컨테이너가 현장을 떠나면 자동으로 다시 켜져 팔레트가 목적지에 도달할 때까지 추적할 수 있게 해줍니다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전체 공급망에 대규모로 배포하기에는 비용이 너무 많이 들었던 과거의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GPS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단독 솔루션과 달리 이러한 스마트 장치는 운영 비용이 더 저렴하고 비즈니스에 더 큰 가치를 창출할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600"/>
              </a:spcBef>
            </a:pPr>
            <a:endPar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p:txBody>
      </p:sp>
      <p:pic>
        <p:nvPicPr>
          <p:cNvPr id="9" name="그림 8" descr="공학, 산업, 실내, 기계이(가) 표시된 사진&#10;&#10;자동 생성된 설명">
            <a:extLst>
              <a:ext uri="{FF2B5EF4-FFF2-40B4-BE49-F238E27FC236}">
                <a16:creationId xmlns:a16="http://schemas.microsoft.com/office/drawing/2014/main" id="{AEC8D1EA-1518-2F6E-B490-10C314F49BDC}"/>
              </a:ext>
            </a:extLst>
          </p:cNvPr>
          <p:cNvPicPr>
            <a:picLocks noChangeAspect="1"/>
          </p:cNvPicPr>
          <p:nvPr/>
        </p:nvPicPr>
        <p:blipFill rotWithShape="1">
          <a:blip r:embed="rId2">
            <a:extLst>
              <a:ext uri="{28A0092B-C50C-407E-A947-70E740481C1C}">
                <a14:useLocalDpi xmlns:a14="http://schemas.microsoft.com/office/drawing/2010/main" val="0"/>
              </a:ext>
            </a:extLst>
          </a:blip>
          <a:srcRect l="14578" r="12165"/>
          <a:stretch/>
        </p:blipFill>
        <p:spPr>
          <a:xfrm>
            <a:off x="4041533" y="1207607"/>
            <a:ext cx="6411433" cy="4921729"/>
          </a:xfrm>
          <a:prstGeom prst="rect">
            <a:avLst/>
          </a:prstGeom>
        </p:spPr>
      </p:pic>
      <p:sp>
        <p:nvSpPr>
          <p:cNvPr id="10" name="object 3">
            <a:extLst>
              <a:ext uri="{FF2B5EF4-FFF2-40B4-BE49-F238E27FC236}">
                <a16:creationId xmlns:a16="http://schemas.microsoft.com/office/drawing/2014/main" id="{CA897902-6957-16D4-C76E-A759A5C7A2EC}"/>
              </a:ext>
            </a:extLst>
          </p:cNvPr>
          <p:cNvSpPr/>
          <p:nvPr/>
        </p:nvSpPr>
        <p:spPr>
          <a:xfrm>
            <a:off x="8304029" y="1435395"/>
            <a:ext cx="3887972" cy="4444410"/>
          </a:xfrm>
          <a:custGeom>
            <a:avLst/>
            <a:gdLst/>
            <a:ahLst/>
            <a:cxnLst/>
            <a:rect l="l" t="t" r="r" b="b"/>
            <a:pathLst>
              <a:path w="2854325" h="3268979">
                <a:moveTo>
                  <a:pt x="0" y="3268903"/>
                </a:moveTo>
                <a:lnTo>
                  <a:pt x="2853944" y="3268903"/>
                </a:lnTo>
                <a:lnTo>
                  <a:pt x="2853944" y="0"/>
                </a:lnTo>
                <a:lnTo>
                  <a:pt x="0" y="0"/>
                </a:lnTo>
                <a:lnTo>
                  <a:pt x="0" y="3268903"/>
                </a:lnTo>
                <a:close/>
              </a:path>
            </a:pathLst>
          </a:custGeom>
          <a:solidFill>
            <a:srgbClr val="FFFFFF"/>
          </a:solidFill>
        </p:spPr>
        <p:txBody>
          <a:bodyPr wrap="square" lIns="0" tIns="0" rIns="0" bIns="0" rtlCol="0"/>
          <a:lstStyle/>
          <a:p>
            <a:pPr latinLnBrk="0"/>
            <a:endParaRPr sz="800" dirty="0">
              <a:latin typeface="+mn-ea"/>
            </a:endParaRPr>
          </a:p>
        </p:txBody>
      </p:sp>
      <p:sp>
        <p:nvSpPr>
          <p:cNvPr id="11" name="object 3">
            <a:extLst>
              <a:ext uri="{FF2B5EF4-FFF2-40B4-BE49-F238E27FC236}">
                <a16:creationId xmlns:a16="http://schemas.microsoft.com/office/drawing/2014/main" id="{61039A9D-2999-9725-21F2-D3708F349413}"/>
              </a:ext>
            </a:extLst>
          </p:cNvPr>
          <p:cNvSpPr/>
          <p:nvPr/>
        </p:nvSpPr>
        <p:spPr>
          <a:xfrm>
            <a:off x="8521938" y="2439463"/>
            <a:ext cx="596053" cy="45719"/>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2" name="object 2">
            <a:extLst>
              <a:ext uri="{FF2B5EF4-FFF2-40B4-BE49-F238E27FC236}">
                <a16:creationId xmlns:a16="http://schemas.microsoft.com/office/drawing/2014/main" id="{BD4784FE-5D58-09BA-F8E3-56526527A8AD}"/>
              </a:ext>
            </a:extLst>
          </p:cNvPr>
          <p:cNvSpPr txBox="1"/>
          <p:nvPr/>
        </p:nvSpPr>
        <p:spPr>
          <a:xfrm>
            <a:off x="8304029" y="1528196"/>
            <a:ext cx="3013148" cy="883148"/>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기계와 인간의</a:t>
            </a:r>
          </a:p>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역할 분담</a:t>
            </a:r>
          </a:p>
        </p:txBody>
      </p:sp>
      <p:grpSp>
        <p:nvGrpSpPr>
          <p:cNvPr id="15" name="그룹 14">
            <a:extLst>
              <a:ext uri="{FF2B5EF4-FFF2-40B4-BE49-F238E27FC236}">
                <a16:creationId xmlns:a16="http://schemas.microsoft.com/office/drawing/2014/main" id="{35E523EA-B936-55D1-2675-4FBE3251CB4E}"/>
              </a:ext>
            </a:extLst>
          </p:cNvPr>
          <p:cNvGrpSpPr/>
          <p:nvPr/>
        </p:nvGrpSpPr>
        <p:grpSpPr>
          <a:xfrm>
            <a:off x="8333210" y="2639132"/>
            <a:ext cx="1764504" cy="1491800"/>
            <a:chOff x="517360" y="3355852"/>
            <a:chExt cx="1764504" cy="1470358"/>
          </a:xfrm>
        </p:grpSpPr>
        <p:sp>
          <p:nvSpPr>
            <p:cNvPr id="16" name="object 4">
              <a:extLst>
                <a:ext uri="{FF2B5EF4-FFF2-40B4-BE49-F238E27FC236}">
                  <a16:creationId xmlns:a16="http://schemas.microsoft.com/office/drawing/2014/main" id="{6E0EDD5C-237E-A5D4-71B1-618F51CAE1EF}"/>
                </a:ext>
              </a:extLst>
            </p:cNvPr>
            <p:cNvSpPr txBox="1"/>
            <p:nvPr/>
          </p:nvSpPr>
          <p:spPr>
            <a:xfrm>
              <a:off x="517360" y="4025589"/>
              <a:ext cx="1764504" cy="800621"/>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응답자의 </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63%</a:t>
              </a: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는 인간이 수행하는 많은 반복 작업이 자동화로 대체될 것이라 답변</a:t>
              </a:r>
            </a:p>
          </p:txBody>
        </p:sp>
        <p:sp>
          <p:nvSpPr>
            <p:cNvPr id="17" name="object 18">
              <a:extLst>
                <a:ext uri="{FF2B5EF4-FFF2-40B4-BE49-F238E27FC236}">
                  <a16:creationId xmlns:a16="http://schemas.microsoft.com/office/drawing/2014/main" id="{A7A4B5D7-9322-D658-7A29-EA2F20F21CD8}"/>
                </a:ext>
              </a:extLst>
            </p:cNvPr>
            <p:cNvSpPr txBox="1"/>
            <p:nvPr/>
          </p:nvSpPr>
          <p:spPr>
            <a:xfrm>
              <a:off x="519188" y="3355852"/>
              <a:ext cx="1297819" cy="492443"/>
            </a:xfrm>
            <a:prstGeom prst="rect">
              <a:avLst/>
            </a:prstGeom>
            <a:noFill/>
          </p:spPr>
          <p:txBody>
            <a:bodyPr vert="horz" wrap="square" lIns="180000" tIns="0" rIns="180000" bIns="0" rtlCol="0">
              <a:spAutoFit/>
            </a:bodyPr>
            <a:lstStyle/>
            <a:p>
              <a:pPr marL="8467" latinLnBrk="0">
                <a:spcBef>
                  <a:spcPts val="67"/>
                </a:spcBef>
              </a:pPr>
              <a:r>
                <a:rPr lang="en-US" altLang="ko-KR"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rPr>
                <a:t>63%</a:t>
              </a:r>
              <a:endParaRPr lang="ko-KR" altLang="en-US"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endParaRPr>
            </a:p>
          </p:txBody>
        </p:sp>
        <p:sp>
          <p:nvSpPr>
            <p:cNvPr id="18" name="object 3">
              <a:extLst>
                <a:ext uri="{FF2B5EF4-FFF2-40B4-BE49-F238E27FC236}">
                  <a16:creationId xmlns:a16="http://schemas.microsoft.com/office/drawing/2014/main" id="{98F8A912-A409-0D14-413D-213B99D2A874}"/>
                </a:ext>
              </a:extLst>
            </p:cNvPr>
            <p:cNvSpPr/>
            <p:nvPr/>
          </p:nvSpPr>
          <p:spPr>
            <a:xfrm flipV="1">
              <a:off x="715282" y="3864416"/>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grpSp>
      <p:grpSp>
        <p:nvGrpSpPr>
          <p:cNvPr id="20" name="그룹 19">
            <a:extLst>
              <a:ext uri="{FF2B5EF4-FFF2-40B4-BE49-F238E27FC236}">
                <a16:creationId xmlns:a16="http://schemas.microsoft.com/office/drawing/2014/main" id="{65FB3EB6-AF74-5CA0-3DAE-40CBD4E338B0}"/>
              </a:ext>
            </a:extLst>
          </p:cNvPr>
          <p:cNvGrpSpPr/>
          <p:nvPr/>
        </p:nvGrpSpPr>
        <p:grpSpPr>
          <a:xfrm>
            <a:off x="8333210" y="4223382"/>
            <a:ext cx="1764504" cy="1288666"/>
            <a:chOff x="517360" y="3355852"/>
            <a:chExt cx="1764504" cy="1270144"/>
          </a:xfrm>
        </p:grpSpPr>
        <p:sp>
          <p:nvSpPr>
            <p:cNvPr id="23" name="object 4">
              <a:extLst>
                <a:ext uri="{FF2B5EF4-FFF2-40B4-BE49-F238E27FC236}">
                  <a16:creationId xmlns:a16="http://schemas.microsoft.com/office/drawing/2014/main" id="{44C5F787-D788-897D-1877-6E90EAF8B6D4}"/>
                </a:ext>
              </a:extLst>
            </p:cNvPr>
            <p:cNvSpPr txBox="1"/>
            <p:nvPr/>
          </p:nvSpPr>
          <p:spPr>
            <a:xfrm>
              <a:off x="517360" y="4025589"/>
              <a:ext cx="1764504" cy="600407"/>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응답자의 </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59%</a:t>
              </a: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는 부상 위험이 높은 활동이 자동화될 것으로 예상</a:t>
              </a:r>
            </a:p>
          </p:txBody>
        </p:sp>
        <p:sp>
          <p:nvSpPr>
            <p:cNvPr id="27" name="object 18">
              <a:extLst>
                <a:ext uri="{FF2B5EF4-FFF2-40B4-BE49-F238E27FC236}">
                  <a16:creationId xmlns:a16="http://schemas.microsoft.com/office/drawing/2014/main" id="{24495EAF-CA81-5F03-420F-6D096BC4017A}"/>
                </a:ext>
              </a:extLst>
            </p:cNvPr>
            <p:cNvSpPr txBox="1"/>
            <p:nvPr/>
          </p:nvSpPr>
          <p:spPr>
            <a:xfrm>
              <a:off x="519188" y="3355852"/>
              <a:ext cx="1297819" cy="492443"/>
            </a:xfrm>
            <a:prstGeom prst="rect">
              <a:avLst/>
            </a:prstGeom>
            <a:noFill/>
          </p:spPr>
          <p:txBody>
            <a:bodyPr vert="horz" wrap="square" lIns="180000" tIns="0" rIns="180000" bIns="0" rtlCol="0">
              <a:spAutoFit/>
            </a:bodyPr>
            <a:lstStyle/>
            <a:p>
              <a:pPr marL="8467" latinLnBrk="0">
                <a:spcBef>
                  <a:spcPts val="67"/>
                </a:spcBef>
              </a:pPr>
              <a:r>
                <a:rPr lang="en-US" altLang="ko-KR"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rPr>
                <a:t>59%</a:t>
              </a:r>
              <a:endParaRPr lang="ko-KR" altLang="en-US"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endParaRPr>
            </a:p>
          </p:txBody>
        </p:sp>
        <p:sp>
          <p:nvSpPr>
            <p:cNvPr id="28" name="object 3">
              <a:extLst>
                <a:ext uri="{FF2B5EF4-FFF2-40B4-BE49-F238E27FC236}">
                  <a16:creationId xmlns:a16="http://schemas.microsoft.com/office/drawing/2014/main" id="{7C031752-E9D0-5D15-B1B8-A494AF280CF6}"/>
                </a:ext>
              </a:extLst>
            </p:cNvPr>
            <p:cNvSpPr/>
            <p:nvPr/>
          </p:nvSpPr>
          <p:spPr>
            <a:xfrm flipV="1">
              <a:off x="715282" y="3864416"/>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grpSp>
      <p:sp>
        <p:nvSpPr>
          <p:cNvPr id="29" name="object 18">
            <a:extLst>
              <a:ext uri="{FF2B5EF4-FFF2-40B4-BE49-F238E27FC236}">
                <a16:creationId xmlns:a16="http://schemas.microsoft.com/office/drawing/2014/main" id="{5C1EBF10-D132-0038-D7AA-B3E70F26AAA9}"/>
              </a:ext>
            </a:extLst>
          </p:cNvPr>
          <p:cNvSpPr txBox="1"/>
          <p:nvPr/>
        </p:nvSpPr>
        <p:spPr>
          <a:xfrm>
            <a:off x="9814773" y="3068380"/>
            <a:ext cx="1864688" cy="2662267"/>
          </a:xfrm>
          <a:prstGeom prst="rect">
            <a:avLst/>
          </a:prstGeom>
          <a:noFill/>
        </p:spPr>
        <p:txBody>
          <a:bodyPr vert="horz" wrap="square" lIns="180000" tIns="0" rIns="180000" bIns="0" rtlCol="0">
            <a:spAutoFit/>
          </a:bodyPr>
          <a:lstStyle/>
          <a:p>
            <a:pPr marL="8467" algn="just" latinLnBrk="0">
              <a:spcBef>
                <a:spcPts val="600"/>
              </a:spcBef>
            </a:pPr>
            <a:r>
              <a:rPr lang="ko-KR" altLang="en-US"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이와 같은 변화가 다음과 같은 단계를 포함하며 점진적으로 나타날 것이라 예상합니다</a:t>
            </a:r>
            <a:r>
              <a:rPr lang="en-US" altLang="ko-KR"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600"/>
              </a:spcBef>
            </a:pPr>
            <a:r>
              <a:rPr lang="ko-KR" altLang="en-US"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더 높은 가치를 제공할 수 있는 고객 서비스에 집중하기 위한 인간의 역할을 재정의합니다</a:t>
            </a:r>
            <a:r>
              <a:rPr lang="en-US" altLang="ko-KR"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600"/>
              </a:spcBef>
            </a:pPr>
            <a:r>
              <a:rPr lang="ko-KR" altLang="en-US"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훈련에 집중하고 인간 역할을 재설계함으로써 전환을 준비합니다</a:t>
            </a:r>
            <a:r>
              <a:rPr lang="en-US" altLang="ko-KR"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일부 직업이 사라지더라도 신기술을 습득해야 하는 새로운 직업이 등장하기 때문입니다</a:t>
            </a:r>
            <a:r>
              <a:rPr lang="en-US" altLang="ko-KR"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600"/>
              </a:spcBef>
            </a:pPr>
            <a:r>
              <a:rPr lang="ko-KR" altLang="en-US"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전략적이고 부가가치가 높은 기술을 우선시하고 인간과 기계 간의 협업을 가능하게 하는 인재와 역량관리에 힘을 쏟습니다</a:t>
            </a:r>
            <a:r>
              <a:rPr lang="en-US" altLang="ko-KR"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8467" algn="just" latinLnBrk="0">
              <a:spcBef>
                <a:spcPts val="600"/>
              </a:spcBef>
            </a:pPr>
            <a:r>
              <a:rPr lang="ko-KR" altLang="en-US"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직원과 기계가 원활하게 협업할 수 있도록 교육합니다</a:t>
            </a:r>
            <a:r>
              <a:rPr lang="en-US" altLang="ko-KR" sz="9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8" name="사각형: 둥근 위쪽 모서리 7">
            <a:extLst>
              <a:ext uri="{FF2B5EF4-FFF2-40B4-BE49-F238E27FC236}">
                <a16:creationId xmlns:a16="http://schemas.microsoft.com/office/drawing/2014/main" id="{4A139D8E-0508-B1A6-6F35-176032409A4F}"/>
              </a:ext>
            </a:extLst>
          </p:cNvPr>
          <p:cNvSpPr/>
          <p:nvPr/>
        </p:nvSpPr>
        <p:spPr>
          <a:xfrm>
            <a:off x="7402512" y="571500"/>
            <a:ext cx="77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4181426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descr="기계, 공학, 산업, 보트이(가) 표시된 사진&#10;&#10;자동 생성된 설명">
            <a:extLst>
              <a:ext uri="{FF2B5EF4-FFF2-40B4-BE49-F238E27FC236}">
                <a16:creationId xmlns:a16="http://schemas.microsoft.com/office/drawing/2014/main" id="{832246F1-DEFD-966E-41DF-5432FE312876}"/>
              </a:ext>
            </a:extLst>
          </p:cNvPr>
          <p:cNvPicPr>
            <a:picLocks noChangeAspect="1"/>
          </p:cNvPicPr>
          <p:nvPr/>
        </p:nvPicPr>
        <p:blipFill rotWithShape="1">
          <a:blip r:embed="rId2">
            <a:extLst>
              <a:ext uri="{28A0092B-C50C-407E-A947-70E740481C1C}">
                <a14:useLocalDpi xmlns:a14="http://schemas.microsoft.com/office/drawing/2010/main" val="0"/>
              </a:ext>
            </a:extLst>
          </a:blip>
          <a:srcRect l="2102" r="26789"/>
          <a:stretch/>
        </p:blipFill>
        <p:spPr>
          <a:xfrm>
            <a:off x="3655472" y="1207606"/>
            <a:ext cx="6223379" cy="4921731"/>
          </a:xfrm>
          <a:prstGeom prst="rect">
            <a:avLst/>
          </a:prstGeom>
        </p:spPr>
      </p:pic>
      <p:sp>
        <p:nvSpPr>
          <p:cNvPr id="2" name="바닥글 개체 틀 1">
            <a:extLst>
              <a:ext uri="{FF2B5EF4-FFF2-40B4-BE49-F238E27FC236}">
                <a16:creationId xmlns:a16="http://schemas.microsoft.com/office/drawing/2014/main" id="{7BB47452-CAEB-922A-D4C6-E34A74E8F7F8}"/>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dirty="0"/>
              <a:t>© </a:t>
            </a:r>
            <a:r>
              <a:rPr lang="en-US" spc="35" dirty="0"/>
              <a:t>2023 </a:t>
            </a:r>
            <a:r>
              <a:rPr lang="en-US" spc="60" dirty="0"/>
              <a:t>Copyright </a:t>
            </a:r>
            <a:r>
              <a:rPr lang="en-US" spc="65" dirty="0"/>
              <a:t>owned </a:t>
            </a:r>
            <a:r>
              <a:rPr lang="en-US" spc="75" dirty="0"/>
              <a:t>by </a:t>
            </a:r>
            <a:r>
              <a:rPr lang="en-US" spc="60" dirty="0"/>
              <a:t>one </a:t>
            </a:r>
            <a:r>
              <a:rPr lang="en-US" spc="45" dirty="0"/>
              <a:t>or </a:t>
            </a:r>
            <a:r>
              <a:rPr lang="en-US" spc="65" dirty="0"/>
              <a:t>more </a:t>
            </a:r>
            <a:r>
              <a:rPr lang="en-US" spc="40" dirty="0"/>
              <a:t>of </a:t>
            </a:r>
            <a:r>
              <a:rPr lang="en-US" spc="35" dirty="0"/>
              <a:t>the </a:t>
            </a:r>
            <a:r>
              <a:rPr lang="en-US" spc="95" dirty="0"/>
              <a:t>KPMG </a:t>
            </a:r>
            <a:r>
              <a:rPr lang="en-US" spc="40" dirty="0"/>
              <a:t>International </a:t>
            </a:r>
            <a:r>
              <a:rPr lang="en-US" spc="35" dirty="0"/>
              <a:t>entities. </a:t>
            </a:r>
            <a:r>
              <a:rPr lang="en-US" spc="95" dirty="0"/>
              <a:t>KPMG </a:t>
            </a:r>
            <a:r>
              <a:rPr lang="en-US" spc="40" dirty="0"/>
              <a:t>International entities </a:t>
            </a:r>
            <a:r>
              <a:rPr lang="en-US" spc="55" dirty="0"/>
              <a:t>provide </a:t>
            </a:r>
            <a:r>
              <a:rPr lang="en-US" spc="65" dirty="0"/>
              <a:t>no </a:t>
            </a:r>
            <a:r>
              <a:rPr lang="en-US" spc="60" dirty="0"/>
              <a:t>services </a:t>
            </a:r>
            <a:r>
              <a:rPr lang="en-US" spc="30" dirty="0"/>
              <a:t>to </a:t>
            </a:r>
            <a:r>
              <a:rPr lang="en-US" spc="45" dirty="0"/>
              <a:t>clients. </a:t>
            </a:r>
            <a:r>
              <a:rPr lang="en-US" spc="60" dirty="0"/>
              <a:t>All </a:t>
            </a:r>
            <a:r>
              <a:rPr lang="en-US" spc="55" dirty="0"/>
              <a:t>rights</a:t>
            </a:r>
            <a:r>
              <a:rPr lang="en-US" spc="-40" dirty="0"/>
              <a:t> </a:t>
            </a:r>
            <a:r>
              <a:rPr lang="en-US" spc="50" dirty="0"/>
              <a:t>reserved.</a:t>
            </a:r>
          </a:p>
        </p:txBody>
      </p:sp>
      <p:sp>
        <p:nvSpPr>
          <p:cNvPr id="3" name="슬라이드 번호 개체 틀 2">
            <a:extLst>
              <a:ext uri="{FF2B5EF4-FFF2-40B4-BE49-F238E27FC236}">
                <a16:creationId xmlns:a16="http://schemas.microsoft.com/office/drawing/2014/main" id="{4753EECC-D20E-9B8D-8FB8-F6DBB368A68C}"/>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28</a:t>
            </a:fld>
            <a:r>
              <a:rPr lang="en-US" altLang="ko-KR"/>
              <a:t> </a:t>
            </a:r>
            <a:endParaRPr lang="en-US" dirty="0"/>
          </a:p>
        </p:txBody>
      </p:sp>
      <p:sp>
        <p:nvSpPr>
          <p:cNvPr id="31" name="사각형: 둥근 위쪽 모서리 30">
            <a:extLst>
              <a:ext uri="{FF2B5EF4-FFF2-40B4-BE49-F238E27FC236}">
                <a16:creationId xmlns:a16="http://schemas.microsoft.com/office/drawing/2014/main" id="{3C98718F-46E8-CCDE-C082-A9EC36B210EB}"/>
              </a:ext>
            </a:extLst>
          </p:cNvPr>
          <p:cNvSpPr/>
          <p:nvPr/>
        </p:nvSpPr>
        <p:spPr>
          <a:xfrm>
            <a:off x="515936" y="571500"/>
            <a:ext cx="112179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첨단 로봇 및 자동화</a:t>
            </a:r>
          </a:p>
        </p:txBody>
      </p:sp>
      <p:sp>
        <p:nvSpPr>
          <p:cNvPr id="33" name="사각형: 둥근 위쪽 모서리 32">
            <a:extLst>
              <a:ext uri="{FF2B5EF4-FFF2-40B4-BE49-F238E27FC236}">
                <a16:creationId xmlns:a16="http://schemas.microsoft.com/office/drawing/2014/main" id="{D940565F-7E9D-8428-89A9-ACB2BBF692B7}"/>
              </a:ext>
            </a:extLst>
          </p:cNvPr>
          <p:cNvSpPr/>
          <p:nvPr/>
        </p:nvSpPr>
        <p:spPr>
          <a:xfrm>
            <a:off x="1668462" y="571500"/>
            <a:ext cx="8556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선도 분야</a:t>
            </a:r>
          </a:p>
        </p:txBody>
      </p:sp>
      <p:sp>
        <p:nvSpPr>
          <p:cNvPr id="34" name="사각형: 둥근 위쪽 모서리 33">
            <a:extLst>
              <a:ext uri="{FF2B5EF4-FFF2-40B4-BE49-F238E27FC236}">
                <a16:creationId xmlns:a16="http://schemas.microsoft.com/office/drawing/2014/main" id="{686485F8-3D35-135D-0CE0-69DA2069CB22}"/>
              </a:ext>
            </a:extLst>
          </p:cNvPr>
          <p:cNvSpPr/>
          <p:nvPr/>
        </p:nvSpPr>
        <p:spPr>
          <a:xfrm>
            <a:off x="2554287" y="571500"/>
            <a:ext cx="1589088"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효율성을 위한 스마트 기기 생태계</a:t>
            </a:r>
          </a:p>
        </p:txBody>
      </p:sp>
      <p:sp>
        <p:nvSpPr>
          <p:cNvPr id="35" name="사각형: 둥근 위쪽 모서리 34">
            <a:extLst>
              <a:ext uri="{FF2B5EF4-FFF2-40B4-BE49-F238E27FC236}">
                <a16:creationId xmlns:a16="http://schemas.microsoft.com/office/drawing/2014/main" id="{DF79B9D1-7018-AC77-57CA-27D1B023C026}"/>
              </a:ext>
            </a:extLst>
          </p:cNvPr>
          <p:cNvSpPr/>
          <p:nvPr/>
        </p:nvSpPr>
        <p:spPr>
          <a:xfrm>
            <a:off x="4173537" y="571500"/>
            <a:ext cx="142716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기계와 인간의 역할 분담</a:t>
            </a:r>
          </a:p>
        </p:txBody>
      </p:sp>
      <p:sp>
        <p:nvSpPr>
          <p:cNvPr id="36" name="사각형: 둥근 위쪽 모서리 35">
            <a:extLst>
              <a:ext uri="{FF2B5EF4-FFF2-40B4-BE49-F238E27FC236}">
                <a16:creationId xmlns:a16="http://schemas.microsoft.com/office/drawing/2014/main" id="{C77E6080-005A-03DF-59D1-20D5730B6ECB}"/>
              </a:ext>
            </a:extLst>
          </p:cNvPr>
          <p:cNvSpPr/>
          <p:nvPr/>
        </p:nvSpPr>
        <p:spPr>
          <a:xfrm>
            <a:off x="5630862" y="571500"/>
            <a:ext cx="855664"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코봇의 부상</a:t>
            </a:r>
          </a:p>
        </p:txBody>
      </p:sp>
      <p:sp>
        <p:nvSpPr>
          <p:cNvPr id="37" name="사각형: 둥근 위쪽 모서리 36">
            <a:extLst>
              <a:ext uri="{FF2B5EF4-FFF2-40B4-BE49-F238E27FC236}">
                <a16:creationId xmlns:a16="http://schemas.microsoft.com/office/drawing/2014/main" id="{E2056818-F959-2B83-4E56-428254B60FE6}"/>
              </a:ext>
            </a:extLst>
          </p:cNvPr>
          <p:cNvSpPr/>
          <p:nvPr/>
        </p:nvSpPr>
        <p:spPr>
          <a:xfrm>
            <a:off x="6516687" y="571500"/>
            <a:ext cx="8556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AI</a:t>
            </a:r>
          </a:p>
        </p:txBody>
      </p:sp>
      <p:sp>
        <p:nvSpPr>
          <p:cNvPr id="4" name="object 3">
            <a:extLst>
              <a:ext uri="{FF2B5EF4-FFF2-40B4-BE49-F238E27FC236}">
                <a16:creationId xmlns:a16="http://schemas.microsoft.com/office/drawing/2014/main" id="{DA646ECA-2A1B-D274-58DD-530FA9A79B08}"/>
              </a:ext>
            </a:extLst>
          </p:cNvPr>
          <p:cNvSpPr/>
          <p:nvPr/>
        </p:nvSpPr>
        <p:spPr>
          <a:xfrm>
            <a:off x="713505" y="2050339"/>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5" name="object 4">
            <a:extLst>
              <a:ext uri="{FF2B5EF4-FFF2-40B4-BE49-F238E27FC236}">
                <a16:creationId xmlns:a16="http://schemas.microsoft.com/office/drawing/2014/main" id="{0FAF5FF9-D846-DD3B-7399-F5CBE6B45E9F}"/>
              </a:ext>
            </a:extLst>
          </p:cNvPr>
          <p:cNvSpPr txBox="1"/>
          <p:nvPr/>
        </p:nvSpPr>
        <p:spPr>
          <a:xfrm>
            <a:off x="515936" y="2252971"/>
            <a:ext cx="2882357" cy="1421693"/>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로봇 및 자동화의 </a:t>
            </a:r>
            <a:r>
              <a:rPr lang="ko-KR" altLang="en-US" sz="1200" b="1" dirty="0" err="1">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얼리어답터는</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‘협업 로봇’ 또는 ‘</a:t>
            </a:r>
            <a:r>
              <a:rPr lang="ko-KR" altLang="en-US" sz="1200" b="1" dirty="0" err="1">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코봇</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이 작업자를 적극적으로 지원하도록 공급망 내 환경을 구축하고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err="1">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코봇은</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작업자가 물품을 선택 및 포장하고 팔레트에 적재하거나 창고 전체에서 물품을 운반하는 것을 도울 수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6" name="object 2">
            <a:extLst>
              <a:ext uri="{FF2B5EF4-FFF2-40B4-BE49-F238E27FC236}">
                <a16:creationId xmlns:a16="http://schemas.microsoft.com/office/drawing/2014/main" id="{8ED04E5E-2765-4DAE-CE7F-0E54AF66BC25}"/>
              </a:ext>
            </a:extLst>
          </p:cNvPr>
          <p:cNvSpPr txBox="1"/>
          <p:nvPr/>
        </p:nvSpPr>
        <p:spPr>
          <a:xfrm>
            <a:off x="495596" y="1139071"/>
            <a:ext cx="3013148" cy="883148"/>
          </a:xfrm>
          <a:prstGeom prst="rect">
            <a:avLst/>
          </a:prstGeom>
        </p:spPr>
        <p:txBody>
          <a:bodyPr vert="horz" wrap="square" lIns="180000" tIns="8467" rIns="180000" bIns="0" rtlCol="0">
            <a:spAutoFit/>
          </a:bodyPr>
          <a:lstStyle/>
          <a:p>
            <a:pPr marL="8467" marR="3387">
              <a:spcBef>
                <a:spcPts val="67"/>
              </a:spcBef>
            </a:pPr>
            <a:r>
              <a:rPr lang="ko-KR" altLang="en-US" sz="2800" b="1" spc="-15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코봇</a:t>
            </a:r>
            <a:r>
              <a:rPr lang="en-US" altLang="ko-KR" sz="20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a:t>
            </a:r>
            <a:r>
              <a:rPr lang="ko-KR" altLang="en-US" sz="20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협동로봇</a:t>
            </a:r>
            <a:r>
              <a:rPr lang="en-US" altLang="ko-KR" sz="20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a:t>
            </a: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의</a:t>
            </a:r>
            <a:endParaRPr lang="en-US" altLang="ko-KR"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endParaRPr>
          </a:p>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부상</a:t>
            </a:r>
          </a:p>
        </p:txBody>
      </p:sp>
      <p:sp>
        <p:nvSpPr>
          <p:cNvPr id="7" name="object 18">
            <a:extLst>
              <a:ext uri="{FF2B5EF4-FFF2-40B4-BE49-F238E27FC236}">
                <a16:creationId xmlns:a16="http://schemas.microsoft.com/office/drawing/2014/main" id="{CAB3DAD7-D5A0-4816-33F7-98E229154836}"/>
              </a:ext>
            </a:extLst>
          </p:cNvPr>
          <p:cNvSpPr txBox="1"/>
          <p:nvPr/>
        </p:nvSpPr>
        <p:spPr>
          <a:xfrm>
            <a:off x="527496" y="3771303"/>
            <a:ext cx="2938718" cy="1938992"/>
          </a:xfrm>
          <a:prstGeom prst="rect">
            <a:avLst/>
          </a:prstGeom>
          <a:noFill/>
        </p:spPr>
        <p:txBody>
          <a:bodyPr vert="horz" wrap="square" lIns="180000" tIns="0" rIns="180000" bIns="0" rtlCol="0">
            <a:spAutoFit/>
          </a:bodyPr>
          <a:lstStyle/>
          <a:p>
            <a:pPr marL="8467" algn="just" latinLnBrk="0">
              <a:spcBef>
                <a:spcPts val="600"/>
              </a:spcBef>
            </a:pPr>
            <a:r>
              <a:rPr lang="ko-KR" altLang="en-US" sz="9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코봇은</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작업자의 역량을 보완할 뿐만 아니라 작업자가 힘들고 위험한 작업을 수행하지 않게 해줍니다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일반적으로 산업용 로봇보다 비용이 저렴한 </a:t>
            </a:r>
            <a:r>
              <a:rPr lang="ko-KR" altLang="en-US" sz="9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코봇은</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몇 시간이면 배포 및 프로그래밍이 가능하기 때문에 기업은 </a:t>
            </a:r>
            <a:r>
              <a:rPr lang="ko-KR" altLang="en-US" sz="9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코봇</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활용의 이점을 빠르게 실현할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코봇은</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매우 </a:t>
            </a:r>
            <a:r>
              <a:rPr lang="ko-KR" altLang="en-US" sz="9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다재다능하고</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유연하며 재프로그래밍 하거나 재배치하기 쉽습니다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이러한 코봇의 특성은 새로운 프로세스 자동화</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소규모 배치 실행</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빈번하게 바뀌는 라인 등 기업의 변화하는 요구사항에 유연하게 대응할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또한 기존 산업용 로봇 및 자동화 솔루션보다 차지하는 공간이 훨씬 적기 때문에 공간이 넓지 않은 곳이나 새로운 환경에 적용하기 용이합니다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예를 들어</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기존 매장을 물류센터와 고객 접점을 통합하여 새롭게 선보이는 아울렛 매장 형태 등이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10" name="object 3">
            <a:extLst>
              <a:ext uri="{FF2B5EF4-FFF2-40B4-BE49-F238E27FC236}">
                <a16:creationId xmlns:a16="http://schemas.microsoft.com/office/drawing/2014/main" id="{CA897902-6957-16D4-C76E-A759A5C7A2EC}"/>
              </a:ext>
            </a:extLst>
          </p:cNvPr>
          <p:cNvSpPr/>
          <p:nvPr/>
        </p:nvSpPr>
        <p:spPr>
          <a:xfrm>
            <a:off x="3624771" y="3238500"/>
            <a:ext cx="2967415" cy="3048000"/>
          </a:xfrm>
          <a:custGeom>
            <a:avLst/>
            <a:gdLst/>
            <a:ahLst/>
            <a:cxnLst/>
            <a:rect l="l" t="t" r="r" b="b"/>
            <a:pathLst>
              <a:path w="2854325" h="3268979">
                <a:moveTo>
                  <a:pt x="0" y="3268903"/>
                </a:moveTo>
                <a:lnTo>
                  <a:pt x="2853944" y="3268903"/>
                </a:lnTo>
                <a:lnTo>
                  <a:pt x="2853944" y="0"/>
                </a:lnTo>
                <a:lnTo>
                  <a:pt x="0" y="0"/>
                </a:lnTo>
                <a:lnTo>
                  <a:pt x="0" y="3268903"/>
                </a:lnTo>
                <a:close/>
              </a:path>
            </a:pathLst>
          </a:custGeom>
          <a:solidFill>
            <a:srgbClr val="FFFFFF"/>
          </a:solidFill>
        </p:spPr>
        <p:txBody>
          <a:bodyPr wrap="square" lIns="0" tIns="0" rIns="0" bIns="0" rtlCol="0"/>
          <a:lstStyle/>
          <a:p>
            <a:pPr latinLnBrk="0"/>
            <a:endParaRPr sz="800" dirty="0">
              <a:latin typeface="+mn-ea"/>
            </a:endParaRPr>
          </a:p>
        </p:txBody>
      </p:sp>
      <p:sp>
        <p:nvSpPr>
          <p:cNvPr id="14" name="object 18">
            <a:extLst>
              <a:ext uri="{FF2B5EF4-FFF2-40B4-BE49-F238E27FC236}">
                <a16:creationId xmlns:a16="http://schemas.microsoft.com/office/drawing/2014/main" id="{A4EB48B1-9C74-34DF-9300-8B01FEE8D78E}"/>
              </a:ext>
            </a:extLst>
          </p:cNvPr>
          <p:cNvSpPr txBox="1"/>
          <p:nvPr/>
        </p:nvSpPr>
        <p:spPr>
          <a:xfrm>
            <a:off x="3496915" y="3311138"/>
            <a:ext cx="3422293" cy="1721049"/>
          </a:xfrm>
          <a:prstGeom prst="rect">
            <a:avLst/>
          </a:prstGeom>
          <a:noFill/>
        </p:spPr>
        <p:txBody>
          <a:bodyPr vert="horz" wrap="square" lIns="180000" tIns="0" rIns="180000" bIns="0" rtlCol="0">
            <a:spAutoFit/>
          </a:bodyPr>
          <a:lstStyle/>
          <a:p>
            <a:pPr marR="897512" latinLnBrk="0">
              <a:lnSpc>
                <a:spcPct val="110000"/>
              </a:lnSpc>
              <a:spcBef>
                <a:spcPts val="800"/>
              </a:spcBef>
            </a:pPr>
            <a:r>
              <a:rPr lang="ko-KR" altLang="en-US" sz="1200" b="1" dirty="0" err="1">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코봇은</a:t>
            </a:r>
            <a:r>
              <a:rPr lang="ko-KR" altLang="en-US" sz="12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많은 분야에서 활용될 수 있습니다</a:t>
            </a:r>
            <a:r>
              <a:rPr lang="en-US" altLang="ko-KR" sz="12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a:t>
            </a:r>
          </a:p>
          <a:p>
            <a:pPr marR="897512" latinLnBrk="0">
              <a:lnSpc>
                <a:spcPct val="110000"/>
              </a:lnSpc>
              <a:spcBef>
                <a:spcPts val="800"/>
              </a:spcBef>
            </a:pPr>
            <a:endParaRPr lang="en-US" altLang="ko-KR" sz="800" b="1" spc="87" dirty="0">
              <a:solidFill>
                <a:srgbClr val="1E49E2"/>
              </a:solidFill>
              <a:latin typeface="KoPub돋움체 Medium" panose="00000600000000000000" pitchFamily="2" charset="-127"/>
              <a:ea typeface="KoPub돋움체 Medium" panose="00000600000000000000" pitchFamily="2" charset="-127"/>
              <a:cs typeface="Calibri"/>
            </a:endParaRPr>
          </a:p>
          <a:p>
            <a:pPr latinLnBrk="0">
              <a:lnSpc>
                <a:spcPct val="110000"/>
              </a:lnSpc>
            </a:pPr>
            <a:r>
              <a:rPr lang="en-US" altLang="ko-KR"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Univers LT Std 45 Light"/>
              </a:rPr>
              <a:t>BMW</a:t>
            </a:r>
            <a:r>
              <a:rPr lang="ko-KR" altLang="en-US" sz="1000" b="1" spc="-3"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Univers LT Std 45 Light"/>
              </a:rPr>
              <a:t> </a:t>
            </a:r>
            <a:r>
              <a:rPr lang="en-US" altLang="ko-KR"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Univers LT Std 45 Light"/>
              </a:rPr>
              <a:t>Mini:</a:t>
            </a:r>
            <a:endParaRPr lang="ko-KR" altLang="en-US" sz="10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Univers LT Std 45 Light"/>
            </a:endParaRPr>
          </a:p>
          <a:p>
            <a:pPr marR="330639" algn="just" defTabSz="1016000" latinLnBrk="0">
              <a:lnSpc>
                <a:spcPct val="110000"/>
              </a:lnSpc>
            </a:pP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영국의 </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BMW</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미니 공장에서는 금속 박판을 접합하기 위한 기법인 </a:t>
            </a:r>
            <a:r>
              <a:rPr lang="ko-KR" altLang="en-US" sz="900" spc="-3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리벳팅</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공정을 작업자가 전담하여 수행했습니다</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작업자는 먼저 </a:t>
            </a:r>
            <a:r>
              <a:rPr lang="ko-KR" altLang="en-US" sz="900" spc="-3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리벳</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(Rivet)</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을 지그</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(Jig)</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에 장착한 다음</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리벳을</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다시 끼워 넣었습니다</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그러나 이제는 </a:t>
            </a:r>
            <a:r>
              <a:rPr lang="ko-KR" altLang="en-US" sz="900" spc="-3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코봇</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덕분에 이러한 작업은 나란히 수행됩니다</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코봇이</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어셈블리의 다른 쪽에서 </a:t>
            </a:r>
            <a:r>
              <a:rPr lang="ko-KR" altLang="en-US" sz="900" spc="-3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리벳을</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접합하기 시작하면 직원들이 지그의 한쪽을 장착합니다</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19" name="object 26">
            <a:extLst>
              <a:ext uri="{FF2B5EF4-FFF2-40B4-BE49-F238E27FC236}">
                <a16:creationId xmlns:a16="http://schemas.microsoft.com/office/drawing/2014/main" id="{0BFE06A8-C97F-2995-28A7-8D2ED64771AA}"/>
              </a:ext>
            </a:extLst>
          </p:cNvPr>
          <p:cNvSpPr/>
          <p:nvPr/>
        </p:nvSpPr>
        <p:spPr>
          <a:xfrm>
            <a:off x="9007292" y="1429185"/>
            <a:ext cx="2668772" cy="4603125"/>
          </a:xfrm>
          <a:custGeom>
            <a:avLst/>
            <a:gdLst/>
            <a:ahLst/>
            <a:cxnLst/>
            <a:rect l="l" t="t" r="r" b="b"/>
            <a:pathLst>
              <a:path w="2435859" h="5600700">
                <a:moveTo>
                  <a:pt x="0" y="5600649"/>
                </a:moveTo>
                <a:lnTo>
                  <a:pt x="2435301" y="5600649"/>
                </a:lnTo>
                <a:lnTo>
                  <a:pt x="2435301" y="0"/>
                </a:lnTo>
                <a:lnTo>
                  <a:pt x="0" y="0"/>
                </a:lnTo>
                <a:lnTo>
                  <a:pt x="0" y="5600649"/>
                </a:lnTo>
                <a:close/>
              </a:path>
            </a:pathLst>
          </a:custGeom>
          <a:solidFill>
            <a:schemeClr val="bg1"/>
          </a:solidFill>
          <a:ln w="12700">
            <a:solidFill>
              <a:srgbClr val="00B8F5"/>
            </a:solidFill>
          </a:ln>
        </p:spPr>
        <p:txBody>
          <a:bodyPr wrap="square" lIns="0" tIns="0" rIns="0" bIns="0" rtlCol="0"/>
          <a:lstStyle/>
          <a:p>
            <a:pPr latinLnBrk="0"/>
            <a:endParaRPr sz="800" dirty="0">
              <a:latin typeface="+mn-ea"/>
            </a:endParaRPr>
          </a:p>
        </p:txBody>
      </p:sp>
      <p:sp>
        <p:nvSpPr>
          <p:cNvPr id="21" name="object 25">
            <a:extLst>
              <a:ext uri="{FF2B5EF4-FFF2-40B4-BE49-F238E27FC236}">
                <a16:creationId xmlns:a16="http://schemas.microsoft.com/office/drawing/2014/main" id="{76D0DFE3-73FE-5515-0AAE-54B4980EFAEA}"/>
              </a:ext>
            </a:extLst>
          </p:cNvPr>
          <p:cNvSpPr txBox="1"/>
          <p:nvPr/>
        </p:nvSpPr>
        <p:spPr>
          <a:xfrm>
            <a:off x="9027633" y="1467723"/>
            <a:ext cx="2668771" cy="4498240"/>
          </a:xfrm>
          <a:prstGeom prst="rect">
            <a:avLst/>
          </a:prstGeom>
          <a:noFill/>
        </p:spPr>
        <p:txBody>
          <a:bodyPr vert="horz" wrap="square" lIns="0" tIns="8467" rIns="0" bIns="0" rtlCol="0">
            <a:spAutoFit/>
          </a:bodyPr>
          <a:lstStyle/>
          <a:p>
            <a:pPr marL="143941" marR="350538" algn="just" latinLnBrk="0">
              <a:lnSpc>
                <a:spcPct val="106100"/>
              </a:lnSpc>
              <a:spcBef>
                <a:spcPts val="67"/>
              </a:spcBef>
            </a:pPr>
            <a:endParaRPr lang="en-US" altLang="ko-KR" sz="800" b="1" dirty="0">
              <a:solidFill>
                <a:srgbClr val="00B8F5"/>
              </a:solidFill>
              <a:latin typeface="KoPub돋움체 Medium" panose="00000600000000000000" pitchFamily="2" charset="-127"/>
              <a:ea typeface="KoPub돋움체 Medium" panose="00000600000000000000" pitchFamily="2" charset="-127"/>
              <a:cs typeface="Univers LT Std 45 Light"/>
            </a:endParaRPr>
          </a:p>
          <a:p>
            <a:pPr marL="143941" marR="350538" algn="just" latinLnBrk="0">
              <a:lnSpc>
                <a:spcPct val="106100"/>
              </a:lnSpc>
              <a:spcBef>
                <a:spcPts val="4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정의된 </a:t>
            </a:r>
            <a:r>
              <a:rPr lang="ko-KR" altLang="en-US" sz="800" b="1" dirty="0" err="1">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유즈</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 케이스</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(Use Case)</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의 목적에 맞는 자동화 솔루션 도입 </a:t>
            </a:r>
          </a:p>
          <a:p>
            <a:pPr marL="143941" marR="350538" latinLnBrk="0">
              <a:lnSpc>
                <a:spcPct val="106100"/>
              </a:lnSpc>
              <a:spcBef>
                <a:spcPts val="200"/>
              </a:spcBef>
              <a:spcAft>
                <a:spcPts val="3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여러 회사에서 제공하는 </a:t>
            </a:r>
            <a:r>
              <a:rPr lang="ko-KR" altLang="en-US" sz="80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단편화된</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자동화 도메인과 틈새 솔루션 중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ROI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측면에서 가장 적합한 솔루션을 결정하기 위해 회사 내 </a:t>
            </a:r>
            <a:r>
              <a:rPr lang="ko-KR" altLang="en-US" sz="80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유즈</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케이스를 먼저 정의해야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그 뒤 목적을 달성하기 위해 회사에 맞게 솔루션을 조정해야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143941" marR="350538" algn="just" latinLnBrk="0">
              <a:lnSpc>
                <a:spcPct val="106100"/>
              </a:lnSpc>
              <a:spcBef>
                <a:spcPts val="12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확장된 공급망 전반에 로봇 배포 계획 수립</a:t>
            </a:r>
          </a:p>
          <a:p>
            <a:pPr marL="143941" marR="193473" latinLnBrk="0">
              <a:lnSpc>
                <a:spcPts val="933"/>
              </a:lnSpc>
              <a:spcBef>
                <a:spcPts val="40"/>
              </a:spcBef>
              <a:spcAft>
                <a:spcPts val="3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자동화</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로봇</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스마트 기기에 대한 투자는 스마트 공급망으로 이어질 가능성이 높습니다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그 이점을 누리려면 공급망 파트너의 역량을 활용하는 것을 고려해야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143941" marR="350538" algn="just" latinLnBrk="0">
              <a:lnSpc>
                <a:spcPct val="106100"/>
              </a:lnSpc>
              <a:spcBef>
                <a:spcPts val="12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진보된 기술 확보</a:t>
            </a:r>
          </a:p>
          <a:p>
            <a:pPr marL="143941" marR="193473" latinLnBrk="0">
              <a:lnSpc>
                <a:spcPts val="933"/>
              </a:lnSpc>
              <a:spcBef>
                <a:spcPts val="40"/>
              </a:spcBef>
              <a:spcAft>
                <a:spcPts val="300"/>
              </a:spcAft>
            </a:pP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IoT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기기와 로봇은 일반적으로 사이버 보안  전략에서 간과되어 왔기 때문에 많은 로봇 장치가 여전히 사이버 공격에 노출되어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이러한 장치를 보호하고 보안을 최신 상태로 유지해야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143941" marR="350538" algn="just" latinLnBrk="0">
              <a:lnSpc>
                <a:spcPct val="106100"/>
              </a:lnSpc>
              <a:spcBef>
                <a:spcPts val="12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비전과 로드맵 수립 </a:t>
            </a:r>
          </a:p>
          <a:p>
            <a:pPr marL="143941" marR="193473" latinLnBrk="0">
              <a:lnSpc>
                <a:spcPts val="933"/>
              </a:lnSpc>
              <a:spcBef>
                <a:spcPts val="40"/>
              </a:spcBef>
              <a:spcAft>
                <a:spcPts val="3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자동화 솔루션을 채택하고 생태계를 구축할 때 장기적인 비전을 정의할 필요가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장기 비전을 정의하면 공급망에 새로운 역량을 받아 들이는 것이 확장된 생태계 및 스마트 공급망 구축 목표에 부합하는 것인지 확인하기 쉽습니다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143941" marR="350538" algn="just" latinLnBrk="0">
              <a:lnSpc>
                <a:spcPct val="106100"/>
              </a:lnSpc>
              <a:spcBef>
                <a:spcPts val="12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전략 및 구현 계획 파일럿</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(Pilot) </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진행</a:t>
            </a:r>
          </a:p>
          <a:p>
            <a:pPr marL="143941" marR="193473" latinLnBrk="0">
              <a:lnSpc>
                <a:spcPts val="933"/>
              </a:lnSpc>
              <a:spcBef>
                <a:spcPts val="40"/>
              </a:spcBef>
              <a:spcAft>
                <a:spcPts val="3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확장 전략을 수립하는 데 도움이 되는 하드웨어 및 소프트웨어를 테스트하고 시범 도입하기에 최적인 영역을 찾습니다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22" name="object 27">
            <a:extLst>
              <a:ext uri="{FF2B5EF4-FFF2-40B4-BE49-F238E27FC236}">
                <a16:creationId xmlns:a16="http://schemas.microsoft.com/office/drawing/2014/main" id="{DCC22240-2A39-BDB0-1248-010FD97005BE}"/>
              </a:ext>
            </a:extLst>
          </p:cNvPr>
          <p:cNvSpPr/>
          <p:nvPr/>
        </p:nvSpPr>
        <p:spPr>
          <a:xfrm>
            <a:off x="9007292" y="1296936"/>
            <a:ext cx="2668772" cy="265274"/>
          </a:xfrm>
          <a:custGeom>
            <a:avLst/>
            <a:gdLst/>
            <a:ahLst/>
            <a:cxnLst/>
            <a:rect l="l" t="t" r="r" b="b"/>
            <a:pathLst>
              <a:path w="2435859" h="267335">
                <a:moveTo>
                  <a:pt x="0" y="267042"/>
                </a:moveTo>
                <a:lnTo>
                  <a:pt x="2435301" y="267042"/>
                </a:lnTo>
                <a:lnTo>
                  <a:pt x="2435301" y="0"/>
                </a:lnTo>
                <a:lnTo>
                  <a:pt x="0" y="0"/>
                </a:lnTo>
                <a:lnTo>
                  <a:pt x="0" y="267042"/>
                </a:lnTo>
                <a:close/>
              </a:path>
            </a:pathLst>
          </a:custGeom>
          <a:solidFill>
            <a:srgbClr val="00B8F5"/>
          </a:solidFill>
          <a:ln>
            <a:solidFill>
              <a:srgbClr val="00B0F0"/>
            </a:solidFill>
          </a:ln>
        </p:spPr>
        <p:txBody>
          <a:bodyPr wrap="square" lIns="0" tIns="0" rIns="0" bIns="0" rtlCol="0" anchor="ctr"/>
          <a:lstStyle/>
          <a:p>
            <a:pPr marL="143941" latinLnBrk="0">
              <a:spcBef>
                <a:spcPts val="67"/>
              </a:spcBef>
            </a:pPr>
            <a:r>
              <a:rPr lang="ko-KR" altLang="en-US" sz="10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실행방안</a:t>
            </a:r>
            <a:endParaRPr lang="en-US" altLang="ko-KR" sz="10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p:txBody>
      </p:sp>
      <p:sp>
        <p:nvSpPr>
          <p:cNvPr id="8" name="object 18">
            <a:extLst>
              <a:ext uri="{FF2B5EF4-FFF2-40B4-BE49-F238E27FC236}">
                <a16:creationId xmlns:a16="http://schemas.microsoft.com/office/drawing/2014/main" id="{FEB9B121-25C5-AF1E-B5EF-B2BCF1C2C463}"/>
              </a:ext>
            </a:extLst>
          </p:cNvPr>
          <p:cNvSpPr txBox="1"/>
          <p:nvPr/>
        </p:nvSpPr>
        <p:spPr>
          <a:xfrm>
            <a:off x="3496915" y="5109047"/>
            <a:ext cx="3337567" cy="1092928"/>
          </a:xfrm>
          <a:prstGeom prst="rect">
            <a:avLst/>
          </a:prstGeom>
          <a:noFill/>
        </p:spPr>
        <p:txBody>
          <a:bodyPr vert="horz" wrap="square" lIns="180000" tIns="0" rIns="180000" bIns="0" rtlCol="0">
            <a:spAutoFit/>
          </a:bodyPr>
          <a:lstStyle/>
          <a:p>
            <a:pPr latinLnBrk="0">
              <a:lnSpc>
                <a:spcPct val="110000"/>
              </a:lnSpc>
              <a:spcBef>
                <a:spcPts val="200"/>
              </a:spcBef>
            </a:pPr>
            <a:r>
              <a:rPr lang="en-US" altLang="ko-KR"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Univers LT Std 45 Light"/>
              </a:rPr>
              <a:t>L’Oréal:</a:t>
            </a:r>
            <a:endParaRPr lang="ko-KR" altLang="en-US" sz="10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Univers LT Std 45 Light"/>
            </a:endParaRPr>
          </a:p>
          <a:p>
            <a:pPr marR="243852" algn="just" latinLnBrk="0">
              <a:lnSpc>
                <a:spcPct val="110000"/>
              </a:lnSpc>
            </a:pPr>
            <a:r>
              <a:rPr lang="ko-KR" altLang="en-US" sz="900" spc="-3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코봇은</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자재 취급</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포장</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팔레타이징</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(Palletizing),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빈 </a:t>
            </a:r>
            <a:r>
              <a:rPr lang="ko-KR" altLang="en-US" sz="900" spc="-3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피킹</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(Bin-Picking)),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품질 검사</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테스트</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측정</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조립 및 머신 </a:t>
            </a:r>
            <a:r>
              <a:rPr lang="ko-KR" altLang="en-US" sz="900" spc="-3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텐딩</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(Machine Tending)</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과 같은 광범위한 </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2</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차 프로세스에서 유행에 민감한 소비재 공급망 전반에 걸쳐 적용되고 있습니다</a:t>
            </a:r>
            <a:r>
              <a:rPr lang="en-US" altLang="ko-KR"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L’Oréal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팀은 몇 시간 만에 </a:t>
            </a:r>
            <a:r>
              <a:rPr lang="ko-KR" altLang="en-US" sz="900" spc="-3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코봇을</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분해하고 재배치하여 제조 및 배송 라인에 유연성을 더할 수 있었습니다</a:t>
            </a:r>
            <a:r>
              <a:rPr lang="en-US" altLang="ko-KR" sz="1000" spc="-30" baseline="32407" dirty="0">
                <a:latin typeface="KoPub돋움체 Medium" panose="00000600000000000000" pitchFamily="2" charset="-127"/>
                <a:ea typeface="KoPub돋움체 Medium" panose="00000600000000000000" pitchFamily="2" charset="-127"/>
                <a:cs typeface="Calibri"/>
              </a:rPr>
              <a:t>17</a:t>
            </a:r>
            <a:r>
              <a:rPr lang="en-US" altLang="ko-KR" sz="1000" spc="-30" dirty="0">
                <a:latin typeface="KoPub돋움체 Medium" panose="00000600000000000000" pitchFamily="2" charset="-127"/>
                <a:ea typeface="KoPub돋움체 Medium" panose="00000600000000000000" pitchFamily="2" charset="-127"/>
                <a:cs typeface="Calibri"/>
              </a:rPr>
              <a:t>.</a:t>
            </a:r>
            <a:endParaRPr lang="ko-KR" altLang="en-US" sz="1000" spc="-30" dirty="0">
              <a:latin typeface="KoPub돋움체 Medium" panose="00000600000000000000" pitchFamily="2" charset="-127"/>
              <a:ea typeface="KoPub돋움체 Medium" panose="00000600000000000000" pitchFamily="2" charset="-127"/>
              <a:cs typeface="Calibri"/>
            </a:endParaRPr>
          </a:p>
        </p:txBody>
      </p:sp>
      <p:sp>
        <p:nvSpPr>
          <p:cNvPr id="9" name="object 4">
            <a:extLst>
              <a:ext uri="{FF2B5EF4-FFF2-40B4-BE49-F238E27FC236}">
                <a16:creationId xmlns:a16="http://schemas.microsoft.com/office/drawing/2014/main" id="{CED3910F-777D-61FC-3DE5-AEA28B1093DC}"/>
              </a:ext>
            </a:extLst>
          </p:cNvPr>
          <p:cNvSpPr txBox="1"/>
          <p:nvPr/>
        </p:nvSpPr>
        <p:spPr>
          <a:xfrm>
            <a:off x="657942" y="5910077"/>
            <a:ext cx="2808272" cy="228268"/>
          </a:xfrm>
          <a:prstGeom prst="rect">
            <a:avLst/>
          </a:prstGeom>
        </p:spPr>
        <p:txBody>
          <a:bodyPr vert="horz" wrap="square" lIns="0" tIns="12700" rIns="0" bIns="0" rtlCol="0">
            <a:spAutoFit/>
          </a:bodyPr>
          <a:lstStyle/>
          <a:p>
            <a:pPr marL="38100" latinLnBrk="0">
              <a:lnSpc>
                <a:spcPct val="100000"/>
              </a:lnSpc>
              <a:spcBef>
                <a:spcPts val="100"/>
              </a:spcBef>
            </a:pPr>
            <a:r>
              <a:rPr sz="700" spc="82" baseline="30864"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17</a:t>
            </a:r>
            <a:r>
              <a:rPr sz="700" spc="5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Universal Robots, </a:t>
            </a:r>
            <a:r>
              <a:rPr sz="700" spc="6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Cobots do </a:t>
            </a:r>
            <a:r>
              <a:rPr sz="700" spc="3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the </a:t>
            </a:r>
            <a:r>
              <a:rPr sz="7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Heavy </a:t>
            </a:r>
            <a:r>
              <a:rPr sz="7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Lifting </a:t>
            </a:r>
            <a:r>
              <a:rPr sz="7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at L’Oréal </a:t>
            </a:r>
            <a:r>
              <a:rPr sz="7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India</a:t>
            </a:r>
            <a:r>
              <a:rPr sz="7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March,</a:t>
            </a:r>
            <a:r>
              <a:rPr sz="700" spc="-1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700" spc="3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2020</a:t>
            </a:r>
            <a:endParaRPr sz="7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11" name="사각형: 둥근 위쪽 모서리 10">
            <a:extLst>
              <a:ext uri="{FF2B5EF4-FFF2-40B4-BE49-F238E27FC236}">
                <a16:creationId xmlns:a16="http://schemas.microsoft.com/office/drawing/2014/main" id="{0B41ED2C-D3B4-5414-27A1-19275019F63B}"/>
              </a:ext>
            </a:extLst>
          </p:cNvPr>
          <p:cNvSpPr/>
          <p:nvPr/>
        </p:nvSpPr>
        <p:spPr>
          <a:xfrm>
            <a:off x="7402512" y="571500"/>
            <a:ext cx="77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1570954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7BB47452-CAEB-922A-D4C6-E34A74E8F7F8}"/>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dirty="0"/>
              <a:t>© </a:t>
            </a:r>
            <a:r>
              <a:rPr lang="en-US" spc="35" dirty="0"/>
              <a:t>2023 </a:t>
            </a:r>
            <a:r>
              <a:rPr lang="en-US" spc="60" dirty="0"/>
              <a:t>Copyright </a:t>
            </a:r>
            <a:r>
              <a:rPr lang="en-US" spc="65" dirty="0"/>
              <a:t>owned </a:t>
            </a:r>
            <a:r>
              <a:rPr lang="en-US" spc="75" dirty="0"/>
              <a:t>by </a:t>
            </a:r>
            <a:r>
              <a:rPr lang="en-US" spc="60" dirty="0"/>
              <a:t>one </a:t>
            </a:r>
            <a:r>
              <a:rPr lang="en-US" spc="45" dirty="0"/>
              <a:t>or </a:t>
            </a:r>
            <a:r>
              <a:rPr lang="en-US" spc="65" dirty="0"/>
              <a:t>more </a:t>
            </a:r>
            <a:r>
              <a:rPr lang="en-US" spc="40" dirty="0"/>
              <a:t>of </a:t>
            </a:r>
            <a:r>
              <a:rPr lang="en-US" spc="35" dirty="0"/>
              <a:t>the </a:t>
            </a:r>
            <a:r>
              <a:rPr lang="en-US" spc="95" dirty="0"/>
              <a:t>KPMG </a:t>
            </a:r>
            <a:r>
              <a:rPr lang="en-US" spc="40" dirty="0"/>
              <a:t>International </a:t>
            </a:r>
            <a:r>
              <a:rPr lang="en-US" spc="35" dirty="0"/>
              <a:t>entities. </a:t>
            </a:r>
            <a:r>
              <a:rPr lang="en-US" spc="95" dirty="0"/>
              <a:t>KPMG </a:t>
            </a:r>
            <a:r>
              <a:rPr lang="en-US" spc="40" dirty="0"/>
              <a:t>International entities </a:t>
            </a:r>
            <a:r>
              <a:rPr lang="en-US" spc="55" dirty="0"/>
              <a:t>provide </a:t>
            </a:r>
            <a:r>
              <a:rPr lang="en-US" spc="65" dirty="0"/>
              <a:t>no </a:t>
            </a:r>
            <a:r>
              <a:rPr lang="en-US" spc="60" dirty="0"/>
              <a:t>services </a:t>
            </a:r>
            <a:r>
              <a:rPr lang="en-US" spc="30" dirty="0"/>
              <a:t>to </a:t>
            </a:r>
            <a:r>
              <a:rPr lang="en-US" spc="45" dirty="0"/>
              <a:t>clients. </a:t>
            </a:r>
            <a:r>
              <a:rPr lang="en-US" spc="60" dirty="0"/>
              <a:t>All </a:t>
            </a:r>
            <a:r>
              <a:rPr lang="en-US" spc="55" dirty="0"/>
              <a:t>rights</a:t>
            </a:r>
            <a:r>
              <a:rPr lang="en-US" spc="-40" dirty="0"/>
              <a:t> </a:t>
            </a:r>
            <a:r>
              <a:rPr lang="en-US" spc="50" dirty="0"/>
              <a:t>reserved.</a:t>
            </a:r>
          </a:p>
        </p:txBody>
      </p:sp>
      <p:sp>
        <p:nvSpPr>
          <p:cNvPr id="3" name="슬라이드 번호 개체 틀 2">
            <a:extLst>
              <a:ext uri="{FF2B5EF4-FFF2-40B4-BE49-F238E27FC236}">
                <a16:creationId xmlns:a16="http://schemas.microsoft.com/office/drawing/2014/main" id="{4753EECC-D20E-9B8D-8FB8-F6DBB368A68C}"/>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29</a:t>
            </a:fld>
            <a:r>
              <a:rPr lang="en-US" altLang="ko-KR"/>
              <a:t> </a:t>
            </a:r>
            <a:endParaRPr lang="en-US" dirty="0"/>
          </a:p>
        </p:txBody>
      </p:sp>
      <p:sp>
        <p:nvSpPr>
          <p:cNvPr id="31" name="사각형: 둥근 위쪽 모서리 30">
            <a:extLst>
              <a:ext uri="{FF2B5EF4-FFF2-40B4-BE49-F238E27FC236}">
                <a16:creationId xmlns:a16="http://schemas.microsoft.com/office/drawing/2014/main" id="{3C98718F-46E8-CCDE-C082-A9EC36B210EB}"/>
              </a:ext>
            </a:extLst>
          </p:cNvPr>
          <p:cNvSpPr/>
          <p:nvPr/>
        </p:nvSpPr>
        <p:spPr>
          <a:xfrm>
            <a:off x="515936" y="571500"/>
            <a:ext cx="112179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첨단 로봇 및 자동화</a:t>
            </a:r>
          </a:p>
        </p:txBody>
      </p:sp>
      <p:sp>
        <p:nvSpPr>
          <p:cNvPr id="33" name="사각형: 둥근 위쪽 모서리 32">
            <a:extLst>
              <a:ext uri="{FF2B5EF4-FFF2-40B4-BE49-F238E27FC236}">
                <a16:creationId xmlns:a16="http://schemas.microsoft.com/office/drawing/2014/main" id="{D940565F-7E9D-8428-89A9-ACB2BBF692B7}"/>
              </a:ext>
            </a:extLst>
          </p:cNvPr>
          <p:cNvSpPr/>
          <p:nvPr/>
        </p:nvSpPr>
        <p:spPr>
          <a:xfrm>
            <a:off x="1668462" y="571500"/>
            <a:ext cx="8556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선도 분야</a:t>
            </a:r>
          </a:p>
        </p:txBody>
      </p:sp>
      <p:sp>
        <p:nvSpPr>
          <p:cNvPr id="34" name="사각형: 둥근 위쪽 모서리 33">
            <a:extLst>
              <a:ext uri="{FF2B5EF4-FFF2-40B4-BE49-F238E27FC236}">
                <a16:creationId xmlns:a16="http://schemas.microsoft.com/office/drawing/2014/main" id="{686485F8-3D35-135D-0CE0-69DA2069CB22}"/>
              </a:ext>
            </a:extLst>
          </p:cNvPr>
          <p:cNvSpPr/>
          <p:nvPr/>
        </p:nvSpPr>
        <p:spPr>
          <a:xfrm>
            <a:off x="2554287" y="571500"/>
            <a:ext cx="1589088"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효율성을 위한 스마트 기기 생태계</a:t>
            </a:r>
          </a:p>
        </p:txBody>
      </p:sp>
      <p:sp>
        <p:nvSpPr>
          <p:cNvPr id="35" name="사각형: 둥근 위쪽 모서리 34">
            <a:extLst>
              <a:ext uri="{FF2B5EF4-FFF2-40B4-BE49-F238E27FC236}">
                <a16:creationId xmlns:a16="http://schemas.microsoft.com/office/drawing/2014/main" id="{DF79B9D1-7018-AC77-57CA-27D1B023C026}"/>
              </a:ext>
            </a:extLst>
          </p:cNvPr>
          <p:cNvSpPr/>
          <p:nvPr/>
        </p:nvSpPr>
        <p:spPr>
          <a:xfrm>
            <a:off x="4173537" y="571500"/>
            <a:ext cx="142716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기계와 인간의 역할 분담</a:t>
            </a:r>
          </a:p>
        </p:txBody>
      </p:sp>
      <p:sp>
        <p:nvSpPr>
          <p:cNvPr id="36" name="사각형: 둥근 위쪽 모서리 35">
            <a:extLst>
              <a:ext uri="{FF2B5EF4-FFF2-40B4-BE49-F238E27FC236}">
                <a16:creationId xmlns:a16="http://schemas.microsoft.com/office/drawing/2014/main" id="{C77E6080-005A-03DF-59D1-20D5730B6ECB}"/>
              </a:ext>
            </a:extLst>
          </p:cNvPr>
          <p:cNvSpPr/>
          <p:nvPr/>
        </p:nvSpPr>
        <p:spPr>
          <a:xfrm>
            <a:off x="5630862" y="571500"/>
            <a:ext cx="8556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코봇의 부상</a:t>
            </a:r>
          </a:p>
        </p:txBody>
      </p:sp>
      <p:sp>
        <p:nvSpPr>
          <p:cNvPr id="37" name="사각형: 둥근 위쪽 모서리 36">
            <a:extLst>
              <a:ext uri="{FF2B5EF4-FFF2-40B4-BE49-F238E27FC236}">
                <a16:creationId xmlns:a16="http://schemas.microsoft.com/office/drawing/2014/main" id="{E2056818-F959-2B83-4E56-428254B60FE6}"/>
              </a:ext>
            </a:extLst>
          </p:cNvPr>
          <p:cNvSpPr/>
          <p:nvPr/>
        </p:nvSpPr>
        <p:spPr>
          <a:xfrm>
            <a:off x="6516687" y="571500"/>
            <a:ext cx="855664"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AI</a:t>
            </a:r>
          </a:p>
        </p:txBody>
      </p:sp>
      <p:sp>
        <p:nvSpPr>
          <p:cNvPr id="4" name="object 3">
            <a:extLst>
              <a:ext uri="{FF2B5EF4-FFF2-40B4-BE49-F238E27FC236}">
                <a16:creationId xmlns:a16="http://schemas.microsoft.com/office/drawing/2014/main" id="{DA646ECA-2A1B-D274-58DD-530FA9A79B08}"/>
              </a:ext>
            </a:extLst>
          </p:cNvPr>
          <p:cNvSpPr/>
          <p:nvPr/>
        </p:nvSpPr>
        <p:spPr>
          <a:xfrm>
            <a:off x="713505" y="1656934"/>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5" name="object 4">
            <a:extLst>
              <a:ext uri="{FF2B5EF4-FFF2-40B4-BE49-F238E27FC236}">
                <a16:creationId xmlns:a16="http://schemas.microsoft.com/office/drawing/2014/main" id="{0FAF5FF9-D846-DD3B-7399-F5CBE6B45E9F}"/>
              </a:ext>
            </a:extLst>
          </p:cNvPr>
          <p:cNvSpPr txBox="1"/>
          <p:nvPr/>
        </p:nvSpPr>
        <p:spPr>
          <a:xfrm>
            <a:off x="515936" y="3405051"/>
            <a:ext cx="2771777" cy="1015428"/>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생성형 </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AI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모델은 전례 없는 속도와 효율성을 기반으로 특정 작업을 자동화하여 실행함으로써 비즈니스를 변화시킬 수 있는 잠재력을 가지고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6" name="object 2">
            <a:extLst>
              <a:ext uri="{FF2B5EF4-FFF2-40B4-BE49-F238E27FC236}">
                <a16:creationId xmlns:a16="http://schemas.microsoft.com/office/drawing/2014/main" id="{8ED04E5E-2765-4DAE-CE7F-0E54AF66BC25}"/>
              </a:ext>
            </a:extLst>
          </p:cNvPr>
          <p:cNvSpPr txBox="1"/>
          <p:nvPr/>
        </p:nvSpPr>
        <p:spPr>
          <a:xfrm>
            <a:off x="495596" y="1139071"/>
            <a:ext cx="3013148" cy="439437"/>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생성형  </a:t>
            </a:r>
            <a:r>
              <a:rPr lang="en-US" altLang="ko-KR"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AI</a:t>
            </a:r>
          </a:p>
        </p:txBody>
      </p:sp>
      <p:sp>
        <p:nvSpPr>
          <p:cNvPr id="7" name="object 18">
            <a:extLst>
              <a:ext uri="{FF2B5EF4-FFF2-40B4-BE49-F238E27FC236}">
                <a16:creationId xmlns:a16="http://schemas.microsoft.com/office/drawing/2014/main" id="{CAB3DAD7-D5A0-4816-33F7-98E229154836}"/>
              </a:ext>
            </a:extLst>
          </p:cNvPr>
          <p:cNvSpPr txBox="1"/>
          <p:nvPr/>
        </p:nvSpPr>
        <p:spPr>
          <a:xfrm>
            <a:off x="527496" y="1877765"/>
            <a:ext cx="2757964" cy="1184940"/>
          </a:xfrm>
          <a:prstGeom prst="rect">
            <a:avLst/>
          </a:prstGeom>
          <a:noFill/>
        </p:spPr>
        <p:txBody>
          <a:bodyPr vert="horz" wrap="square" lIns="180000" tIns="0" rIns="180000" bIns="0" rtlCol="0">
            <a:spAutoFit/>
          </a:bodyPr>
          <a:lstStyle/>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AI(Generative AI)</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는 단순히 기존 데이터를 분석하거나 이에 따라 행동하는 것이 아니라 콘텐츠를 생성할 수 있는 인공지능을 말합니다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GPT-4</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와 같은 생성형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AI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모델은 수집된 데이터 세트를 기반으로 구축되고 훈련됩니다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AI</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는 사전 정의된 수집 과정을 기반으로 구축된 데이터를 토대로</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특정인이 지정한 요청을 실현하는 데 도움이 되는 결과를 생성하도록 설계되었습니다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8" name="object 18">
            <a:extLst>
              <a:ext uri="{FF2B5EF4-FFF2-40B4-BE49-F238E27FC236}">
                <a16:creationId xmlns:a16="http://schemas.microsoft.com/office/drawing/2014/main" id="{0B24770D-A664-4F5B-0201-1EC9FE652858}"/>
              </a:ext>
            </a:extLst>
          </p:cNvPr>
          <p:cNvSpPr txBox="1"/>
          <p:nvPr/>
        </p:nvSpPr>
        <p:spPr>
          <a:xfrm>
            <a:off x="527496" y="4762825"/>
            <a:ext cx="2757964" cy="1107996"/>
          </a:xfrm>
          <a:prstGeom prst="rect">
            <a:avLst/>
          </a:prstGeom>
          <a:noFill/>
        </p:spPr>
        <p:txBody>
          <a:bodyPr vert="horz" wrap="square" lIns="180000" tIns="0" rIns="180000" bIns="0" rtlCol="0">
            <a:spAutoFit/>
          </a:bodyPr>
          <a:lstStyle/>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AI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모델은 이전 문구를 기반으로 다음 단어를 예상하거나 주어진 이미지 설명에 기초하여 다음 이미지를 예측할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AI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모델은 전례 없는 속도와 효율성으로 특정 작업을 자동화하여 실행함으로써 비즈니스를 변화시킬 수 있는 잠재력을 가지고 있으며</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이는 인간의 전문성과 독창성을 기반으로 생성형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AI</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의 기능을 효과적으로 활용할 수 있을 때 더욱 빛을 발합니다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pic>
        <p:nvPicPr>
          <p:cNvPr id="11" name="그림 10" descr="자연, 동굴, 구름, 하늘이(가) 표시된 사진&#10;&#10;자동 생성된 설명">
            <a:extLst>
              <a:ext uri="{FF2B5EF4-FFF2-40B4-BE49-F238E27FC236}">
                <a16:creationId xmlns:a16="http://schemas.microsoft.com/office/drawing/2014/main" id="{25B790C2-EA3D-0D9F-D3EE-324416569236}"/>
              </a:ext>
            </a:extLst>
          </p:cNvPr>
          <p:cNvPicPr>
            <a:picLocks noChangeAspect="1"/>
          </p:cNvPicPr>
          <p:nvPr/>
        </p:nvPicPr>
        <p:blipFill rotWithShape="1">
          <a:blip r:embed="rId2">
            <a:extLst>
              <a:ext uri="{28A0092B-C50C-407E-A947-70E740481C1C}">
                <a14:useLocalDpi xmlns:a14="http://schemas.microsoft.com/office/drawing/2010/main" val="0"/>
              </a:ext>
            </a:extLst>
          </a:blip>
          <a:srcRect t="3169" b="7749"/>
          <a:stretch/>
        </p:blipFill>
        <p:spPr>
          <a:xfrm>
            <a:off x="3508744" y="1196974"/>
            <a:ext cx="8683256" cy="4932359"/>
          </a:xfrm>
          <a:prstGeom prst="rect">
            <a:avLst/>
          </a:prstGeom>
        </p:spPr>
      </p:pic>
      <p:sp>
        <p:nvSpPr>
          <p:cNvPr id="12" name="object 13">
            <a:extLst>
              <a:ext uri="{FF2B5EF4-FFF2-40B4-BE49-F238E27FC236}">
                <a16:creationId xmlns:a16="http://schemas.microsoft.com/office/drawing/2014/main" id="{A4CC87CE-98EE-3FB5-DD7C-5D785A5F5CC8}"/>
              </a:ext>
            </a:extLst>
          </p:cNvPr>
          <p:cNvSpPr txBox="1"/>
          <p:nvPr/>
        </p:nvSpPr>
        <p:spPr>
          <a:xfrm>
            <a:off x="3684224" y="4762825"/>
            <a:ext cx="2054839" cy="1063561"/>
          </a:xfrm>
          <a:prstGeom prst="rect">
            <a:avLst/>
          </a:prstGeom>
        </p:spPr>
        <p:txBody>
          <a:bodyPr vert="horz" wrap="square" lIns="0" tIns="5080" rIns="0" bIns="0" rtlCol="0">
            <a:spAutoFit/>
          </a:bodyPr>
          <a:lstStyle/>
          <a:p>
            <a:pPr marL="8467" marR="3387" defTabSz="609630" latinLnBrk="0">
              <a:lnSpc>
                <a:spcPct val="110000"/>
              </a:lnSpc>
              <a:spcBef>
                <a:spcPts val="40"/>
              </a:spcBef>
              <a:defRPr/>
            </a:pP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신뢰할 수 있는 안전한 방식으로 생성형 </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AI</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의 잠재력을 최대한 활용하려면 많은 시간과 전문 지식을 확보해야 합니다</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AI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사용을 고려하는 기업</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또는 조직</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부서</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은 모든 구성원이 따라야 할 일련의 내부 프로세스와 제어 장치를 포함한 시스템을 확립하는 것이 중요합니다</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endParaRPr sz="900" b="1" dirty="0">
              <a:gradFill>
                <a:gsLst>
                  <a:gs pos="0">
                    <a:schemeClr val="bg1"/>
                  </a:gs>
                  <a:gs pos="100000">
                    <a:schemeClr val="bg1"/>
                  </a:gs>
                </a:gsLst>
                <a:lin ang="5400000" scaled="1"/>
              </a:gradFill>
              <a:cs typeface="Calibri"/>
            </a:endParaRPr>
          </a:p>
        </p:txBody>
      </p:sp>
      <p:sp>
        <p:nvSpPr>
          <p:cNvPr id="15" name="object 14">
            <a:extLst>
              <a:ext uri="{FF2B5EF4-FFF2-40B4-BE49-F238E27FC236}">
                <a16:creationId xmlns:a16="http://schemas.microsoft.com/office/drawing/2014/main" id="{A8BD28F4-A212-03D6-C6FE-C83A305BC400}"/>
              </a:ext>
            </a:extLst>
          </p:cNvPr>
          <p:cNvSpPr txBox="1"/>
          <p:nvPr/>
        </p:nvSpPr>
        <p:spPr>
          <a:xfrm>
            <a:off x="9254542" y="1444685"/>
            <a:ext cx="2005017" cy="303225"/>
          </a:xfrm>
          <a:prstGeom prst="rect">
            <a:avLst/>
          </a:prstGeom>
        </p:spPr>
        <p:txBody>
          <a:bodyPr vert="horz" wrap="square" lIns="0" tIns="5080" rIns="0" bIns="0" rtlCol="0">
            <a:spAutoFit/>
          </a:bodyPr>
          <a:lstStyle>
            <a:defPPr>
              <a:defRPr lang="ko-KR"/>
            </a:defPPr>
            <a:lvl1pPr marL="8467" marR="3387" defTabSz="609630" latinLnBrk="0">
              <a:lnSpc>
                <a:spcPct val="110000"/>
              </a:lnSpc>
              <a:spcBef>
                <a:spcPts val="40"/>
              </a:spcBef>
              <a:defRPr sz="900" b="1" spc="47">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defRPr>
            </a:lvl1pPr>
          </a:lstStyle>
          <a:p>
            <a:r>
              <a:rPr lang="ko-KR" altLang="en-US" spc="0" dirty="0">
                <a:latin typeface="KoPub돋움체 Bold" panose="00000800000000000000" pitchFamily="2" charset="-127"/>
                <a:ea typeface="KoPub돋움체 Bold" panose="00000800000000000000" pitchFamily="2" charset="-127"/>
              </a:rPr>
              <a:t>생성적 </a:t>
            </a:r>
            <a:r>
              <a:rPr lang="en-US" altLang="ko-KR" spc="0" dirty="0">
                <a:latin typeface="KoPub돋움체 Bold" panose="00000800000000000000" pitchFamily="2" charset="-127"/>
                <a:ea typeface="KoPub돋움체 Bold" panose="00000800000000000000" pitchFamily="2" charset="-127"/>
              </a:rPr>
              <a:t>AI </a:t>
            </a:r>
            <a:r>
              <a:rPr lang="ko-KR" altLang="en-US" spc="0" dirty="0">
                <a:latin typeface="KoPub돋움체 Bold" panose="00000800000000000000" pitchFamily="2" charset="-127"/>
                <a:ea typeface="KoPub돋움체 Bold" panose="00000800000000000000" pitchFamily="2" charset="-127"/>
              </a:rPr>
              <a:t>애플리케이션은 대략 </a:t>
            </a:r>
            <a:r>
              <a:rPr lang="en-US" altLang="ko-KR" spc="0" dirty="0">
                <a:latin typeface="KoPub돋움체 Bold" panose="00000800000000000000" pitchFamily="2" charset="-127"/>
                <a:ea typeface="KoPub돋움체 Bold" panose="00000800000000000000" pitchFamily="2" charset="-127"/>
              </a:rPr>
              <a:t>5</a:t>
            </a:r>
            <a:r>
              <a:rPr lang="ko-KR" altLang="en-US" spc="0" dirty="0">
                <a:latin typeface="KoPub돋움체 Bold" panose="00000800000000000000" pitchFamily="2" charset="-127"/>
                <a:ea typeface="KoPub돋움체 Bold" panose="00000800000000000000" pitchFamily="2" charset="-127"/>
              </a:rPr>
              <a:t>가지 범주로 나눌 수 있습니다</a:t>
            </a:r>
            <a:r>
              <a:rPr lang="en-US" altLang="ko-KR" spc="0" dirty="0">
                <a:latin typeface="KoPub돋움체 Bold" panose="00000800000000000000" pitchFamily="2" charset="-127"/>
                <a:ea typeface="KoPub돋움체 Bold" panose="00000800000000000000" pitchFamily="2" charset="-127"/>
              </a:rPr>
              <a:t>.</a:t>
            </a:r>
            <a:endParaRPr spc="0" dirty="0">
              <a:latin typeface="KoPub돋움체 Bold" panose="00000800000000000000" pitchFamily="2" charset="-127"/>
              <a:ea typeface="KoPub돋움체 Bold" panose="00000800000000000000" pitchFamily="2" charset="-127"/>
            </a:endParaRPr>
          </a:p>
        </p:txBody>
      </p:sp>
      <p:sp>
        <p:nvSpPr>
          <p:cNvPr id="16" name="object 3">
            <a:extLst>
              <a:ext uri="{FF2B5EF4-FFF2-40B4-BE49-F238E27FC236}">
                <a16:creationId xmlns:a16="http://schemas.microsoft.com/office/drawing/2014/main" id="{AF0D9C99-03D7-8C15-A4C3-78FC33435850}"/>
              </a:ext>
            </a:extLst>
          </p:cNvPr>
          <p:cNvSpPr txBox="1"/>
          <p:nvPr/>
        </p:nvSpPr>
        <p:spPr>
          <a:xfrm>
            <a:off x="9243621" y="1961118"/>
            <a:ext cx="2606415" cy="609589"/>
          </a:xfrm>
          <a:prstGeom prst="rect">
            <a:avLst/>
          </a:prstGeom>
        </p:spPr>
        <p:txBody>
          <a:bodyPr vert="horz" wrap="square" lIns="0" tIns="36829" rIns="0" bIns="0" rtlCol="0">
            <a:spAutoFit/>
          </a:bodyPr>
          <a:lstStyle/>
          <a:p>
            <a:pPr marL="8467" defTabSz="609630" latinLnBrk="0">
              <a:lnSpc>
                <a:spcPct val="110000"/>
              </a:lnSpc>
              <a:spcBef>
                <a:spcPts val="289"/>
              </a:spcBef>
              <a:defRPr/>
            </a:pPr>
            <a:r>
              <a:rPr lang="ko-KR" altLang="en-US"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콘텐츠 생성기</a:t>
            </a:r>
            <a:endParaRPr lang="en-US" altLang="ko-KR"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a:p>
            <a:pPr marL="8467" defTabSz="609630" latinLnBrk="0">
              <a:lnSpc>
                <a:spcPct val="110000"/>
              </a:lnSpc>
              <a:spcBef>
                <a:spcPts val="289"/>
              </a:spcBef>
              <a:defRPr/>
            </a:pP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사전 학습된 데이터를 기반으로 생성형 </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AI </a:t>
            </a: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변환 도구가 블로그 게시물</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이메일</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소셜 미디어 게시물</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이미지</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웹 카피</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광고 등의 콘텐츠를 생성합니다</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endParaRPr sz="800" spc="-30" dirty="0">
              <a:gradFill>
                <a:gsLst>
                  <a:gs pos="0">
                    <a:schemeClr val="bg1"/>
                  </a:gs>
                  <a:gs pos="100000">
                    <a:schemeClr val="bg1"/>
                  </a:gs>
                </a:gsLst>
                <a:lin ang="5400000" scaled="1"/>
              </a:gradFill>
              <a:cs typeface="Calibri"/>
            </a:endParaRPr>
          </a:p>
        </p:txBody>
      </p:sp>
      <p:sp>
        <p:nvSpPr>
          <p:cNvPr id="17" name="object 4">
            <a:extLst>
              <a:ext uri="{FF2B5EF4-FFF2-40B4-BE49-F238E27FC236}">
                <a16:creationId xmlns:a16="http://schemas.microsoft.com/office/drawing/2014/main" id="{8D162B12-D526-1FC2-A509-24A104BF2CA0}"/>
              </a:ext>
            </a:extLst>
          </p:cNvPr>
          <p:cNvSpPr txBox="1"/>
          <p:nvPr/>
        </p:nvSpPr>
        <p:spPr>
          <a:xfrm>
            <a:off x="9243621" y="2690011"/>
            <a:ext cx="2417155" cy="610231"/>
          </a:xfrm>
          <a:prstGeom prst="rect">
            <a:avLst/>
          </a:prstGeom>
        </p:spPr>
        <p:txBody>
          <a:bodyPr vert="horz" wrap="square" lIns="0" tIns="36829" rIns="0" bIns="0" rtlCol="0">
            <a:spAutoFit/>
          </a:bodyPr>
          <a:lstStyle/>
          <a:p>
            <a:pPr marL="8467" defTabSz="609630" latinLnBrk="0">
              <a:lnSpc>
                <a:spcPct val="110000"/>
              </a:lnSpc>
              <a:spcBef>
                <a:spcPts val="289"/>
              </a:spcBef>
              <a:defRPr/>
            </a:pPr>
            <a:r>
              <a:rPr lang="ko-KR" altLang="en-US"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정보 추출기</a:t>
            </a:r>
            <a:endParaRPr lang="en-US" altLang="ko-KR"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a:p>
            <a:pPr marL="8467" defTabSz="609630" latinLnBrk="0">
              <a:lnSpc>
                <a:spcPct val="110000"/>
              </a:lnSpc>
              <a:spcBef>
                <a:spcPts val="289"/>
              </a:spcBef>
              <a:defRPr/>
            </a:pP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AI</a:t>
            </a: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애플리케이션은 뉴스 기사</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블로그 게시물</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법률 문서 등의 짧거나 긴 문장을 요약할 수 있습니다</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일부 기업에서는 이를 사용하여 법률 문서를 작성 및 분석합니다</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endParaRPr sz="800" spc="-30" dirty="0">
              <a:gradFill>
                <a:gsLst>
                  <a:gs pos="0">
                    <a:schemeClr val="bg1"/>
                  </a:gs>
                  <a:gs pos="100000">
                    <a:schemeClr val="bg1"/>
                  </a:gs>
                </a:gsLst>
                <a:lin ang="5400000" scaled="1"/>
              </a:gradFill>
              <a:cs typeface="Calibri"/>
            </a:endParaRPr>
          </a:p>
        </p:txBody>
      </p:sp>
      <p:sp>
        <p:nvSpPr>
          <p:cNvPr id="18" name="object 6">
            <a:extLst>
              <a:ext uri="{FF2B5EF4-FFF2-40B4-BE49-F238E27FC236}">
                <a16:creationId xmlns:a16="http://schemas.microsoft.com/office/drawing/2014/main" id="{E678593C-EEBB-1D77-1EB4-488416C48A6B}"/>
              </a:ext>
            </a:extLst>
          </p:cNvPr>
          <p:cNvSpPr txBox="1"/>
          <p:nvPr/>
        </p:nvSpPr>
        <p:spPr>
          <a:xfrm>
            <a:off x="9243621" y="3400771"/>
            <a:ext cx="2531765" cy="745652"/>
          </a:xfrm>
          <a:prstGeom prst="rect">
            <a:avLst/>
          </a:prstGeom>
        </p:spPr>
        <p:txBody>
          <a:bodyPr vert="horz" wrap="square" lIns="0" tIns="36829" rIns="0" bIns="0" rtlCol="0">
            <a:spAutoFit/>
          </a:bodyPr>
          <a:lstStyle/>
          <a:p>
            <a:pPr marL="8467" defTabSz="609630" latinLnBrk="0">
              <a:lnSpc>
                <a:spcPct val="110000"/>
              </a:lnSpc>
              <a:spcBef>
                <a:spcPts val="289"/>
              </a:spcBef>
              <a:defRPr/>
            </a:pPr>
            <a:r>
              <a:rPr lang="ko-KR" altLang="en-US"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스마트 챗봇</a:t>
            </a:r>
            <a:endParaRPr lang="en-US" altLang="ko-KR"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a:p>
            <a:pPr marL="8467" defTabSz="609630" latinLnBrk="0">
              <a:lnSpc>
                <a:spcPct val="110000"/>
              </a:lnSpc>
              <a:spcBef>
                <a:spcPts val="289"/>
              </a:spcBef>
              <a:defRPr/>
            </a:pP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기업에서는 점점 더 스마트 챗봇을 소비자 대상으로 활용하고 있습니다</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챗봇은 대화 형태로 고객과 상호 작용하며 질문에 답변하고</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실수를 인정하며</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옳지 않은 생각에는 반박하고</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부적절한 요구는 거절할 수 있습니다</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endParaRPr sz="800" spc="-30" dirty="0">
              <a:gradFill>
                <a:gsLst>
                  <a:gs pos="0">
                    <a:schemeClr val="bg1"/>
                  </a:gs>
                  <a:gs pos="100000">
                    <a:schemeClr val="bg1"/>
                  </a:gs>
                </a:gsLst>
                <a:lin ang="5400000" scaled="1"/>
              </a:gradFill>
              <a:cs typeface="Calibri"/>
            </a:endParaRPr>
          </a:p>
        </p:txBody>
      </p:sp>
      <p:sp>
        <p:nvSpPr>
          <p:cNvPr id="20" name="object 12">
            <a:extLst>
              <a:ext uri="{FF2B5EF4-FFF2-40B4-BE49-F238E27FC236}">
                <a16:creationId xmlns:a16="http://schemas.microsoft.com/office/drawing/2014/main" id="{61365BFD-5DED-5CCD-53DB-69E4716A79EB}"/>
              </a:ext>
            </a:extLst>
          </p:cNvPr>
          <p:cNvSpPr txBox="1"/>
          <p:nvPr/>
        </p:nvSpPr>
        <p:spPr>
          <a:xfrm>
            <a:off x="9243621" y="4248030"/>
            <a:ext cx="2531765" cy="1513555"/>
          </a:xfrm>
          <a:prstGeom prst="rect">
            <a:avLst/>
          </a:prstGeom>
        </p:spPr>
        <p:txBody>
          <a:bodyPr vert="horz" wrap="square" lIns="0" tIns="36829" rIns="0" bIns="0" rtlCol="0">
            <a:spAutoFit/>
          </a:bodyPr>
          <a:lstStyle/>
          <a:p>
            <a:pPr marL="8467" defTabSz="609630" latinLnBrk="0">
              <a:lnSpc>
                <a:spcPct val="110000"/>
              </a:lnSpc>
              <a:spcBef>
                <a:spcPts val="289"/>
              </a:spcBef>
              <a:defRPr/>
            </a:pPr>
            <a:r>
              <a:rPr lang="ko-KR" altLang="en-US"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언어 번역기</a:t>
            </a:r>
            <a:endParaRPr lang="en-US" altLang="ko-KR"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a:p>
            <a:pPr marL="8467" defTabSz="609630" latinLnBrk="0">
              <a:lnSpc>
                <a:spcPct val="110000"/>
              </a:lnSpc>
              <a:spcBef>
                <a:spcPts val="289"/>
              </a:spcBef>
              <a:defRPr/>
            </a:pP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다양한 언어를 번역할 수 있는 생성형 </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AI </a:t>
            </a: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툴입니다</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AI</a:t>
            </a: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는 번역 사이트를 포함한 전체 웹 사이트 인터페이스를 구축할 수 있는 잠재력을 가지고 있습니다</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r>
              <a:rPr sz="800" u="dash" spc="-30" dirty="0">
                <a:gradFill>
                  <a:gsLst>
                    <a:gs pos="0">
                      <a:schemeClr val="bg1"/>
                    </a:gs>
                    <a:gs pos="100000">
                      <a:schemeClr val="bg1"/>
                    </a:gs>
                  </a:gsLst>
                  <a:lin ang="5400000" scaled="1"/>
                </a:gradFill>
                <a:uFill>
                  <a:solidFill>
                    <a:srgbClr val="FFFFFF"/>
                  </a:solidFill>
                </a:uFill>
                <a:cs typeface="Calibri"/>
              </a:rPr>
              <a:t> </a:t>
            </a:r>
            <a:endParaRPr lang="en-US" sz="800" u="dash" spc="-30" dirty="0">
              <a:gradFill>
                <a:gsLst>
                  <a:gs pos="0">
                    <a:schemeClr val="bg1"/>
                  </a:gs>
                  <a:gs pos="100000">
                    <a:schemeClr val="bg1"/>
                  </a:gs>
                </a:gsLst>
                <a:lin ang="5400000" scaled="1"/>
              </a:gradFill>
              <a:uFill>
                <a:solidFill>
                  <a:srgbClr val="FFFFFF"/>
                </a:solidFill>
              </a:uFill>
              <a:cs typeface="Calibri"/>
            </a:endParaRPr>
          </a:p>
          <a:p>
            <a:pPr marL="8467" defTabSz="609630" latinLnBrk="0">
              <a:lnSpc>
                <a:spcPct val="110000"/>
              </a:lnSpc>
              <a:spcBef>
                <a:spcPts val="289"/>
              </a:spcBef>
              <a:defRPr/>
            </a:pPr>
            <a:endParaRPr lang="en-US" altLang="ko-KR" sz="2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a:p>
            <a:pPr marL="8467" defTabSz="609630" latinLnBrk="0">
              <a:lnSpc>
                <a:spcPct val="110000"/>
              </a:lnSpc>
              <a:spcBef>
                <a:spcPts val="607"/>
              </a:spcBef>
              <a:defRPr/>
            </a:pPr>
            <a:r>
              <a:rPr lang="ko-KR" altLang="en-US"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코드 생성기</a:t>
            </a:r>
            <a:endParaRPr lang="en-US" altLang="ko-KR"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a:p>
            <a:pPr marL="8467" defTabSz="609630" latinLnBrk="0">
              <a:lnSpc>
                <a:spcPct val="110000"/>
              </a:lnSpc>
              <a:spcBef>
                <a:spcPts val="607"/>
              </a:spcBef>
              <a:defRPr/>
            </a:pP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AI </a:t>
            </a: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모델은 텍스트로 입력하는 내역을 코드나 애플리케이션의 형태로 변환할 수 있습니다</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기본적인 설명이나 작은 프로그램 입력을 통해 생성형 </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AI</a:t>
            </a:r>
            <a:r>
              <a:rPr lang="ko-KR" altLang="en-US"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모델은 다양한 프로그래밍 언어로 코드를 생성하고 버그를 식별 및 수정할 수 있습니다</a:t>
            </a:r>
            <a:r>
              <a:rPr lang="en-US" altLang="ko-KR" sz="800"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endParaRPr sz="800" spc="-30" dirty="0">
              <a:gradFill>
                <a:gsLst>
                  <a:gs pos="0">
                    <a:schemeClr val="bg1"/>
                  </a:gs>
                  <a:gs pos="100000">
                    <a:schemeClr val="bg1"/>
                  </a:gs>
                </a:gsLst>
                <a:lin ang="5400000" scaled="1"/>
              </a:gradFill>
              <a:cs typeface="Calibri"/>
            </a:endParaRPr>
          </a:p>
        </p:txBody>
      </p:sp>
      <p:grpSp>
        <p:nvGrpSpPr>
          <p:cNvPr id="23" name="그룹 22">
            <a:extLst>
              <a:ext uri="{FF2B5EF4-FFF2-40B4-BE49-F238E27FC236}">
                <a16:creationId xmlns:a16="http://schemas.microsoft.com/office/drawing/2014/main" id="{CEFFD6A4-0C74-6E1D-0C6C-49A62B2DEFD5}"/>
              </a:ext>
            </a:extLst>
          </p:cNvPr>
          <p:cNvGrpSpPr/>
          <p:nvPr/>
        </p:nvGrpSpPr>
        <p:grpSpPr>
          <a:xfrm>
            <a:off x="9243622" y="2641733"/>
            <a:ext cx="2432442" cy="2457248"/>
            <a:chOff x="13722354" y="3619500"/>
            <a:chExt cx="3245295" cy="3685872"/>
          </a:xfrm>
        </p:grpSpPr>
        <p:sp>
          <p:nvSpPr>
            <p:cNvPr id="24" name="object 56">
              <a:extLst>
                <a:ext uri="{FF2B5EF4-FFF2-40B4-BE49-F238E27FC236}">
                  <a16:creationId xmlns:a16="http://schemas.microsoft.com/office/drawing/2014/main" id="{CAA5C41C-4E36-326F-804A-AEEA8B0A97B2}"/>
                </a:ext>
              </a:extLst>
            </p:cNvPr>
            <p:cNvSpPr/>
            <p:nvPr/>
          </p:nvSpPr>
          <p:spPr>
            <a:xfrm>
              <a:off x="13741440" y="3619500"/>
              <a:ext cx="3188335" cy="0"/>
            </a:xfrm>
            <a:custGeom>
              <a:avLst/>
              <a:gdLst/>
              <a:ahLst/>
              <a:cxnLst/>
              <a:rect l="l" t="t" r="r" b="b"/>
              <a:pathLst>
                <a:path w="3188334">
                  <a:moveTo>
                    <a:pt x="3188030" y="0"/>
                  </a:moveTo>
                  <a:lnTo>
                    <a:pt x="0" y="0"/>
                  </a:lnTo>
                </a:path>
              </a:pathLst>
            </a:custGeom>
            <a:ln w="12700">
              <a:solidFill>
                <a:srgbClr val="FFFFFF"/>
              </a:solidFill>
              <a:prstDash val="dot"/>
            </a:ln>
          </p:spPr>
          <p:txBody>
            <a:bodyPr wrap="square" lIns="0" tIns="0" rIns="0" bIns="0" rtlCol="0"/>
            <a:lstStyle/>
            <a:p>
              <a:pPr defTabSz="609630" latinLnBrk="0">
                <a:defRPr/>
              </a:pPr>
              <a:endParaRPr dirty="0">
                <a:solidFill>
                  <a:prstClr val="black"/>
                </a:solidFill>
              </a:endParaRPr>
            </a:p>
          </p:txBody>
        </p:sp>
        <p:sp>
          <p:nvSpPr>
            <p:cNvPr id="25" name="object 57">
              <a:extLst>
                <a:ext uri="{FF2B5EF4-FFF2-40B4-BE49-F238E27FC236}">
                  <a16:creationId xmlns:a16="http://schemas.microsoft.com/office/drawing/2014/main" id="{2F9257D2-C4BC-45B9-5920-3E66B1D7CD69}"/>
                </a:ext>
              </a:extLst>
            </p:cNvPr>
            <p:cNvSpPr/>
            <p:nvPr/>
          </p:nvSpPr>
          <p:spPr>
            <a:xfrm>
              <a:off x="16967649" y="3619500"/>
              <a:ext cx="0" cy="0"/>
            </a:xfrm>
            <a:custGeom>
              <a:avLst/>
              <a:gdLst/>
              <a:ahLst/>
              <a:cxnLst/>
              <a:rect l="l" t="t" r="r" b="b"/>
              <a:pathLst>
                <a:path>
                  <a:moveTo>
                    <a:pt x="0" y="0"/>
                  </a:moveTo>
                  <a:lnTo>
                    <a:pt x="0" y="0"/>
                  </a:lnTo>
                </a:path>
              </a:pathLst>
            </a:custGeom>
            <a:ln w="12700">
              <a:solidFill>
                <a:srgbClr val="FFFFFF"/>
              </a:solidFill>
            </a:ln>
          </p:spPr>
          <p:txBody>
            <a:bodyPr wrap="square" lIns="0" tIns="0" rIns="0" bIns="0" rtlCol="0"/>
            <a:lstStyle/>
            <a:p>
              <a:pPr defTabSz="609630" latinLnBrk="0">
                <a:defRPr/>
              </a:pPr>
              <a:endParaRPr dirty="0">
                <a:solidFill>
                  <a:prstClr val="black"/>
                </a:solidFill>
              </a:endParaRPr>
            </a:p>
          </p:txBody>
        </p:sp>
        <p:sp>
          <p:nvSpPr>
            <p:cNvPr id="26" name="object 58">
              <a:extLst>
                <a:ext uri="{FF2B5EF4-FFF2-40B4-BE49-F238E27FC236}">
                  <a16:creationId xmlns:a16="http://schemas.microsoft.com/office/drawing/2014/main" id="{3D59C16D-C01D-F901-9854-D57DAA5CB0DD}"/>
                </a:ext>
              </a:extLst>
            </p:cNvPr>
            <p:cNvSpPr/>
            <p:nvPr/>
          </p:nvSpPr>
          <p:spPr>
            <a:xfrm>
              <a:off x="13722354" y="3619500"/>
              <a:ext cx="0" cy="0"/>
            </a:xfrm>
            <a:custGeom>
              <a:avLst/>
              <a:gdLst/>
              <a:ahLst/>
              <a:cxnLst/>
              <a:rect l="l" t="t" r="r" b="b"/>
              <a:pathLst>
                <a:path>
                  <a:moveTo>
                    <a:pt x="0" y="0"/>
                  </a:moveTo>
                  <a:lnTo>
                    <a:pt x="0" y="0"/>
                  </a:lnTo>
                </a:path>
              </a:pathLst>
            </a:custGeom>
            <a:ln w="12700">
              <a:solidFill>
                <a:srgbClr val="FFFFFF"/>
              </a:solidFill>
            </a:ln>
          </p:spPr>
          <p:txBody>
            <a:bodyPr wrap="square" lIns="0" tIns="0" rIns="0" bIns="0" rtlCol="0"/>
            <a:lstStyle/>
            <a:p>
              <a:pPr defTabSz="609630" latinLnBrk="0">
                <a:defRPr/>
              </a:pPr>
              <a:endParaRPr dirty="0">
                <a:solidFill>
                  <a:prstClr val="black"/>
                </a:solidFill>
              </a:endParaRPr>
            </a:p>
          </p:txBody>
        </p:sp>
        <p:sp>
          <p:nvSpPr>
            <p:cNvPr id="27" name="object 59">
              <a:extLst>
                <a:ext uri="{FF2B5EF4-FFF2-40B4-BE49-F238E27FC236}">
                  <a16:creationId xmlns:a16="http://schemas.microsoft.com/office/drawing/2014/main" id="{84E5AE38-1740-5C9F-B9FA-C7D2C7C09DF1}"/>
                </a:ext>
              </a:extLst>
            </p:cNvPr>
            <p:cNvSpPr/>
            <p:nvPr/>
          </p:nvSpPr>
          <p:spPr>
            <a:xfrm>
              <a:off x="13741440" y="4684124"/>
              <a:ext cx="3188336" cy="0"/>
            </a:xfrm>
            <a:custGeom>
              <a:avLst/>
              <a:gdLst/>
              <a:ahLst/>
              <a:cxnLst/>
              <a:rect l="l" t="t" r="r" b="b"/>
              <a:pathLst>
                <a:path w="3188334">
                  <a:moveTo>
                    <a:pt x="3188030" y="0"/>
                  </a:moveTo>
                  <a:lnTo>
                    <a:pt x="0" y="0"/>
                  </a:lnTo>
                </a:path>
              </a:pathLst>
            </a:custGeom>
            <a:ln w="12700">
              <a:solidFill>
                <a:srgbClr val="FFFFFF"/>
              </a:solidFill>
              <a:prstDash val="dot"/>
            </a:ln>
          </p:spPr>
          <p:txBody>
            <a:bodyPr wrap="square" lIns="0" tIns="0" rIns="0" bIns="0" rtlCol="0"/>
            <a:lstStyle/>
            <a:p>
              <a:pPr defTabSz="609630" latinLnBrk="0">
                <a:defRPr/>
              </a:pPr>
              <a:endParaRPr dirty="0">
                <a:solidFill>
                  <a:prstClr val="black"/>
                </a:solidFill>
              </a:endParaRPr>
            </a:p>
          </p:txBody>
        </p:sp>
        <p:sp>
          <p:nvSpPr>
            <p:cNvPr id="28" name="object 60">
              <a:extLst>
                <a:ext uri="{FF2B5EF4-FFF2-40B4-BE49-F238E27FC236}">
                  <a16:creationId xmlns:a16="http://schemas.microsoft.com/office/drawing/2014/main" id="{730A1D5F-EFF4-7D1C-C640-2EB0597AA1C0}"/>
                </a:ext>
              </a:extLst>
            </p:cNvPr>
            <p:cNvSpPr/>
            <p:nvPr/>
          </p:nvSpPr>
          <p:spPr>
            <a:xfrm>
              <a:off x="16967649" y="4762500"/>
              <a:ext cx="0" cy="0"/>
            </a:xfrm>
            <a:custGeom>
              <a:avLst/>
              <a:gdLst/>
              <a:ahLst/>
              <a:cxnLst/>
              <a:rect l="l" t="t" r="r" b="b"/>
              <a:pathLst>
                <a:path>
                  <a:moveTo>
                    <a:pt x="0" y="0"/>
                  </a:moveTo>
                  <a:lnTo>
                    <a:pt x="0" y="0"/>
                  </a:lnTo>
                </a:path>
              </a:pathLst>
            </a:custGeom>
            <a:ln w="12700">
              <a:solidFill>
                <a:srgbClr val="FFFFFF"/>
              </a:solidFill>
            </a:ln>
          </p:spPr>
          <p:txBody>
            <a:bodyPr wrap="square" lIns="0" tIns="0" rIns="0" bIns="0" rtlCol="0"/>
            <a:lstStyle/>
            <a:p>
              <a:pPr defTabSz="609630" latinLnBrk="0">
                <a:defRPr/>
              </a:pPr>
              <a:endParaRPr dirty="0">
                <a:solidFill>
                  <a:prstClr val="black"/>
                </a:solidFill>
              </a:endParaRPr>
            </a:p>
          </p:txBody>
        </p:sp>
        <p:sp>
          <p:nvSpPr>
            <p:cNvPr id="29" name="object 61">
              <a:extLst>
                <a:ext uri="{FF2B5EF4-FFF2-40B4-BE49-F238E27FC236}">
                  <a16:creationId xmlns:a16="http://schemas.microsoft.com/office/drawing/2014/main" id="{54E099D8-8458-90C2-D280-0628A73065AB}"/>
                </a:ext>
              </a:extLst>
            </p:cNvPr>
            <p:cNvSpPr/>
            <p:nvPr/>
          </p:nvSpPr>
          <p:spPr>
            <a:xfrm>
              <a:off x="13722354" y="4762500"/>
              <a:ext cx="0" cy="0"/>
            </a:xfrm>
            <a:custGeom>
              <a:avLst/>
              <a:gdLst/>
              <a:ahLst/>
              <a:cxnLst/>
              <a:rect l="l" t="t" r="r" b="b"/>
              <a:pathLst>
                <a:path>
                  <a:moveTo>
                    <a:pt x="0" y="0"/>
                  </a:moveTo>
                  <a:lnTo>
                    <a:pt x="0" y="0"/>
                  </a:lnTo>
                </a:path>
              </a:pathLst>
            </a:custGeom>
            <a:ln w="12700">
              <a:solidFill>
                <a:srgbClr val="FFFFFF"/>
              </a:solidFill>
            </a:ln>
          </p:spPr>
          <p:txBody>
            <a:bodyPr wrap="square" lIns="0" tIns="0" rIns="0" bIns="0" rtlCol="0"/>
            <a:lstStyle/>
            <a:p>
              <a:pPr defTabSz="609630" latinLnBrk="0">
                <a:defRPr/>
              </a:pPr>
              <a:endParaRPr dirty="0">
                <a:solidFill>
                  <a:prstClr val="black"/>
                </a:solidFill>
              </a:endParaRPr>
            </a:p>
          </p:txBody>
        </p:sp>
        <p:sp>
          <p:nvSpPr>
            <p:cNvPr id="30" name="object 62">
              <a:extLst>
                <a:ext uri="{FF2B5EF4-FFF2-40B4-BE49-F238E27FC236}">
                  <a16:creationId xmlns:a16="http://schemas.microsoft.com/office/drawing/2014/main" id="{82DF81C6-ABA9-825E-A70F-379A8A3846AB}"/>
                </a:ext>
              </a:extLst>
            </p:cNvPr>
            <p:cNvSpPr/>
            <p:nvPr/>
          </p:nvSpPr>
          <p:spPr>
            <a:xfrm>
              <a:off x="13741440" y="5974613"/>
              <a:ext cx="3188336" cy="0"/>
            </a:xfrm>
            <a:custGeom>
              <a:avLst/>
              <a:gdLst/>
              <a:ahLst/>
              <a:cxnLst/>
              <a:rect l="l" t="t" r="r" b="b"/>
              <a:pathLst>
                <a:path w="3188334">
                  <a:moveTo>
                    <a:pt x="3188030" y="0"/>
                  </a:moveTo>
                  <a:lnTo>
                    <a:pt x="0" y="0"/>
                  </a:lnTo>
                </a:path>
              </a:pathLst>
            </a:custGeom>
            <a:ln w="12700">
              <a:solidFill>
                <a:srgbClr val="FFFFFF"/>
              </a:solidFill>
              <a:prstDash val="dot"/>
            </a:ln>
          </p:spPr>
          <p:txBody>
            <a:bodyPr wrap="square" lIns="0" tIns="0" rIns="0" bIns="0" rtlCol="0"/>
            <a:lstStyle/>
            <a:p>
              <a:pPr defTabSz="609630" latinLnBrk="0">
                <a:defRPr/>
              </a:pPr>
              <a:endParaRPr dirty="0">
                <a:solidFill>
                  <a:prstClr val="black"/>
                </a:solidFill>
              </a:endParaRPr>
            </a:p>
          </p:txBody>
        </p:sp>
        <p:sp>
          <p:nvSpPr>
            <p:cNvPr id="38" name="object 63">
              <a:extLst>
                <a:ext uri="{FF2B5EF4-FFF2-40B4-BE49-F238E27FC236}">
                  <a16:creationId xmlns:a16="http://schemas.microsoft.com/office/drawing/2014/main" id="{E6843BA7-8542-59C6-7933-2D03D4B0EF37}"/>
                </a:ext>
              </a:extLst>
            </p:cNvPr>
            <p:cNvSpPr/>
            <p:nvPr/>
          </p:nvSpPr>
          <p:spPr>
            <a:xfrm>
              <a:off x="16967649" y="6134100"/>
              <a:ext cx="0" cy="0"/>
            </a:xfrm>
            <a:custGeom>
              <a:avLst/>
              <a:gdLst/>
              <a:ahLst/>
              <a:cxnLst/>
              <a:rect l="l" t="t" r="r" b="b"/>
              <a:pathLst>
                <a:path>
                  <a:moveTo>
                    <a:pt x="0" y="0"/>
                  </a:moveTo>
                  <a:lnTo>
                    <a:pt x="0" y="0"/>
                  </a:lnTo>
                </a:path>
              </a:pathLst>
            </a:custGeom>
            <a:ln w="12700">
              <a:solidFill>
                <a:srgbClr val="FFFFFF"/>
              </a:solidFill>
            </a:ln>
          </p:spPr>
          <p:txBody>
            <a:bodyPr wrap="square" lIns="0" tIns="0" rIns="0" bIns="0" rtlCol="0"/>
            <a:lstStyle/>
            <a:p>
              <a:pPr defTabSz="609630" latinLnBrk="0">
                <a:defRPr/>
              </a:pPr>
              <a:endParaRPr dirty="0">
                <a:solidFill>
                  <a:prstClr val="black"/>
                </a:solidFill>
              </a:endParaRPr>
            </a:p>
          </p:txBody>
        </p:sp>
        <p:sp>
          <p:nvSpPr>
            <p:cNvPr id="39" name="object 64">
              <a:extLst>
                <a:ext uri="{FF2B5EF4-FFF2-40B4-BE49-F238E27FC236}">
                  <a16:creationId xmlns:a16="http://schemas.microsoft.com/office/drawing/2014/main" id="{42A78605-150A-EA68-CD98-EEC6F8E3B175}"/>
                </a:ext>
              </a:extLst>
            </p:cNvPr>
            <p:cNvSpPr/>
            <p:nvPr/>
          </p:nvSpPr>
          <p:spPr>
            <a:xfrm>
              <a:off x="13722354" y="6134100"/>
              <a:ext cx="0" cy="0"/>
            </a:xfrm>
            <a:custGeom>
              <a:avLst/>
              <a:gdLst/>
              <a:ahLst/>
              <a:cxnLst/>
              <a:rect l="l" t="t" r="r" b="b"/>
              <a:pathLst>
                <a:path>
                  <a:moveTo>
                    <a:pt x="0" y="0"/>
                  </a:moveTo>
                  <a:lnTo>
                    <a:pt x="0" y="0"/>
                  </a:lnTo>
                </a:path>
              </a:pathLst>
            </a:custGeom>
            <a:ln w="12700">
              <a:solidFill>
                <a:srgbClr val="FFFFFF"/>
              </a:solidFill>
            </a:ln>
          </p:spPr>
          <p:txBody>
            <a:bodyPr wrap="square" lIns="0" tIns="0" rIns="0" bIns="0" rtlCol="0"/>
            <a:lstStyle/>
            <a:p>
              <a:pPr defTabSz="609630" latinLnBrk="0">
                <a:defRPr/>
              </a:pPr>
              <a:endParaRPr dirty="0">
                <a:solidFill>
                  <a:prstClr val="black"/>
                </a:solidFill>
              </a:endParaRPr>
            </a:p>
          </p:txBody>
        </p:sp>
        <p:sp>
          <p:nvSpPr>
            <p:cNvPr id="40" name="object 65">
              <a:extLst>
                <a:ext uri="{FF2B5EF4-FFF2-40B4-BE49-F238E27FC236}">
                  <a16:creationId xmlns:a16="http://schemas.microsoft.com/office/drawing/2014/main" id="{CE880C54-AFC0-B0E4-A222-B3582F2CFF67}"/>
                </a:ext>
              </a:extLst>
            </p:cNvPr>
            <p:cNvSpPr/>
            <p:nvPr/>
          </p:nvSpPr>
          <p:spPr>
            <a:xfrm>
              <a:off x="16967649" y="7277100"/>
              <a:ext cx="0" cy="0"/>
            </a:xfrm>
            <a:custGeom>
              <a:avLst/>
              <a:gdLst/>
              <a:ahLst/>
              <a:cxnLst/>
              <a:rect l="l" t="t" r="r" b="b"/>
              <a:pathLst>
                <a:path>
                  <a:moveTo>
                    <a:pt x="0" y="0"/>
                  </a:moveTo>
                  <a:lnTo>
                    <a:pt x="0" y="0"/>
                  </a:lnTo>
                </a:path>
              </a:pathLst>
            </a:custGeom>
            <a:ln w="12700">
              <a:solidFill>
                <a:srgbClr val="FFFFFF"/>
              </a:solidFill>
            </a:ln>
          </p:spPr>
          <p:txBody>
            <a:bodyPr wrap="square" lIns="0" tIns="0" rIns="0" bIns="0" rtlCol="0"/>
            <a:lstStyle/>
            <a:p>
              <a:pPr defTabSz="609630" latinLnBrk="0">
                <a:defRPr/>
              </a:pPr>
              <a:endParaRPr dirty="0">
                <a:solidFill>
                  <a:prstClr val="black"/>
                </a:solidFill>
              </a:endParaRPr>
            </a:p>
          </p:txBody>
        </p:sp>
        <p:sp>
          <p:nvSpPr>
            <p:cNvPr id="41" name="object 66">
              <a:extLst>
                <a:ext uri="{FF2B5EF4-FFF2-40B4-BE49-F238E27FC236}">
                  <a16:creationId xmlns:a16="http://schemas.microsoft.com/office/drawing/2014/main" id="{C4B78E1E-E9FA-67C5-85E4-53499E9D8631}"/>
                </a:ext>
              </a:extLst>
            </p:cNvPr>
            <p:cNvSpPr/>
            <p:nvPr/>
          </p:nvSpPr>
          <p:spPr>
            <a:xfrm>
              <a:off x="13722354" y="7305372"/>
              <a:ext cx="0" cy="0"/>
            </a:xfrm>
            <a:custGeom>
              <a:avLst/>
              <a:gdLst/>
              <a:ahLst/>
              <a:cxnLst/>
              <a:rect l="l" t="t" r="r" b="b"/>
              <a:pathLst>
                <a:path>
                  <a:moveTo>
                    <a:pt x="0" y="0"/>
                  </a:moveTo>
                  <a:lnTo>
                    <a:pt x="0" y="0"/>
                  </a:lnTo>
                </a:path>
              </a:pathLst>
            </a:custGeom>
            <a:ln w="12700">
              <a:solidFill>
                <a:srgbClr val="FFFFFF"/>
              </a:solidFill>
            </a:ln>
          </p:spPr>
          <p:txBody>
            <a:bodyPr wrap="square" lIns="0" tIns="0" rIns="0" bIns="0" rtlCol="0"/>
            <a:lstStyle/>
            <a:p>
              <a:pPr defTabSz="609630" latinLnBrk="0">
                <a:defRPr/>
              </a:pPr>
              <a:endParaRPr dirty="0">
                <a:solidFill>
                  <a:prstClr val="black"/>
                </a:solidFill>
              </a:endParaRPr>
            </a:p>
          </p:txBody>
        </p:sp>
        <p:sp>
          <p:nvSpPr>
            <p:cNvPr id="42" name="object 59">
              <a:extLst>
                <a:ext uri="{FF2B5EF4-FFF2-40B4-BE49-F238E27FC236}">
                  <a16:creationId xmlns:a16="http://schemas.microsoft.com/office/drawing/2014/main" id="{EC3C162C-EC03-60D3-940D-F5FB34D5A132}"/>
                </a:ext>
              </a:extLst>
            </p:cNvPr>
            <p:cNvSpPr/>
            <p:nvPr/>
          </p:nvSpPr>
          <p:spPr>
            <a:xfrm>
              <a:off x="13741440" y="7058370"/>
              <a:ext cx="3188336" cy="0"/>
            </a:xfrm>
            <a:custGeom>
              <a:avLst/>
              <a:gdLst/>
              <a:ahLst/>
              <a:cxnLst/>
              <a:rect l="l" t="t" r="r" b="b"/>
              <a:pathLst>
                <a:path w="3188334">
                  <a:moveTo>
                    <a:pt x="3188030" y="0"/>
                  </a:moveTo>
                  <a:lnTo>
                    <a:pt x="0" y="0"/>
                  </a:lnTo>
                </a:path>
              </a:pathLst>
            </a:custGeom>
            <a:ln w="12700">
              <a:solidFill>
                <a:srgbClr val="FFFFFF"/>
              </a:solidFill>
              <a:prstDash val="dot"/>
            </a:ln>
          </p:spPr>
          <p:txBody>
            <a:bodyPr wrap="square" lIns="0" tIns="0" rIns="0" bIns="0" rtlCol="0"/>
            <a:lstStyle/>
            <a:p>
              <a:pPr defTabSz="609630" latinLnBrk="0">
                <a:defRPr/>
              </a:pPr>
              <a:endParaRPr dirty="0">
                <a:solidFill>
                  <a:prstClr val="black"/>
                </a:solidFill>
              </a:endParaRPr>
            </a:p>
          </p:txBody>
        </p:sp>
      </p:grpSp>
      <p:sp>
        <p:nvSpPr>
          <p:cNvPr id="9" name="사각형: 둥근 위쪽 모서리 8">
            <a:extLst>
              <a:ext uri="{FF2B5EF4-FFF2-40B4-BE49-F238E27FC236}">
                <a16:creationId xmlns:a16="http://schemas.microsoft.com/office/drawing/2014/main" id="{7B9C56B6-D93E-C1D7-F69D-2287EA45596F}"/>
              </a:ext>
            </a:extLst>
          </p:cNvPr>
          <p:cNvSpPr/>
          <p:nvPr/>
        </p:nvSpPr>
        <p:spPr>
          <a:xfrm>
            <a:off x="7402512" y="571500"/>
            <a:ext cx="77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1135511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a:extLst>
              <a:ext uri="{FF2B5EF4-FFF2-40B4-BE49-F238E27FC236}">
                <a16:creationId xmlns:a16="http://schemas.microsoft.com/office/drawing/2014/main" id="{ACCE6AB9-874C-2E07-01EE-BA5ABAC9337C}"/>
              </a:ext>
            </a:extLst>
          </p:cNvPr>
          <p:cNvGrpSpPr/>
          <p:nvPr/>
        </p:nvGrpSpPr>
        <p:grpSpPr>
          <a:xfrm>
            <a:off x="-622" y="1196975"/>
            <a:ext cx="9676250" cy="5661025"/>
            <a:chOff x="-622" y="1196975"/>
            <a:chExt cx="9676250" cy="5661025"/>
          </a:xfrm>
        </p:grpSpPr>
        <p:sp>
          <p:nvSpPr>
            <p:cNvPr id="4" name="object 2">
              <a:extLst>
                <a:ext uri="{FF2B5EF4-FFF2-40B4-BE49-F238E27FC236}">
                  <a16:creationId xmlns:a16="http://schemas.microsoft.com/office/drawing/2014/main" id="{08C880C4-288C-EA65-DF91-61A434E6670B}"/>
                </a:ext>
              </a:extLst>
            </p:cNvPr>
            <p:cNvSpPr/>
            <p:nvPr/>
          </p:nvSpPr>
          <p:spPr>
            <a:xfrm>
              <a:off x="-622" y="1196975"/>
              <a:ext cx="9676250" cy="5661025"/>
            </a:xfrm>
            <a:prstGeom prst="rect">
              <a:avLst/>
            </a:prstGeom>
            <a:solidFill>
              <a:srgbClr val="510DBC">
                <a:alpha val="10000"/>
              </a:srgbClr>
            </a:solidFill>
          </p:spPr>
          <p:txBody>
            <a:bodyPr wrap="square" lIns="0" tIns="0" rIns="0" bIns="0" rtlCol="0"/>
            <a:lstStyle/>
            <a:p>
              <a:endParaRPr sz="800" dirty="0">
                <a:latin typeface="KoPub돋움체 Medium" panose="00000600000000000000" pitchFamily="2" charset="-127"/>
                <a:ea typeface="+mj-ea"/>
              </a:endParaRPr>
            </a:p>
          </p:txBody>
        </p:sp>
        <p:sp>
          <p:nvSpPr>
            <p:cNvPr id="21" name="object 2">
              <a:extLst>
                <a:ext uri="{FF2B5EF4-FFF2-40B4-BE49-F238E27FC236}">
                  <a16:creationId xmlns:a16="http://schemas.microsoft.com/office/drawing/2014/main" id="{E35EB6C9-A363-07A2-E0F1-23D5AE588C91}"/>
                </a:ext>
              </a:extLst>
            </p:cNvPr>
            <p:cNvSpPr/>
            <p:nvPr/>
          </p:nvSpPr>
          <p:spPr>
            <a:xfrm>
              <a:off x="1473958" y="1431667"/>
              <a:ext cx="4622042" cy="3116270"/>
            </a:xfrm>
            <a:prstGeom prst="rect">
              <a:avLst/>
            </a:prstGeom>
            <a:solidFill>
              <a:srgbClr val="510DBC">
                <a:alpha val="10000"/>
              </a:srgbClr>
            </a:solidFill>
          </p:spPr>
          <p:txBody>
            <a:bodyPr wrap="square" lIns="0" tIns="0" rIns="0" bIns="0" rtlCol="0"/>
            <a:lstStyle/>
            <a:p>
              <a:endParaRPr sz="800" dirty="0">
                <a:latin typeface="KoPub돋움체 Medium" panose="00000600000000000000" pitchFamily="2" charset="-127"/>
                <a:ea typeface="+mj-ea"/>
              </a:endParaRPr>
            </a:p>
          </p:txBody>
        </p:sp>
      </p:grpSp>
      <p:sp>
        <p:nvSpPr>
          <p:cNvPr id="3" name="슬라이드 번호 개체 틀 2">
            <a:extLst>
              <a:ext uri="{FF2B5EF4-FFF2-40B4-BE49-F238E27FC236}">
                <a16:creationId xmlns:a16="http://schemas.microsoft.com/office/drawing/2014/main" id="{9FAC6D05-682D-2042-B4D5-88EF92B7AAAD}"/>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3</a:t>
            </a:fld>
            <a:r>
              <a:rPr lang="en-US" altLang="ko-KR"/>
              <a:t> </a:t>
            </a:r>
            <a:endParaRPr lang="en-US" dirty="0"/>
          </a:p>
        </p:txBody>
      </p:sp>
      <p:grpSp>
        <p:nvGrpSpPr>
          <p:cNvPr id="20" name="그룹 19">
            <a:extLst>
              <a:ext uri="{FF2B5EF4-FFF2-40B4-BE49-F238E27FC236}">
                <a16:creationId xmlns:a16="http://schemas.microsoft.com/office/drawing/2014/main" id="{8F19A95F-6CBF-B778-F9F3-5DB55E61436F}"/>
              </a:ext>
            </a:extLst>
          </p:cNvPr>
          <p:cNvGrpSpPr/>
          <p:nvPr/>
        </p:nvGrpSpPr>
        <p:grpSpPr>
          <a:xfrm>
            <a:off x="515937" y="571500"/>
            <a:ext cx="6690099" cy="238125"/>
            <a:chOff x="515937" y="571500"/>
            <a:chExt cx="6690099" cy="238125"/>
          </a:xfrm>
        </p:grpSpPr>
        <p:sp>
          <p:nvSpPr>
            <p:cNvPr id="15" name="사각형: 둥근 위쪽 모서리 14">
              <a:extLst>
                <a:ext uri="{FF2B5EF4-FFF2-40B4-BE49-F238E27FC236}">
                  <a16:creationId xmlns:a16="http://schemas.microsoft.com/office/drawing/2014/main" id="{D8EA6614-C20D-60F5-2455-AED698827904}"/>
                </a:ext>
              </a:extLst>
            </p:cNvPr>
            <p:cNvSpPr/>
            <p:nvPr/>
          </p:nvSpPr>
          <p:spPr>
            <a:xfrm>
              <a:off x="515937" y="571500"/>
              <a:ext cx="1246187"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Executive Summary</a:t>
              </a:r>
            </a:p>
          </p:txBody>
        </p:sp>
        <p:grpSp>
          <p:nvGrpSpPr>
            <p:cNvPr id="19" name="그룹 18">
              <a:extLst>
                <a:ext uri="{FF2B5EF4-FFF2-40B4-BE49-F238E27FC236}">
                  <a16:creationId xmlns:a16="http://schemas.microsoft.com/office/drawing/2014/main" id="{9CD4EC77-F9C0-B282-35D7-C54485FA9C5C}"/>
                </a:ext>
              </a:extLst>
            </p:cNvPr>
            <p:cNvGrpSpPr/>
            <p:nvPr/>
          </p:nvGrpSpPr>
          <p:grpSpPr>
            <a:xfrm>
              <a:off x="1820861" y="571500"/>
              <a:ext cx="4075113" cy="238125"/>
              <a:chOff x="1801812" y="561975"/>
              <a:chExt cx="2532062" cy="238125"/>
            </a:xfrm>
          </p:grpSpPr>
          <p:sp>
            <p:nvSpPr>
              <p:cNvPr id="16" name="사각형: 둥근 위쪽 모서리 15">
                <a:extLst>
                  <a:ext uri="{FF2B5EF4-FFF2-40B4-BE49-F238E27FC236}">
                    <a16:creationId xmlns:a16="http://schemas.microsoft.com/office/drawing/2014/main" id="{CFC08646-81A2-9027-A7E8-3EEEC1358C43}"/>
                  </a:ext>
                </a:extLst>
              </p:cNvPr>
              <p:cNvSpPr/>
              <p:nvPr/>
            </p:nvSpPr>
            <p:spPr>
              <a:xfrm>
                <a:off x="1801812" y="561975"/>
                <a:ext cx="1246187"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향후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1~2</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년 내 주목할 변화</a:t>
                </a:r>
              </a:p>
            </p:txBody>
          </p:sp>
          <p:sp>
            <p:nvSpPr>
              <p:cNvPr id="17" name="사각형: 둥근 위쪽 모서리 16">
                <a:extLst>
                  <a:ext uri="{FF2B5EF4-FFF2-40B4-BE49-F238E27FC236}">
                    <a16:creationId xmlns:a16="http://schemas.microsoft.com/office/drawing/2014/main" id="{AFADB880-DB70-DF90-0104-C4231FBD9704}"/>
                  </a:ext>
                </a:extLst>
              </p:cNvPr>
              <p:cNvSpPr/>
              <p:nvPr/>
            </p:nvSpPr>
            <p:spPr>
              <a:xfrm>
                <a:off x="3087687" y="561975"/>
                <a:ext cx="1246187"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향후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3~5</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년 내 주목할 변화</a:t>
                </a:r>
              </a:p>
            </p:txBody>
          </p:sp>
        </p:grpSp>
        <p:sp>
          <p:nvSpPr>
            <p:cNvPr id="18" name="사각형: 둥근 위쪽 모서리 17">
              <a:extLst>
                <a:ext uri="{FF2B5EF4-FFF2-40B4-BE49-F238E27FC236}">
                  <a16:creationId xmlns:a16="http://schemas.microsoft.com/office/drawing/2014/main" id="{C950F6A9-C61F-B612-78B4-097D877B1A5E}"/>
                </a:ext>
              </a:extLst>
            </p:cNvPr>
            <p:cNvSpPr/>
            <p:nvPr/>
          </p:nvSpPr>
          <p:spPr>
            <a:xfrm>
              <a:off x="5959849" y="571500"/>
              <a:ext cx="1246187"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조사 개요</a:t>
              </a:r>
            </a:p>
          </p:txBody>
        </p:sp>
      </p:grpSp>
      <p:sp>
        <p:nvSpPr>
          <p:cNvPr id="5" name="object 3">
            <a:extLst>
              <a:ext uri="{FF2B5EF4-FFF2-40B4-BE49-F238E27FC236}">
                <a16:creationId xmlns:a16="http://schemas.microsoft.com/office/drawing/2014/main" id="{2FCDA08D-8BC7-5662-6A04-6BE095178668}"/>
              </a:ext>
            </a:extLst>
          </p:cNvPr>
          <p:cNvSpPr/>
          <p:nvPr/>
        </p:nvSpPr>
        <p:spPr>
          <a:xfrm>
            <a:off x="-623" y="1150663"/>
            <a:ext cx="5970291" cy="5714180"/>
          </a:xfrm>
          <a:prstGeom prst="rect">
            <a:avLst/>
          </a:prstGeom>
          <a:blipFill>
            <a:blip r:embed="rId2" cstate="print"/>
            <a:stretch>
              <a:fillRect/>
            </a:stretch>
          </a:blipFill>
        </p:spPr>
        <p:txBody>
          <a:bodyPr wrap="square" lIns="0" tIns="0" rIns="0" bIns="0" rtlCol="0"/>
          <a:lstStyle/>
          <a:p>
            <a:endParaRPr sz="800" dirty="0">
              <a:latin typeface="KoPub돋움체 Medium" panose="00000600000000000000" pitchFamily="2" charset="-127"/>
              <a:ea typeface="+mj-ea"/>
            </a:endParaRPr>
          </a:p>
        </p:txBody>
      </p:sp>
      <p:sp>
        <p:nvSpPr>
          <p:cNvPr id="6" name="object 4">
            <a:extLst>
              <a:ext uri="{FF2B5EF4-FFF2-40B4-BE49-F238E27FC236}">
                <a16:creationId xmlns:a16="http://schemas.microsoft.com/office/drawing/2014/main" id="{2B0E0224-5AD3-D421-1D4A-BF51F7D5E925}"/>
              </a:ext>
            </a:extLst>
          </p:cNvPr>
          <p:cNvSpPr txBox="1"/>
          <p:nvPr/>
        </p:nvSpPr>
        <p:spPr>
          <a:xfrm>
            <a:off x="6902831" y="1328035"/>
            <a:ext cx="3874895" cy="1245026"/>
          </a:xfrm>
          <a:prstGeom prst="rect">
            <a:avLst/>
          </a:prstGeom>
        </p:spPr>
        <p:txBody>
          <a:bodyPr vert="horz" wrap="square" lIns="0" tIns="289137" rIns="0" bIns="0" rtlCol="0">
            <a:noAutofit/>
          </a:bodyPr>
          <a:lstStyle/>
          <a:p>
            <a:pPr marL="8467" marR="895818">
              <a:lnSpc>
                <a:spcPct val="66300"/>
              </a:lnSpc>
              <a:spcBef>
                <a:spcPts val="2277"/>
              </a:spcBef>
            </a:pPr>
            <a:r>
              <a:rPr lang="en-US" altLang="ko-KR" sz="4800" b="1" dirty="0">
                <a:solidFill>
                  <a:srgbClr val="1E49E2"/>
                </a:solidFill>
                <a:latin typeface="KPMG Bold" panose="020B0803030202040204" pitchFamily="34" charset="0"/>
                <a:ea typeface="KoPub돋움체 Medium" panose="00000600000000000000" pitchFamily="2" charset="-127"/>
                <a:cs typeface="KPMG Bold"/>
              </a:rPr>
              <a:t>Executive Summary</a:t>
            </a:r>
            <a:br>
              <a:rPr lang="en-US" sz="6600" b="1" dirty="0">
                <a:solidFill>
                  <a:srgbClr val="1E49E2"/>
                </a:solidFill>
                <a:latin typeface="KPMG Bold" panose="020B0803030202040204" pitchFamily="34" charset="0"/>
                <a:cs typeface="KPMG Bold"/>
              </a:rPr>
            </a:br>
            <a:endParaRPr lang="en-US" sz="6600" b="1" dirty="0">
              <a:solidFill>
                <a:srgbClr val="1E49E2"/>
              </a:solidFill>
              <a:latin typeface="KPMG Bold" panose="020B0803030202040204" pitchFamily="34" charset="0"/>
              <a:cs typeface="KPMG Bold"/>
            </a:endParaRPr>
          </a:p>
          <a:p>
            <a:pPr marL="8467">
              <a:spcBef>
                <a:spcPts val="3183"/>
              </a:spcBef>
            </a:pPr>
            <a:endParaRPr lang="en-US" sz="1000" dirty="0">
              <a:latin typeface="KPMG Bold" panose="020B0803030202040204" pitchFamily="34" charset="0"/>
              <a:cs typeface="Calibri"/>
            </a:endParaRPr>
          </a:p>
        </p:txBody>
      </p:sp>
      <p:sp>
        <p:nvSpPr>
          <p:cNvPr id="7" name="object 6">
            <a:extLst>
              <a:ext uri="{FF2B5EF4-FFF2-40B4-BE49-F238E27FC236}">
                <a16:creationId xmlns:a16="http://schemas.microsoft.com/office/drawing/2014/main" id="{F9C846C2-5A0A-E0FB-4CDD-A6FD106CC68E}"/>
              </a:ext>
            </a:extLst>
          </p:cNvPr>
          <p:cNvSpPr txBox="1"/>
          <p:nvPr/>
        </p:nvSpPr>
        <p:spPr>
          <a:xfrm>
            <a:off x="5384800" y="1582983"/>
            <a:ext cx="1422400" cy="391628"/>
          </a:xfrm>
          <a:prstGeom prst="rect">
            <a:avLst/>
          </a:prstGeom>
          <a:solidFill>
            <a:srgbClr val="1E49E2"/>
          </a:solidFill>
        </p:spPr>
        <p:txBody>
          <a:bodyPr vert="horz" wrap="square" lIns="0" tIns="72000" rIns="0" bIns="72000" rtlCol="0">
            <a:spAutoFit/>
          </a:bodyPr>
          <a:lstStyle/>
          <a:p>
            <a:pPr algn="ctr">
              <a:spcBef>
                <a:spcPts val="210"/>
              </a:spcBef>
            </a:pPr>
            <a:r>
              <a:rPr lang="ko-KR" altLang="en-US"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제 </a:t>
            </a:r>
            <a:r>
              <a:rPr lang="en-US" altLang="ko-KR"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1 </a:t>
            </a:r>
            <a:r>
              <a:rPr lang="ko-KR" altLang="en-US"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장</a:t>
            </a:r>
            <a:endParaRPr lang="en-US" altLang="ko-KR" sz="16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endParaRPr>
          </a:p>
        </p:txBody>
      </p:sp>
      <p:grpSp>
        <p:nvGrpSpPr>
          <p:cNvPr id="10" name="그룹 9">
            <a:extLst>
              <a:ext uri="{FF2B5EF4-FFF2-40B4-BE49-F238E27FC236}">
                <a16:creationId xmlns:a16="http://schemas.microsoft.com/office/drawing/2014/main" id="{35986AC7-2F1F-7AE4-0C86-66AF69045CA1}"/>
              </a:ext>
            </a:extLst>
          </p:cNvPr>
          <p:cNvGrpSpPr/>
          <p:nvPr/>
        </p:nvGrpSpPr>
        <p:grpSpPr>
          <a:xfrm>
            <a:off x="6902830" y="2850110"/>
            <a:ext cx="5548913" cy="880904"/>
            <a:chOff x="6263521" y="2886206"/>
            <a:chExt cx="4666318" cy="880904"/>
          </a:xfrm>
        </p:grpSpPr>
        <p:sp>
          <p:nvSpPr>
            <p:cNvPr id="8" name="object 5">
              <a:extLst>
                <a:ext uri="{FF2B5EF4-FFF2-40B4-BE49-F238E27FC236}">
                  <a16:creationId xmlns:a16="http://schemas.microsoft.com/office/drawing/2014/main" id="{F8A7E95B-77CD-806B-A5B0-7A7649B8E93D}"/>
                </a:ext>
              </a:extLst>
            </p:cNvPr>
            <p:cNvSpPr txBox="1"/>
            <p:nvPr/>
          </p:nvSpPr>
          <p:spPr>
            <a:xfrm>
              <a:off x="6493759" y="2886206"/>
              <a:ext cx="4436080" cy="880904"/>
            </a:xfrm>
            <a:prstGeom prst="rect">
              <a:avLst/>
            </a:prstGeom>
          </p:spPr>
          <p:txBody>
            <a:bodyPr vert="horz" wrap="square" lIns="0" tIns="8467" rIns="0" bIns="0" rtlCol="0">
              <a:spAutoFit/>
            </a:bodyPr>
            <a:lstStyle/>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향후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1~2</a:t>
              </a: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년 내 주목할 변화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.....................................................................4</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향후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3~5</a:t>
              </a: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년 내 주목할 변화</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.....................................................................5</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조사 개요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............................................................................................6</a:t>
              </a:r>
            </a:p>
          </p:txBody>
        </p:sp>
        <p:sp>
          <p:nvSpPr>
            <p:cNvPr id="9" name="object 6">
              <a:extLst>
                <a:ext uri="{FF2B5EF4-FFF2-40B4-BE49-F238E27FC236}">
                  <a16:creationId xmlns:a16="http://schemas.microsoft.com/office/drawing/2014/main" id="{BEC73A79-8356-4F02-49A2-3294404BD83A}"/>
                </a:ext>
              </a:extLst>
            </p:cNvPr>
            <p:cNvSpPr txBox="1"/>
            <p:nvPr/>
          </p:nvSpPr>
          <p:spPr>
            <a:xfrm>
              <a:off x="6263521" y="2923674"/>
              <a:ext cx="135643" cy="818146"/>
            </a:xfrm>
            <a:prstGeom prst="rect">
              <a:avLst/>
            </a:prstGeom>
            <a:solidFill>
              <a:srgbClr val="1E49E2"/>
            </a:solidFill>
          </p:spPr>
          <p:txBody>
            <a:bodyPr vert="horz" wrap="square" lIns="0" tIns="26670" rIns="0" bIns="0" rtlCol="0">
              <a:noAutofit/>
            </a:bodyPr>
            <a:lstStyle>
              <a:defPPr>
                <a:defRPr lang="ko-KR"/>
              </a:defPPr>
              <a:lvl1pPr marL="302895">
                <a:lnSpc>
                  <a:spcPct val="100000"/>
                </a:lnSpc>
                <a:spcBef>
                  <a:spcPts val="315"/>
                </a:spcBef>
                <a:defRPr sz="2800" b="1" spc="-10">
                  <a:solidFill>
                    <a:srgbClr val="E3D0FB"/>
                  </a:solidFill>
                  <a:latin typeface="KPMG Bold"/>
                  <a:cs typeface="KPMG Bold"/>
                </a:defRPr>
              </a:lvl1pPr>
            </a:lstStyle>
            <a:p>
              <a:endParaRPr sz="1867" dirty="0">
                <a:latin typeface="KoPub돋움체 Medium" panose="00000600000000000000" pitchFamily="2" charset="-127"/>
                <a:ea typeface="+mj-ea"/>
              </a:endParaRPr>
            </a:p>
          </p:txBody>
        </p:sp>
      </p:grpSp>
    </p:spTree>
    <p:extLst>
      <p:ext uri="{BB962C8B-B14F-4D97-AF65-F5344CB8AC3E}">
        <p14:creationId xmlns:p14="http://schemas.microsoft.com/office/powerpoint/2010/main" val="122730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descr="자연, 구름, 동굴, 화산이(가) 표시된 사진&#10;&#10;자동 생성된 설명">
            <a:extLst>
              <a:ext uri="{FF2B5EF4-FFF2-40B4-BE49-F238E27FC236}">
                <a16:creationId xmlns:a16="http://schemas.microsoft.com/office/drawing/2014/main" id="{64CA0A79-EEB3-A6F8-8731-34294142FA2A}"/>
              </a:ext>
            </a:extLst>
          </p:cNvPr>
          <p:cNvPicPr>
            <a:picLocks noChangeAspect="1"/>
          </p:cNvPicPr>
          <p:nvPr/>
        </p:nvPicPr>
        <p:blipFill rotWithShape="1">
          <a:blip r:embed="rId2">
            <a:extLst>
              <a:ext uri="{28A0092B-C50C-407E-A947-70E740481C1C}">
                <a14:useLocalDpi xmlns:a14="http://schemas.microsoft.com/office/drawing/2010/main" val="0"/>
              </a:ext>
            </a:extLst>
          </a:blip>
          <a:srcRect l="28218" b="25459"/>
          <a:stretch/>
        </p:blipFill>
        <p:spPr>
          <a:xfrm flipH="1">
            <a:off x="5916613" y="1196975"/>
            <a:ext cx="6275386" cy="4949971"/>
          </a:xfrm>
          <a:prstGeom prst="rect">
            <a:avLst/>
          </a:prstGeom>
        </p:spPr>
      </p:pic>
      <p:sp>
        <p:nvSpPr>
          <p:cNvPr id="2" name="바닥글 개체 틀 1">
            <a:extLst>
              <a:ext uri="{FF2B5EF4-FFF2-40B4-BE49-F238E27FC236}">
                <a16:creationId xmlns:a16="http://schemas.microsoft.com/office/drawing/2014/main" id="{7BB47452-CAEB-922A-D4C6-E34A74E8F7F8}"/>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dirty="0"/>
              <a:t>© </a:t>
            </a:r>
            <a:r>
              <a:rPr lang="en-US" spc="35" dirty="0"/>
              <a:t>2023 </a:t>
            </a:r>
            <a:r>
              <a:rPr lang="en-US" spc="60" dirty="0"/>
              <a:t>Copyright </a:t>
            </a:r>
            <a:r>
              <a:rPr lang="en-US" spc="65" dirty="0"/>
              <a:t>owned </a:t>
            </a:r>
            <a:r>
              <a:rPr lang="en-US" spc="75" dirty="0"/>
              <a:t>by </a:t>
            </a:r>
            <a:r>
              <a:rPr lang="en-US" spc="60" dirty="0"/>
              <a:t>one </a:t>
            </a:r>
            <a:r>
              <a:rPr lang="en-US" spc="45" dirty="0"/>
              <a:t>or </a:t>
            </a:r>
            <a:r>
              <a:rPr lang="en-US" spc="65" dirty="0"/>
              <a:t>more </a:t>
            </a:r>
            <a:r>
              <a:rPr lang="en-US" spc="40" dirty="0"/>
              <a:t>of </a:t>
            </a:r>
            <a:r>
              <a:rPr lang="en-US" spc="35" dirty="0"/>
              <a:t>the </a:t>
            </a:r>
            <a:r>
              <a:rPr lang="en-US" spc="95" dirty="0"/>
              <a:t>KPMG </a:t>
            </a:r>
            <a:r>
              <a:rPr lang="en-US" spc="40" dirty="0"/>
              <a:t>International </a:t>
            </a:r>
            <a:r>
              <a:rPr lang="en-US" spc="35" dirty="0"/>
              <a:t>entities. </a:t>
            </a:r>
            <a:r>
              <a:rPr lang="en-US" spc="95" dirty="0"/>
              <a:t>KPMG </a:t>
            </a:r>
            <a:r>
              <a:rPr lang="en-US" spc="40" dirty="0"/>
              <a:t>International entities </a:t>
            </a:r>
            <a:r>
              <a:rPr lang="en-US" spc="55" dirty="0"/>
              <a:t>provide </a:t>
            </a:r>
            <a:r>
              <a:rPr lang="en-US" spc="65" dirty="0"/>
              <a:t>no </a:t>
            </a:r>
            <a:r>
              <a:rPr lang="en-US" spc="60" dirty="0"/>
              <a:t>services </a:t>
            </a:r>
            <a:r>
              <a:rPr lang="en-US" spc="30" dirty="0"/>
              <a:t>to </a:t>
            </a:r>
            <a:r>
              <a:rPr lang="en-US" spc="45" dirty="0"/>
              <a:t>clients. </a:t>
            </a:r>
            <a:r>
              <a:rPr lang="en-US" spc="60" dirty="0"/>
              <a:t>All </a:t>
            </a:r>
            <a:r>
              <a:rPr lang="en-US" spc="55" dirty="0"/>
              <a:t>rights</a:t>
            </a:r>
            <a:r>
              <a:rPr lang="en-US" spc="-40" dirty="0"/>
              <a:t> </a:t>
            </a:r>
            <a:r>
              <a:rPr lang="en-US" spc="50" dirty="0"/>
              <a:t>reserved.</a:t>
            </a:r>
          </a:p>
        </p:txBody>
      </p:sp>
      <p:sp>
        <p:nvSpPr>
          <p:cNvPr id="3" name="슬라이드 번호 개체 틀 2">
            <a:extLst>
              <a:ext uri="{FF2B5EF4-FFF2-40B4-BE49-F238E27FC236}">
                <a16:creationId xmlns:a16="http://schemas.microsoft.com/office/drawing/2014/main" id="{4753EECC-D20E-9B8D-8FB8-F6DBB368A68C}"/>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30</a:t>
            </a:fld>
            <a:r>
              <a:rPr lang="en-US" altLang="ko-KR"/>
              <a:t> </a:t>
            </a:r>
            <a:endParaRPr lang="en-US" dirty="0"/>
          </a:p>
        </p:txBody>
      </p:sp>
      <p:sp>
        <p:nvSpPr>
          <p:cNvPr id="31" name="사각형: 둥근 위쪽 모서리 30">
            <a:extLst>
              <a:ext uri="{FF2B5EF4-FFF2-40B4-BE49-F238E27FC236}">
                <a16:creationId xmlns:a16="http://schemas.microsoft.com/office/drawing/2014/main" id="{3C98718F-46E8-CCDE-C082-A9EC36B210EB}"/>
              </a:ext>
            </a:extLst>
          </p:cNvPr>
          <p:cNvSpPr/>
          <p:nvPr/>
        </p:nvSpPr>
        <p:spPr>
          <a:xfrm>
            <a:off x="515936" y="571500"/>
            <a:ext cx="112179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첨단 로봇 및 자동화</a:t>
            </a:r>
          </a:p>
        </p:txBody>
      </p:sp>
      <p:sp>
        <p:nvSpPr>
          <p:cNvPr id="33" name="사각형: 둥근 위쪽 모서리 32">
            <a:extLst>
              <a:ext uri="{FF2B5EF4-FFF2-40B4-BE49-F238E27FC236}">
                <a16:creationId xmlns:a16="http://schemas.microsoft.com/office/drawing/2014/main" id="{D940565F-7E9D-8428-89A9-ACB2BBF692B7}"/>
              </a:ext>
            </a:extLst>
          </p:cNvPr>
          <p:cNvSpPr/>
          <p:nvPr/>
        </p:nvSpPr>
        <p:spPr>
          <a:xfrm>
            <a:off x="1668462" y="571500"/>
            <a:ext cx="8556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선도 분야</a:t>
            </a:r>
          </a:p>
        </p:txBody>
      </p:sp>
      <p:sp>
        <p:nvSpPr>
          <p:cNvPr id="34" name="사각형: 둥근 위쪽 모서리 33">
            <a:extLst>
              <a:ext uri="{FF2B5EF4-FFF2-40B4-BE49-F238E27FC236}">
                <a16:creationId xmlns:a16="http://schemas.microsoft.com/office/drawing/2014/main" id="{686485F8-3D35-135D-0CE0-69DA2069CB22}"/>
              </a:ext>
            </a:extLst>
          </p:cNvPr>
          <p:cNvSpPr/>
          <p:nvPr/>
        </p:nvSpPr>
        <p:spPr>
          <a:xfrm>
            <a:off x="2554287" y="571500"/>
            <a:ext cx="1589088"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효율성을 위한 스마트 기기 생태계</a:t>
            </a:r>
          </a:p>
        </p:txBody>
      </p:sp>
      <p:sp>
        <p:nvSpPr>
          <p:cNvPr id="35" name="사각형: 둥근 위쪽 모서리 34">
            <a:extLst>
              <a:ext uri="{FF2B5EF4-FFF2-40B4-BE49-F238E27FC236}">
                <a16:creationId xmlns:a16="http://schemas.microsoft.com/office/drawing/2014/main" id="{DF79B9D1-7018-AC77-57CA-27D1B023C026}"/>
              </a:ext>
            </a:extLst>
          </p:cNvPr>
          <p:cNvSpPr/>
          <p:nvPr/>
        </p:nvSpPr>
        <p:spPr>
          <a:xfrm>
            <a:off x="4173537" y="571500"/>
            <a:ext cx="142716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기계와 인간의 역할 분담</a:t>
            </a:r>
          </a:p>
        </p:txBody>
      </p:sp>
      <p:sp>
        <p:nvSpPr>
          <p:cNvPr id="36" name="사각형: 둥근 위쪽 모서리 35">
            <a:extLst>
              <a:ext uri="{FF2B5EF4-FFF2-40B4-BE49-F238E27FC236}">
                <a16:creationId xmlns:a16="http://schemas.microsoft.com/office/drawing/2014/main" id="{C77E6080-005A-03DF-59D1-20D5730B6ECB}"/>
              </a:ext>
            </a:extLst>
          </p:cNvPr>
          <p:cNvSpPr/>
          <p:nvPr/>
        </p:nvSpPr>
        <p:spPr>
          <a:xfrm>
            <a:off x="5630862" y="571500"/>
            <a:ext cx="8556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코봇의 부상</a:t>
            </a:r>
          </a:p>
        </p:txBody>
      </p:sp>
      <p:sp>
        <p:nvSpPr>
          <p:cNvPr id="37" name="사각형: 둥근 위쪽 모서리 36">
            <a:extLst>
              <a:ext uri="{FF2B5EF4-FFF2-40B4-BE49-F238E27FC236}">
                <a16:creationId xmlns:a16="http://schemas.microsoft.com/office/drawing/2014/main" id="{E2056818-F959-2B83-4E56-428254B60FE6}"/>
              </a:ext>
            </a:extLst>
          </p:cNvPr>
          <p:cNvSpPr/>
          <p:nvPr/>
        </p:nvSpPr>
        <p:spPr>
          <a:xfrm>
            <a:off x="6516687" y="571500"/>
            <a:ext cx="855664"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AI</a:t>
            </a:r>
          </a:p>
        </p:txBody>
      </p:sp>
      <p:sp>
        <p:nvSpPr>
          <p:cNvPr id="7" name="object 18">
            <a:extLst>
              <a:ext uri="{FF2B5EF4-FFF2-40B4-BE49-F238E27FC236}">
                <a16:creationId xmlns:a16="http://schemas.microsoft.com/office/drawing/2014/main" id="{CAB3DAD7-D5A0-4816-33F7-98E229154836}"/>
              </a:ext>
            </a:extLst>
          </p:cNvPr>
          <p:cNvSpPr txBox="1"/>
          <p:nvPr/>
        </p:nvSpPr>
        <p:spPr>
          <a:xfrm>
            <a:off x="527496" y="1191965"/>
            <a:ext cx="2244279" cy="692497"/>
          </a:xfrm>
          <a:prstGeom prst="rect">
            <a:avLst/>
          </a:prstGeom>
          <a:noFill/>
        </p:spPr>
        <p:txBody>
          <a:bodyPr vert="horz" wrap="square" lIns="180000" tIns="0" rIns="180000" bIns="0" rtlCol="0">
            <a:spAutoFit/>
          </a:bodyPr>
          <a:lstStyle/>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AI</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는 공급망 관리자에게 운영 프로세스의 여러 측면을 재구상 할 수 있는 기회를 제공할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업계 전반에 걸쳐 고려되고 있는 몇 가지 실현 가능한 요소는 다음과 같습니다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12" name="object 13">
            <a:extLst>
              <a:ext uri="{FF2B5EF4-FFF2-40B4-BE49-F238E27FC236}">
                <a16:creationId xmlns:a16="http://schemas.microsoft.com/office/drawing/2014/main" id="{A4CC87CE-98EE-3FB5-DD7C-5D785A5F5CC8}"/>
              </a:ext>
            </a:extLst>
          </p:cNvPr>
          <p:cNvSpPr txBox="1"/>
          <p:nvPr/>
        </p:nvSpPr>
        <p:spPr>
          <a:xfrm>
            <a:off x="6088062" y="2096609"/>
            <a:ext cx="2265363" cy="1082604"/>
          </a:xfrm>
          <a:prstGeom prst="rect">
            <a:avLst/>
          </a:prstGeom>
        </p:spPr>
        <p:txBody>
          <a:bodyPr vert="horz" wrap="square" lIns="0" tIns="5080" rIns="0" bIns="0" rtlCol="0">
            <a:spAutoFit/>
          </a:bodyPr>
          <a:lstStyle/>
          <a:p>
            <a:pPr marL="8467" marR="3387" defTabSz="609630" latinLnBrk="0">
              <a:lnSpc>
                <a:spcPct val="110000"/>
              </a:lnSpc>
              <a:spcBef>
                <a:spcPts val="40"/>
              </a:spcBef>
              <a:defRPr/>
            </a:pP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궁극적으로 생성형 </a:t>
            </a:r>
            <a:r>
              <a:rPr lang="en-US" altLang="ko-KR"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AI</a:t>
            </a: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는 공급망 관리 경영진이 생산성 및 비용 관리 방안을 더 빠르게 마련하도록 돕는 동시에 기업이 추구하는 가치를 보호하고 차별화된 가치 창출 전략을 수립하는 데 기여해야 합니다</a:t>
            </a:r>
            <a:r>
              <a:rPr lang="en-US" altLang="ko-KR"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AI</a:t>
            </a: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는 아직 개발 초기 단계에 있기 때문에 빠른 속도로 개선되고 있음에도 불구하고</a:t>
            </a:r>
            <a:r>
              <a:rPr lang="en-US" altLang="ko-KR"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AI</a:t>
            </a: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가 주는 혜택과 이를 사용하는 데 따르는 리스크를 올바르게 이해하는 것이 필요합니다</a:t>
            </a:r>
            <a:r>
              <a:rPr lang="en-US" altLang="ko-KR"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13" name="object 13">
            <a:extLst>
              <a:ext uri="{FF2B5EF4-FFF2-40B4-BE49-F238E27FC236}">
                <a16:creationId xmlns:a16="http://schemas.microsoft.com/office/drawing/2014/main" id="{B34B9006-B8D8-0307-28AF-6CAD58DC319A}"/>
              </a:ext>
            </a:extLst>
          </p:cNvPr>
          <p:cNvSpPr txBox="1"/>
          <p:nvPr/>
        </p:nvSpPr>
        <p:spPr>
          <a:xfrm>
            <a:off x="6088062" y="3517971"/>
            <a:ext cx="2265363" cy="1353447"/>
          </a:xfrm>
          <a:prstGeom prst="rect">
            <a:avLst/>
          </a:prstGeom>
        </p:spPr>
        <p:txBody>
          <a:bodyPr vert="horz" wrap="square" lIns="0" tIns="5080" rIns="0" bIns="0" rtlCol="0">
            <a:spAutoFit/>
          </a:bodyPr>
          <a:lstStyle/>
          <a:p>
            <a:pPr marL="8467" marR="3387" defTabSz="609630" latinLnBrk="0">
              <a:lnSpc>
                <a:spcPct val="110000"/>
              </a:lnSpc>
              <a:spcBef>
                <a:spcPts val="40"/>
              </a:spcBef>
              <a:defRPr/>
            </a:pP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예를 들어</a:t>
            </a:r>
            <a:r>
              <a:rPr lang="en-US" altLang="ko-KR"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AI</a:t>
            </a: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를 사용한 ‘딥 </a:t>
            </a:r>
            <a:r>
              <a:rPr lang="ko-KR" altLang="en-US" sz="800" b="1" spc="47"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페이크’가</a:t>
            </a: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보여주는 잘못된 이미지와 원본 출처가 불분명하고 정확성이 입증되지 않은 자동 생성된 문구의 생성 사례는 이미 자주 목격되고 있습니다</a:t>
            </a:r>
            <a:r>
              <a:rPr lang="en-US" altLang="ko-KR"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AI</a:t>
            </a: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는 기존에 입력된 데이터를 혼합하여 새로운 콘텐츠를 만들기 때문에 완전한 원본 데이터를 생성하지 못합니다</a:t>
            </a:r>
            <a:r>
              <a:rPr lang="en-US" altLang="ko-KR"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AI</a:t>
            </a: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의 동작을 관리하는 것도 어려운 과정이며</a:t>
            </a:r>
            <a:r>
              <a:rPr lang="en-US" altLang="ko-KR"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이를 위해 많은 양의 데이터</a:t>
            </a:r>
            <a:r>
              <a:rPr lang="en-US" altLang="ko-KR"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더 고성능의 컴퓨팅 능력</a:t>
            </a:r>
            <a:r>
              <a:rPr lang="en-US" altLang="ko-KR"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강력한 데이터 거버넌스 및 윤리가 필요합니다</a:t>
            </a:r>
            <a:r>
              <a:rPr lang="en-US" altLang="ko-KR"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14" name="object 13">
            <a:extLst>
              <a:ext uri="{FF2B5EF4-FFF2-40B4-BE49-F238E27FC236}">
                <a16:creationId xmlns:a16="http://schemas.microsoft.com/office/drawing/2014/main" id="{1E2FC940-18EE-E4B9-10BB-C32D4817104A}"/>
              </a:ext>
            </a:extLst>
          </p:cNvPr>
          <p:cNvSpPr txBox="1"/>
          <p:nvPr/>
        </p:nvSpPr>
        <p:spPr>
          <a:xfrm>
            <a:off x="6088062" y="5210176"/>
            <a:ext cx="2265363" cy="676339"/>
          </a:xfrm>
          <a:prstGeom prst="rect">
            <a:avLst/>
          </a:prstGeom>
        </p:spPr>
        <p:txBody>
          <a:bodyPr vert="horz" wrap="square" lIns="0" tIns="5080" rIns="0" bIns="0" rtlCol="0">
            <a:spAutoFit/>
          </a:bodyPr>
          <a:lstStyle/>
          <a:p>
            <a:pPr marL="8467" marR="3387" defTabSz="609630" latinLnBrk="0">
              <a:lnSpc>
                <a:spcPct val="110000"/>
              </a:lnSpc>
              <a:spcBef>
                <a:spcPts val="40"/>
              </a:spcBef>
              <a:defRPr/>
            </a:pP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AI</a:t>
            </a: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를 활용할 때 예상되는 여러 가지의 도전적인 과제도 있지만</a:t>
            </a:r>
            <a:r>
              <a:rPr lang="en-US" altLang="ko-KR"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AI</a:t>
            </a: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의 잠재력은 여전히 높게 평가됩니다</a:t>
            </a:r>
            <a:r>
              <a:rPr lang="en-US" altLang="ko-KR"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혁신적인 공급망 관리 경영진은 생성형 </a:t>
            </a:r>
            <a:r>
              <a:rPr lang="en-US" altLang="ko-KR"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AI</a:t>
            </a:r>
            <a:r>
              <a:rPr lang="ko-KR" altLang="en-US"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를 활용하여 보다 큰 영향력을 발휘할 수 있는 방법을 찾을 것입니다</a:t>
            </a:r>
            <a:r>
              <a:rPr lang="en-US" altLang="ko-KR" sz="8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p>
        </p:txBody>
      </p:sp>
      <p:grpSp>
        <p:nvGrpSpPr>
          <p:cNvPr id="220" name="그룹 219">
            <a:extLst>
              <a:ext uri="{FF2B5EF4-FFF2-40B4-BE49-F238E27FC236}">
                <a16:creationId xmlns:a16="http://schemas.microsoft.com/office/drawing/2014/main" id="{60E3E316-1703-5DF9-C9E0-980D297F760B}"/>
              </a:ext>
            </a:extLst>
          </p:cNvPr>
          <p:cNvGrpSpPr/>
          <p:nvPr/>
        </p:nvGrpSpPr>
        <p:grpSpPr>
          <a:xfrm>
            <a:off x="2963786" y="1214125"/>
            <a:ext cx="2800428" cy="946524"/>
            <a:chOff x="2963786" y="1214125"/>
            <a:chExt cx="2800428" cy="946524"/>
          </a:xfrm>
        </p:grpSpPr>
        <p:grpSp>
          <p:nvGrpSpPr>
            <p:cNvPr id="22" name="그룹 21">
              <a:extLst>
                <a:ext uri="{FF2B5EF4-FFF2-40B4-BE49-F238E27FC236}">
                  <a16:creationId xmlns:a16="http://schemas.microsoft.com/office/drawing/2014/main" id="{806687B5-A5C9-894D-70D3-2735A41E27B8}"/>
                </a:ext>
              </a:extLst>
            </p:cNvPr>
            <p:cNvGrpSpPr/>
            <p:nvPr/>
          </p:nvGrpSpPr>
          <p:grpSpPr>
            <a:xfrm>
              <a:off x="3492600" y="1303373"/>
              <a:ext cx="2271614" cy="857276"/>
              <a:chOff x="3259228" y="1418825"/>
              <a:chExt cx="2271614" cy="857276"/>
            </a:xfrm>
          </p:grpSpPr>
          <p:sp>
            <p:nvSpPr>
              <p:cNvPr id="19" name="object 4">
                <a:extLst>
                  <a:ext uri="{FF2B5EF4-FFF2-40B4-BE49-F238E27FC236}">
                    <a16:creationId xmlns:a16="http://schemas.microsoft.com/office/drawing/2014/main" id="{A55F5072-E008-B514-FAC6-562024CBA884}"/>
                  </a:ext>
                </a:extLst>
              </p:cNvPr>
              <p:cNvSpPr txBox="1"/>
              <p:nvPr/>
            </p:nvSpPr>
            <p:spPr>
              <a:xfrm>
                <a:off x="3259228" y="1418825"/>
                <a:ext cx="1312315" cy="177827"/>
              </a:xfrm>
              <a:prstGeom prst="rect">
                <a:avLst/>
              </a:prstGeom>
            </p:spPr>
            <p:txBody>
              <a:bodyPr vert="horz" wrap="square" lIns="0" tIns="8467" rIns="0" bIns="0" rtlCol="0">
                <a:spAutoFit/>
              </a:bodyPr>
              <a:lstStyle/>
              <a:p>
                <a:pPr marL="8467" defTabSz="609630">
                  <a:spcBef>
                    <a:spcPts val="67"/>
                  </a:spcBef>
                  <a:defRPr/>
                </a:pPr>
                <a:r>
                  <a:rPr lang="ko-KR" altLang="en-US" sz="11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KPMG Bold"/>
                  </a:rPr>
                  <a:t>구매</a:t>
                </a:r>
                <a:endParaRPr sz="1100" dirty="0">
                  <a:gradFill>
                    <a:gsLst>
                      <a:gs pos="0">
                        <a:srgbClr val="1E49E2"/>
                      </a:gs>
                      <a:gs pos="100000">
                        <a:srgbClr val="1E49E2"/>
                      </a:gs>
                    </a:gsLst>
                    <a:lin ang="5400000" scaled="1"/>
                  </a:gradFill>
                  <a:cs typeface="KPMG Bold"/>
                </a:endParaRPr>
              </a:p>
            </p:txBody>
          </p:sp>
          <p:sp>
            <p:nvSpPr>
              <p:cNvPr id="21" name="object 5">
                <a:extLst>
                  <a:ext uri="{FF2B5EF4-FFF2-40B4-BE49-F238E27FC236}">
                    <a16:creationId xmlns:a16="http://schemas.microsoft.com/office/drawing/2014/main" id="{3F1F8FB4-089A-BEBC-0E14-F0DDE2D12AA1}"/>
                  </a:ext>
                </a:extLst>
              </p:cNvPr>
              <p:cNvSpPr txBox="1"/>
              <p:nvPr/>
            </p:nvSpPr>
            <p:spPr>
              <a:xfrm>
                <a:off x="3286562" y="1658240"/>
                <a:ext cx="2244280" cy="617861"/>
              </a:xfrm>
              <a:prstGeom prst="rect">
                <a:avLst/>
              </a:prstGeom>
            </p:spPr>
            <p:txBody>
              <a:bodyPr vert="horz" wrap="square" lIns="0" tIns="5080" rIns="0" bIns="0" rtlCol="0">
                <a:spAutoFit/>
              </a:bodyPr>
              <a:lstStyle/>
              <a:p>
                <a:pPr marL="180975" marR="3387" indent="-180975" latinLnBrk="0">
                  <a:lnSpc>
                    <a:spcPct val="110000"/>
                  </a:lnSpc>
                  <a:spcBef>
                    <a:spcPts val="600"/>
                  </a:spcBef>
                  <a:buFontTx/>
                  <a:buChar char="•"/>
                  <a:tabLst>
                    <a:tab pos="160451" algn="l"/>
                    <a:tab pos="160875" algn="l"/>
                  </a:tabLst>
                  <a:defRPr/>
                </a:pP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제품 공급업체에 문의하여 제품의 기능과 계약 조건을 비교하고</a:t>
                </a: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구매 요청</a:t>
                </a: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주문 및 송장을 생성</a:t>
                </a:r>
                <a:endPar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180975" marR="3387" indent="-180975" latinLnBrk="0">
                  <a:lnSpc>
                    <a:spcPct val="110000"/>
                  </a:lnSpc>
                  <a:spcBef>
                    <a:spcPts val="600"/>
                  </a:spcBef>
                  <a:buFontTx/>
                  <a:buChar char="•"/>
                  <a:tabLst>
                    <a:tab pos="160451" algn="l"/>
                    <a:tab pos="160875" algn="l"/>
                  </a:tabLst>
                  <a:defRPr/>
                </a:pP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카테고리</a:t>
                </a: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제품별 조사를 수행하고 주요 공급업체 계약이 만료되기 전에 소싱</a:t>
                </a: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계약 프로세스 시작</a:t>
                </a:r>
                <a:endParaRP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p:txBody>
          </p:sp>
        </p:grpSp>
        <p:grpSp>
          <p:nvGrpSpPr>
            <p:cNvPr id="43" name="그룹 42">
              <a:extLst>
                <a:ext uri="{FF2B5EF4-FFF2-40B4-BE49-F238E27FC236}">
                  <a16:creationId xmlns:a16="http://schemas.microsoft.com/office/drawing/2014/main" id="{89CECFDA-3CF2-0DE6-C479-0D1D110B19E1}"/>
                </a:ext>
              </a:extLst>
            </p:cNvPr>
            <p:cNvGrpSpPr/>
            <p:nvPr/>
          </p:nvGrpSpPr>
          <p:grpSpPr>
            <a:xfrm>
              <a:off x="2963786" y="1214125"/>
              <a:ext cx="422799" cy="411931"/>
              <a:chOff x="1816232" y="1407683"/>
              <a:chExt cx="471534" cy="459413"/>
            </a:xfrm>
          </p:grpSpPr>
          <p:sp>
            <p:nvSpPr>
              <p:cNvPr id="48" name="object 21">
                <a:extLst>
                  <a:ext uri="{FF2B5EF4-FFF2-40B4-BE49-F238E27FC236}">
                    <a16:creationId xmlns:a16="http://schemas.microsoft.com/office/drawing/2014/main" id="{27ABAC7F-F28A-DE6A-1FF3-8EF9EC2AF36E}"/>
                  </a:ext>
                </a:extLst>
              </p:cNvPr>
              <p:cNvSpPr/>
              <p:nvPr/>
            </p:nvSpPr>
            <p:spPr>
              <a:xfrm>
                <a:off x="2287766" y="1631333"/>
                <a:ext cx="0" cy="0"/>
              </a:xfrm>
              <a:custGeom>
                <a:avLst/>
                <a:gdLst/>
                <a:ahLst/>
                <a:cxnLst/>
                <a:rect l="l" t="t" r="r" b="b"/>
                <a:pathLst>
                  <a:path>
                    <a:moveTo>
                      <a:pt x="0" y="0"/>
                    </a:moveTo>
                    <a:lnTo>
                      <a:pt x="0" y="0"/>
                    </a:lnTo>
                  </a:path>
                </a:pathLst>
              </a:custGeom>
              <a:ln w="12700">
                <a:solidFill>
                  <a:srgbClr val="1E49E2"/>
                </a:solidFill>
              </a:ln>
            </p:spPr>
            <p:txBody>
              <a:bodyPr wrap="square" lIns="0" tIns="0" rIns="0" bIns="0" rtlCol="0"/>
              <a:lstStyle/>
              <a:p>
                <a:pPr defTabSz="609630">
                  <a:defRPr/>
                </a:pPr>
                <a:endParaRPr dirty="0">
                  <a:solidFill>
                    <a:prstClr val="black"/>
                  </a:solidFill>
                </a:endParaRPr>
              </a:p>
            </p:txBody>
          </p:sp>
          <p:sp>
            <p:nvSpPr>
              <p:cNvPr id="49" name="object 23">
                <a:extLst>
                  <a:ext uri="{FF2B5EF4-FFF2-40B4-BE49-F238E27FC236}">
                    <a16:creationId xmlns:a16="http://schemas.microsoft.com/office/drawing/2014/main" id="{B23F5A93-334F-C172-2C24-D33B913D2C45}"/>
                  </a:ext>
                </a:extLst>
              </p:cNvPr>
              <p:cNvSpPr/>
              <p:nvPr/>
            </p:nvSpPr>
            <p:spPr>
              <a:xfrm>
                <a:off x="1816232" y="1631333"/>
                <a:ext cx="0" cy="0"/>
              </a:xfrm>
              <a:custGeom>
                <a:avLst/>
                <a:gdLst/>
                <a:ahLst/>
                <a:cxnLst/>
                <a:rect l="l" t="t" r="r" b="b"/>
                <a:pathLst>
                  <a:path>
                    <a:moveTo>
                      <a:pt x="0" y="0"/>
                    </a:moveTo>
                    <a:lnTo>
                      <a:pt x="0" y="0"/>
                    </a:lnTo>
                  </a:path>
                </a:pathLst>
              </a:custGeom>
              <a:ln w="12700">
                <a:solidFill>
                  <a:srgbClr val="1E49E2"/>
                </a:solidFill>
              </a:ln>
            </p:spPr>
            <p:txBody>
              <a:bodyPr wrap="square" lIns="0" tIns="0" rIns="0" bIns="0" rtlCol="0"/>
              <a:lstStyle/>
              <a:p>
                <a:pPr defTabSz="609630">
                  <a:defRPr/>
                </a:pPr>
                <a:endParaRPr dirty="0">
                  <a:solidFill>
                    <a:prstClr val="black"/>
                  </a:solidFill>
                </a:endParaRPr>
              </a:p>
            </p:txBody>
          </p:sp>
          <p:sp>
            <p:nvSpPr>
              <p:cNvPr id="50" name="object 24">
                <a:extLst>
                  <a:ext uri="{FF2B5EF4-FFF2-40B4-BE49-F238E27FC236}">
                    <a16:creationId xmlns:a16="http://schemas.microsoft.com/office/drawing/2014/main" id="{794DA181-EE48-97AA-A29B-9E43C2666230}"/>
                  </a:ext>
                </a:extLst>
              </p:cNvPr>
              <p:cNvSpPr/>
              <p:nvPr/>
            </p:nvSpPr>
            <p:spPr>
              <a:xfrm>
                <a:off x="2052003" y="1867096"/>
                <a:ext cx="0" cy="0"/>
              </a:xfrm>
              <a:custGeom>
                <a:avLst/>
                <a:gdLst/>
                <a:ahLst/>
                <a:cxnLst/>
                <a:rect l="l" t="t" r="r" b="b"/>
                <a:pathLst>
                  <a:path>
                    <a:moveTo>
                      <a:pt x="0" y="0"/>
                    </a:moveTo>
                    <a:lnTo>
                      <a:pt x="0" y="0"/>
                    </a:lnTo>
                  </a:path>
                </a:pathLst>
              </a:custGeom>
              <a:ln w="12700">
                <a:solidFill>
                  <a:srgbClr val="1E49E2"/>
                </a:solidFill>
              </a:ln>
            </p:spPr>
            <p:txBody>
              <a:bodyPr wrap="square" lIns="0" tIns="0" rIns="0" bIns="0" rtlCol="0"/>
              <a:lstStyle/>
              <a:p>
                <a:pPr defTabSz="609630">
                  <a:defRPr/>
                </a:pPr>
                <a:endParaRPr dirty="0">
                  <a:solidFill>
                    <a:prstClr val="black"/>
                  </a:solidFill>
                </a:endParaRPr>
              </a:p>
            </p:txBody>
          </p:sp>
          <p:sp>
            <p:nvSpPr>
              <p:cNvPr id="51" name="object 25">
                <a:extLst>
                  <a:ext uri="{FF2B5EF4-FFF2-40B4-BE49-F238E27FC236}">
                    <a16:creationId xmlns:a16="http://schemas.microsoft.com/office/drawing/2014/main" id="{C9FF6961-DCD2-4612-754A-D1FD36BA6A2B}"/>
                  </a:ext>
                </a:extLst>
              </p:cNvPr>
              <p:cNvSpPr/>
              <p:nvPr/>
            </p:nvSpPr>
            <p:spPr>
              <a:xfrm>
                <a:off x="1828354" y="1407683"/>
                <a:ext cx="447425" cy="447427"/>
              </a:xfrm>
              <a:custGeom>
                <a:avLst/>
                <a:gdLst/>
                <a:ahLst/>
                <a:cxnLst/>
                <a:rect l="l" t="t" r="r" b="b"/>
                <a:pathLst>
                  <a:path w="592454" h="592455">
                    <a:moveTo>
                      <a:pt x="296125" y="0"/>
                    </a:moveTo>
                    <a:lnTo>
                      <a:pt x="248091" y="3876"/>
                    </a:lnTo>
                    <a:lnTo>
                      <a:pt x="202525" y="15097"/>
                    </a:lnTo>
                    <a:lnTo>
                      <a:pt x="160036" y="33054"/>
                    </a:lnTo>
                    <a:lnTo>
                      <a:pt x="121235" y="57138"/>
                    </a:lnTo>
                    <a:lnTo>
                      <a:pt x="86731" y="86737"/>
                    </a:lnTo>
                    <a:lnTo>
                      <a:pt x="57133" y="121243"/>
                    </a:lnTo>
                    <a:lnTo>
                      <a:pt x="33052" y="160046"/>
                    </a:lnTo>
                    <a:lnTo>
                      <a:pt x="15096" y="202536"/>
                    </a:lnTo>
                    <a:lnTo>
                      <a:pt x="3875" y="248103"/>
                    </a:lnTo>
                    <a:lnTo>
                      <a:pt x="0" y="296138"/>
                    </a:lnTo>
                    <a:lnTo>
                      <a:pt x="3875" y="344169"/>
                    </a:lnTo>
                    <a:lnTo>
                      <a:pt x="15096" y="389734"/>
                    </a:lnTo>
                    <a:lnTo>
                      <a:pt x="33052" y="432222"/>
                    </a:lnTo>
                    <a:lnTo>
                      <a:pt x="57133" y="471023"/>
                    </a:lnTo>
                    <a:lnTo>
                      <a:pt x="86731" y="505528"/>
                    </a:lnTo>
                    <a:lnTo>
                      <a:pt x="121235" y="535127"/>
                    </a:lnTo>
                    <a:lnTo>
                      <a:pt x="160036" y="559209"/>
                    </a:lnTo>
                    <a:lnTo>
                      <a:pt x="202525" y="577167"/>
                    </a:lnTo>
                    <a:lnTo>
                      <a:pt x="248091" y="588388"/>
                    </a:lnTo>
                    <a:lnTo>
                      <a:pt x="296125" y="592264"/>
                    </a:lnTo>
                    <a:lnTo>
                      <a:pt x="344160" y="588388"/>
                    </a:lnTo>
                    <a:lnTo>
                      <a:pt x="389726" y="577167"/>
                    </a:lnTo>
                    <a:lnTo>
                      <a:pt x="432214" y="559209"/>
                    </a:lnTo>
                    <a:lnTo>
                      <a:pt x="471016" y="535127"/>
                    </a:lnTo>
                    <a:lnTo>
                      <a:pt x="505520" y="505528"/>
                    </a:lnTo>
                    <a:lnTo>
                      <a:pt x="535118" y="471023"/>
                    </a:lnTo>
                    <a:lnTo>
                      <a:pt x="559199" y="432222"/>
                    </a:lnTo>
                    <a:lnTo>
                      <a:pt x="577155" y="389734"/>
                    </a:lnTo>
                    <a:lnTo>
                      <a:pt x="588376" y="344169"/>
                    </a:lnTo>
                    <a:lnTo>
                      <a:pt x="592251" y="296138"/>
                    </a:lnTo>
                    <a:lnTo>
                      <a:pt x="588376" y="248103"/>
                    </a:lnTo>
                    <a:lnTo>
                      <a:pt x="577155" y="202536"/>
                    </a:lnTo>
                    <a:lnTo>
                      <a:pt x="559199" y="160046"/>
                    </a:lnTo>
                    <a:lnTo>
                      <a:pt x="535118" y="121243"/>
                    </a:lnTo>
                    <a:lnTo>
                      <a:pt x="505520" y="86737"/>
                    </a:lnTo>
                    <a:lnTo>
                      <a:pt x="471016" y="57138"/>
                    </a:lnTo>
                    <a:lnTo>
                      <a:pt x="432214" y="33054"/>
                    </a:lnTo>
                    <a:lnTo>
                      <a:pt x="389726" y="15097"/>
                    </a:lnTo>
                    <a:lnTo>
                      <a:pt x="344160" y="3876"/>
                    </a:lnTo>
                    <a:lnTo>
                      <a:pt x="296125" y="0"/>
                    </a:lnTo>
                    <a:close/>
                  </a:path>
                </a:pathLst>
              </a:custGeom>
              <a:solidFill>
                <a:srgbClr val="EDEDED"/>
              </a:solidFill>
              <a:ln>
                <a:solidFill>
                  <a:srgbClr val="1E49E2"/>
                </a:solidFill>
              </a:ln>
            </p:spPr>
            <p:txBody>
              <a:bodyPr wrap="square" lIns="0" tIns="0" rIns="0" bIns="0" rtlCol="0"/>
              <a:lstStyle/>
              <a:p>
                <a:pPr defTabSz="609630">
                  <a:defRPr/>
                </a:pPr>
                <a:endParaRPr dirty="0">
                  <a:solidFill>
                    <a:prstClr val="black"/>
                  </a:solidFill>
                </a:endParaRPr>
              </a:p>
            </p:txBody>
          </p:sp>
          <p:sp>
            <p:nvSpPr>
              <p:cNvPr id="52" name="object 26">
                <a:extLst>
                  <a:ext uri="{FF2B5EF4-FFF2-40B4-BE49-F238E27FC236}">
                    <a16:creationId xmlns:a16="http://schemas.microsoft.com/office/drawing/2014/main" id="{EC829D2A-9F71-C078-DE31-7D251084F862}"/>
                  </a:ext>
                </a:extLst>
              </p:cNvPr>
              <p:cNvSpPr/>
              <p:nvPr/>
            </p:nvSpPr>
            <p:spPr>
              <a:xfrm>
                <a:off x="1993386" y="1690086"/>
                <a:ext cx="32173" cy="32173"/>
              </a:xfrm>
              <a:custGeom>
                <a:avLst/>
                <a:gdLst/>
                <a:ahLst/>
                <a:cxnLst/>
                <a:rect l="l" t="t" r="r" b="b"/>
                <a:pathLst>
                  <a:path w="48260" h="48260">
                    <a:moveTo>
                      <a:pt x="0" y="23990"/>
                    </a:moveTo>
                    <a:lnTo>
                      <a:pt x="1883" y="33332"/>
                    </a:lnTo>
                    <a:lnTo>
                      <a:pt x="7019" y="40957"/>
                    </a:lnTo>
                    <a:lnTo>
                      <a:pt x="14637" y="46096"/>
                    </a:lnTo>
                    <a:lnTo>
                      <a:pt x="23964" y="47980"/>
                    </a:lnTo>
                    <a:lnTo>
                      <a:pt x="33297" y="46096"/>
                    </a:lnTo>
                    <a:lnTo>
                      <a:pt x="40914" y="40957"/>
                    </a:lnTo>
                    <a:lnTo>
                      <a:pt x="46048" y="33332"/>
                    </a:lnTo>
                    <a:lnTo>
                      <a:pt x="47929" y="23990"/>
                    </a:lnTo>
                    <a:lnTo>
                      <a:pt x="46048" y="14658"/>
                    </a:lnTo>
                    <a:lnTo>
                      <a:pt x="40914" y="7032"/>
                    </a:lnTo>
                    <a:lnTo>
                      <a:pt x="33297" y="1887"/>
                    </a:lnTo>
                    <a:lnTo>
                      <a:pt x="23964" y="0"/>
                    </a:lnTo>
                    <a:lnTo>
                      <a:pt x="14637" y="1887"/>
                    </a:lnTo>
                    <a:lnTo>
                      <a:pt x="7019" y="7032"/>
                    </a:lnTo>
                    <a:lnTo>
                      <a:pt x="1883" y="14658"/>
                    </a:lnTo>
                    <a:lnTo>
                      <a:pt x="0" y="23990"/>
                    </a:lnTo>
                    <a:close/>
                  </a:path>
                </a:pathLst>
              </a:custGeom>
              <a:ln w="12700">
                <a:solidFill>
                  <a:srgbClr val="1E49E2"/>
                </a:solidFill>
              </a:ln>
            </p:spPr>
            <p:txBody>
              <a:bodyPr wrap="square" lIns="0" tIns="0" rIns="0" bIns="0" rtlCol="0"/>
              <a:lstStyle/>
              <a:p>
                <a:pPr defTabSz="609630">
                  <a:defRPr/>
                </a:pPr>
                <a:endParaRPr dirty="0">
                  <a:solidFill>
                    <a:prstClr val="black"/>
                  </a:solidFill>
                </a:endParaRPr>
              </a:p>
            </p:txBody>
          </p:sp>
          <p:sp>
            <p:nvSpPr>
              <p:cNvPr id="53" name="object 27">
                <a:extLst>
                  <a:ext uri="{FF2B5EF4-FFF2-40B4-BE49-F238E27FC236}">
                    <a16:creationId xmlns:a16="http://schemas.microsoft.com/office/drawing/2014/main" id="{600CD57D-9922-C823-18AC-60B104C1F755}"/>
                  </a:ext>
                </a:extLst>
              </p:cNvPr>
              <p:cNvSpPr/>
              <p:nvPr/>
            </p:nvSpPr>
            <p:spPr>
              <a:xfrm>
                <a:off x="1929471" y="1508840"/>
                <a:ext cx="122767" cy="181610"/>
              </a:xfrm>
              <a:custGeom>
                <a:avLst/>
                <a:gdLst/>
                <a:ahLst/>
                <a:cxnLst/>
                <a:rect l="l" t="t" r="r" b="b"/>
                <a:pathLst>
                  <a:path w="184150" h="272414">
                    <a:moveTo>
                      <a:pt x="0" y="0"/>
                    </a:moveTo>
                    <a:lnTo>
                      <a:pt x="55930" y="0"/>
                    </a:lnTo>
                    <a:lnTo>
                      <a:pt x="119837" y="271907"/>
                    </a:lnTo>
                    <a:lnTo>
                      <a:pt x="183756" y="271907"/>
                    </a:lnTo>
                  </a:path>
                </a:pathLst>
              </a:custGeom>
              <a:ln w="12700">
                <a:solidFill>
                  <a:srgbClr val="1E49E2"/>
                </a:solidFill>
              </a:ln>
            </p:spPr>
            <p:txBody>
              <a:bodyPr wrap="square" lIns="0" tIns="0" rIns="0" bIns="0" rtlCol="0"/>
              <a:lstStyle/>
              <a:p>
                <a:pPr defTabSz="609630">
                  <a:defRPr/>
                </a:pPr>
                <a:endParaRPr dirty="0">
                  <a:solidFill>
                    <a:prstClr val="black"/>
                  </a:solidFill>
                </a:endParaRPr>
              </a:p>
            </p:txBody>
          </p:sp>
          <p:sp>
            <p:nvSpPr>
              <p:cNvPr id="54" name="object 28">
                <a:extLst>
                  <a:ext uri="{FF2B5EF4-FFF2-40B4-BE49-F238E27FC236}">
                    <a16:creationId xmlns:a16="http://schemas.microsoft.com/office/drawing/2014/main" id="{0800A1AF-F4AB-9786-30A3-807E302CD285}"/>
                  </a:ext>
                </a:extLst>
              </p:cNvPr>
              <p:cNvSpPr/>
              <p:nvPr/>
            </p:nvSpPr>
            <p:spPr>
              <a:xfrm>
                <a:off x="1982735" y="1572814"/>
                <a:ext cx="191770" cy="48683"/>
              </a:xfrm>
              <a:custGeom>
                <a:avLst/>
                <a:gdLst/>
                <a:ahLst/>
                <a:cxnLst/>
                <a:rect l="l" t="t" r="r" b="b"/>
                <a:pathLst>
                  <a:path w="287654" h="73025">
                    <a:moveTo>
                      <a:pt x="263398" y="72707"/>
                    </a:moveTo>
                    <a:lnTo>
                      <a:pt x="287616" y="0"/>
                    </a:lnTo>
                    <a:lnTo>
                      <a:pt x="0" y="0"/>
                    </a:lnTo>
                  </a:path>
                </a:pathLst>
              </a:custGeom>
              <a:ln w="12700">
                <a:solidFill>
                  <a:srgbClr val="1E49E2"/>
                </a:solidFill>
              </a:ln>
            </p:spPr>
            <p:txBody>
              <a:bodyPr wrap="square" lIns="0" tIns="0" rIns="0" bIns="0" rtlCol="0"/>
              <a:lstStyle/>
              <a:p>
                <a:pPr defTabSz="609630">
                  <a:defRPr/>
                </a:pPr>
                <a:endParaRPr dirty="0">
                  <a:solidFill>
                    <a:prstClr val="black"/>
                  </a:solidFill>
                </a:endParaRPr>
              </a:p>
            </p:txBody>
          </p:sp>
          <p:sp>
            <p:nvSpPr>
              <p:cNvPr id="55" name="object 29">
                <a:extLst>
                  <a:ext uri="{FF2B5EF4-FFF2-40B4-BE49-F238E27FC236}">
                    <a16:creationId xmlns:a16="http://schemas.microsoft.com/office/drawing/2014/main" id="{5FB7A511-EE36-0E53-87C0-8476CFCA5844}"/>
                  </a:ext>
                </a:extLst>
              </p:cNvPr>
              <p:cNvSpPr/>
              <p:nvPr/>
            </p:nvSpPr>
            <p:spPr>
              <a:xfrm>
                <a:off x="2001844" y="1642168"/>
                <a:ext cx="176917" cy="115891"/>
              </a:xfrm>
              <a:prstGeom prst="rect">
                <a:avLst/>
              </a:prstGeom>
              <a:blipFill>
                <a:blip r:embed="rId3" cstate="print"/>
                <a:stretch>
                  <a:fillRect/>
                </a:stretch>
              </a:blipFill>
            </p:spPr>
            <p:txBody>
              <a:bodyPr wrap="square" lIns="0" tIns="0" rIns="0" bIns="0" rtlCol="0"/>
              <a:lstStyle/>
              <a:p>
                <a:pPr defTabSz="609630">
                  <a:defRPr/>
                </a:pPr>
                <a:endParaRPr dirty="0">
                  <a:solidFill>
                    <a:prstClr val="black"/>
                  </a:solidFill>
                </a:endParaRPr>
              </a:p>
            </p:txBody>
          </p:sp>
        </p:grpSp>
      </p:grpSp>
      <p:grpSp>
        <p:nvGrpSpPr>
          <p:cNvPr id="139" name="그룹 138">
            <a:extLst>
              <a:ext uri="{FF2B5EF4-FFF2-40B4-BE49-F238E27FC236}">
                <a16:creationId xmlns:a16="http://schemas.microsoft.com/office/drawing/2014/main" id="{7D3B480D-7DF6-2D40-789D-8D1AA16129DF}"/>
              </a:ext>
            </a:extLst>
          </p:cNvPr>
          <p:cNvGrpSpPr/>
          <p:nvPr/>
        </p:nvGrpSpPr>
        <p:grpSpPr>
          <a:xfrm>
            <a:off x="2950488" y="2333985"/>
            <a:ext cx="2650212" cy="921910"/>
            <a:chOff x="3036213" y="2163816"/>
            <a:chExt cx="2650212" cy="921910"/>
          </a:xfrm>
        </p:grpSpPr>
        <p:grpSp>
          <p:nvGrpSpPr>
            <p:cNvPr id="56" name="그룹 55">
              <a:extLst>
                <a:ext uri="{FF2B5EF4-FFF2-40B4-BE49-F238E27FC236}">
                  <a16:creationId xmlns:a16="http://schemas.microsoft.com/office/drawing/2014/main" id="{27F71ECC-A5AB-15A9-84EA-01519B1121A9}"/>
                </a:ext>
              </a:extLst>
            </p:cNvPr>
            <p:cNvGrpSpPr/>
            <p:nvPr/>
          </p:nvGrpSpPr>
          <p:grpSpPr>
            <a:xfrm>
              <a:off x="3578325" y="2247500"/>
              <a:ext cx="2108100" cy="838226"/>
              <a:chOff x="3259228" y="1418825"/>
              <a:chExt cx="2108100" cy="838226"/>
            </a:xfrm>
          </p:grpSpPr>
          <p:sp>
            <p:nvSpPr>
              <p:cNvPr id="57" name="object 4">
                <a:extLst>
                  <a:ext uri="{FF2B5EF4-FFF2-40B4-BE49-F238E27FC236}">
                    <a16:creationId xmlns:a16="http://schemas.microsoft.com/office/drawing/2014/main" id="{38117CC6-1B01-32CB-C8C4-23CA4988C837}"/>
                  </a:ext>
                </a:extLst>
              </p:cNvPr>
              <p:cNvSpPr txBox="1"/>
              <p:nvPr/>
            </p:nvSpPr>
            <p:spPr>
              <a:xfrm>
                <a:off x="3259228" y="1418825"/>
                <a:ext cx="1565175" cy="177827"/>
              </a:xfrm>
              <a:prstGeom prst="rect">
                <a:avLst/>
              </a:prstGeom>
            </p:spPr>
            <p:txBody>
              <a:bodyPr vert="horz" wrap="square" lIns="0" tIns="8467" rIns="0" bIns="0" rtlCol="0">
                <a:spAutoFit/>
              </a:bodyPr>
              <a:lstStyle/>
              <a:p>
                <a:pPr marL="8467" defTabSz="609630">
                  <a:spcBef>
                    <a:spcPts val="67"/>
                  </a:spcBef>
                  <a:defRPr/>
                </a:pPr>
                <a:r>
                  <a:rPr lang="ko-KR" altLang="en-US" sz="11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KPMG Bold"/>
                  </a:rPr>
                  <a:t>공급망 관리 계획 및 보고</a:t>
                </a:r>
              </a:p>
            </p:txBody>
          </p:sp>
          <p:sp>
            <p:nvSpPr>
              <p:cNvPr id="58" name="object 5">
                <a:extLst>
                  <a:ext uri="{FF2B5EF4-FFF2-40B4-BE49-F238E27FC236}">
                    <a16:creationId xmlns:a16="http://schemas.microsoft.com/office/drawing/2014/main" id="{1D8BF0E3-5C65-E524-C5C0-822F13AF0338}"/>
                  </a:ext>
                </a:extLst>
              </p:cNvPr>
              <p:cNvSpPr txBox="1"/>
              <p:nvPr/>
            </p:nvSpPr>
            <p:spPr>
              <a:xfrm>
                <a:off x="3286562" y="1639190"/>
                <a:ext cx="2080766" cy="617861"/>
              </a:xfrm>
              <a:prstGeom prst="rect">
                <a:avLst/>
              </a:prstGeom>
            </p:spPr>
            <p:txBody>
              <a:bodyPr vert="horz" wrap="square" lIns="0" tIns="5080" rIns="0" bIns="0" rtlCol="0">
                <a:spAutoFit/>
              </a:bodyPr>
              <a:lstStyle/>
              <a:p>
                <a:pPr marL="180975" marR="3387" indent="-180975" latinLnBrk="0">
                  <a:lnSpc>
                    <a:spcPct val="110000"/>
                  </a:lnSpc>
                  <a:spcBef>
                    <a:spcPts val="600"/>
                  </a:spcBef>
                  <a:buFontTx/>
                  <a:buChar char="•"/>
                  <a:tabLst>
                    <a:tab pos="160451" algn="l"/>
                    <a:tab pos="160875" algn="l"/>
                  </a:tabLst>
                  <a:defRPr/>
                </a:pP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내부 및 외부 공급망 운영 성과 측정을 위한 보고서 자동 생성</a:t>
                </a:r>
              </a:p>
              <a:p>
                <a:pPr marL="180975" marR="3387" indent="-180975" latinLnBrk="0">
                  <a:lnSpc>
                    <a:spcPct val="110000"/>
                  </a:lnSpc>
                  <a:spcBef>
                    <a:spcPts val="600"/>
                  </a:spcBef>
                  <a:buFontTx/>
                  <a:buChar char="•"/>
                  <a:tabLst>
                    <a:tab pos="160451" algn="l"/>
                    <a:tab pos="160875" algn="l"/>
                  </a:tabLst>
                  <a:defRPr/>
                </a:pP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ERP </a:t>
                </a: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및 외부 데이터 소스를 활용하여 주기적 공급망 계획 수립</a:t>
                </a:r>
              </a:p>
            </p:txBody>
          </p:sp>
        </p:grpSp>
        <p:grpSp>
          <p:nvGrpSpPr>
            <p:cNvPr id="120" name="그룹 119">
              <a:extLst>
                <a:ext uri="{FF2B5EF4-FFF2-40B4-BE49-F238E27FC236}">
                  <a16:creationId xmlns:a16="http://schemas.microsoft.com/office/drawing/2014/main" id="{70A9E845-8FDB-2A58-C995-C93620718CF1}"/>
                </a:ext>
              </a:extLst>
            </p:cNvPr>
            <p:cNvGrpSpPr/>
            <p:nvPr/>
          </p:nvGrpSpPr>
          <p:grpSpPr>
            <a:xfrm>
              <a:off x="3036213" y="2163816"/>
              <a:ext cx="444515" cy="444507"/>
              <a:chOff x="1816232" y="2316776"/>
              <a:chExt cx="471534" cy="471525"/>
            </a:xfrm>
          </p:grpSpPr>
          <p:sp>
            <p:nvSpPr>
              <p:cNvPr id="125" name="object 34">
                <a:extLst>
                  <a:ext uri="{FF2B5EF4-FFF2-40B4-BE49-F238E27FC236}">
                    <a16:creationId xmlns:a16="http://schemas.microsoft.com/office/drawing/2014/main" id="{6CB8E45D-9DBE-EA32-3FF3-94ACB13BD040}"/>
                  </a:ext>
                </a:extLst>
              </p:cNvPr>
              <p:cNvSpPr/>
              <p:nvPr/>
            </p:nvSpPr>
            <p:spPr>
              <a:xfrm>
                <a:off x="2287766" y="2552539"/>
                <a:ext cx="0" cy="0"/>
              </a:xfrm>
              <a:custGeom>
                <a:avLst/>
                <a:gdLst/>
                <a:ahLst/>
                <a:cxnLst/>
                <a:rect l="l" t="t" r="r" b="b"/>
                <a:pathLst>
                  <a:path>
                    <a:moveTo>
                      <a:pt x="0" y="0"/>
                    </a:moveTo>
                    <a:lnTo>
                      <a:pt x="0" y="0"/>
                    </a:lnTo>
                  </a:path>
                </a:pathLst>
              </a:custGeom>
              <a:ln w="12700">
                <a:solidFill>
                  <a:srgbClr val="00B8F5"/>
                </a:solidFill>
              </a:ln>
            </p:spPr>
            <p:txBody>
              <a:bodyPr wrap="square" lIns="0" tIns="0" rIns="0" bIns="0" rtlCol="0"/>
              <a:lstStyle/>
              <a:p>
                <a:pPr defTabSz="609630">
                  <a:defRPr/>
                </a:pPr>
                <a:endParaRPr dirty="0">
                  <a:solidFill>
                    <a:prstClr val="black"/>
                  </a:solidFill>
                </a:endParaRPr>
              </a:p>
            </p:txBody>
          </p:sp>
          <p:sp>
            <p:nvSpPr>
              <p:cNvPr id="126" name="object 35">
                <a:extLst>
                  <a:ext uri="{FF2B5EF4-FFF2-40B4-BE49-F238E27FC236}">
                    <a16:creationId xmlns:a16="http://schemas.microsoft.com/office/drawing/2014/main" id="{18D5FD0C-9C1D-F303-0BD4-DB0D9C00E006}"/>
                  </a:ext>
                </a:extLst>
              </p:cNvPr>
              <p:cNvSpPr/>
              <p:nvPr/>
            </p:nvSpPr>
            <p:spPr>
              <a:xfrm>
                <a:off x="2052003" y="2316776"/>
                <a:ext cx="0" cy="0"/>
              </a:xfrm>
              <a:custGeom>
                <a:avLst/>
                <a:gdLst/>
                <a:ahLst/>
                <a:cxnLst/>
                <a:rect l="l" t="t" r="r" b="b"/>
                <a:pathLst>
                  <a:path>
                    <a:moveTo>
                      <a:pt x="0" y="0"/>
                    </a:moveTo>
                    <a:lnTo>
                      <a:pt x="0" y="0"/>
                    </a:lnTo>
                  </a:path>
                </a:pathLst>
              </a:custGeom>
              <a:ln w="12700">
                <a:solidFill>
                  <a:srgbClr val="00B8F5"/>
                </a:solidFill>
              </a:ln>
            </p:spPr>
            <p:txBody>
              <a:bodyPr wrap="square" lIns="0" tIns="0" rIns="0" bIns="0" rtlCol="0"/>
              <a:lstStyle/>
              <a:p>
                <a:pPr defTabSz="609630">
                  <a:defRPr/>
                </a:pPr>
                <a:endParaRPr dirty="0">
                  <a:solidFill>
                    <a:prstClr val="black"/>
                  </a:solidFill>
                </a:endParaRPr>
              </a:p>
            </p:txBody>
          </p:sp>
          <p:sp>
            <p:nvSpPr>
              <p:cNvPr id="127" name="object 36">
                <a:extLst>
                  <a:ext uri="{FF2B5EF4-FFF2-40B4-BE49-F238E27FC236}">
                    <a16:creationId xmlns:a16="http://schemas.microsoft.com/office/drawing/2014/main" id="{6F4974D7-5F82-B4B1-9255-4229F26902B2}"/>
                  </a:ext>
                </a:extLst>
              </p:cNvPr>
              <p:cNvSpPr/>
              <p:nvPr/>
            </p:nvSpPr>
            <p:spPr>
              <a:xfrm>
                <a:off x="1816232" y="2552539"/>
                <a:ext cx="0" cy="0"/>
              </a:xfrm>
              <a:custGeom>
                <a:avLst/>
                <a:gdLst/>
                <a:ahLst/>
                <a:cxnLst/>
                <a:rect l="l" t="t" r="r" b="b"/>
                <a:pathLst>
                  <a:path>
                    <a:moveTo>
                      <a:pt x="0" y="0"/>
                    </a:moveTo>
                    <a:lnTo>
                      <a:pt x="0" y="0"/>
                    </a:lnTo>
                  </a:path>
                </a:pathLst>
              </a:custGeom>
              <a:ln w="12700">
                <a:solidFill>
                  <a:srgbClr val="00B8F5"/>
                </a:solidFill>
              </a:ln>
            </p:spPr>
            <p:txBody>
              <a:bodyPr wrap="square" lIns="0" tIns="0" rIns="0" bIns="0" rtlCol="0"/>
              <a:lstStyle/>
              <a:p>
                <a:pPr defTabSz="609630">
                  <a:defRPr/>
                </a:pPr>
                <a:endParaRPr dirty="0">
                  <a:solidFill>
                    <a:prstClr val="black"/>
                  </a:solidFill>
                </a:endParaRPr>
              </a:p>
            </p:txBody>
          </p:sp>
          <p:sp>
            <p:nvSpPr>
              <p:cNvPr id="128" name="object 37">
                <a:extLst>
                  <a:ext uri="{FF2B5EF4-FFF2-40B4-BE49-F238E27FC236}">
                    <a16:creationId xmlns:a16="http://schemas.microsoft.com/office/drawing/2014/main" id="{4716DDBA-4B7F-1A9C-CA07-5237D3B10FEA}"/>
                  </a:ext>
                </a:extLst>
              </p:cNvPr>
              <p:cNvSpPr/>
              <p:nvPr/>
            </p:nvSpPr>
            <p:spPr>
              <a:xfrm>
                <a:off x="2052003" y="2788301"/>
                <a:ext cx="0" cy="0"/>
              </a:xfrm>
              <a:custGeom>
                <a:avLst/>
                <a:gdLst/>
                <a:ahLst/>
                <a:cxnLst/>
                <a:rect l="l" t="t" r="r" b="b"/>
                <a:pathLst>
                  <a:path>
                    <a:moveTo>
                      <a:pt x="0" y="0"/>
                    </a:moveTo>
                    <a:lnTo>
                      <a:pt x="0" y="0"/>
                    </a:lnTo>
                  </a:path>
                </a:pathLst>
              </a:custGeom>
              <a:ln w="12700">
                <a:solidFill>
                  <a:srgbClr val="00B8F5"/>
                </a:solidFill>
              </a:ln>
            </p:spPr>
            <p:txBody>
              <a:bodyPr wrap="square" lIns="0" tIns="0" rIns="0" bIns="0" rtlCol="0"/>
              <a:lstStyle/>
              <a:p>
                <a:pPr defTabSz="609630">
                  <a:defRPr/>
                </a:pPr>
                <a:endParaRPr dirty="0">
                  <a:solidFill>
                    <a:prstClr val="black"/>
                  </a:solidFill>
                </a:endParaRPr>
              </a:p>
            </p:txBody>
          </p:sp>
          <p:sp>
            <p:nvSpPr>
              <p:cNvPr id="129" name="object 38">
                <a:extLst>
                  <a:ext uri="{FF2B5EF4-FFF2-40B4-BE49-F238E27FC236}">
                    <a16:creationId xmlns:a16="http://schemas.microsoft.com/office/drawing/2014/main" id="{8F790D2D-A34B-B530-35F2-A8BF128414A9}"/>
                  </a:ext>
                </a:extLst>
              </p:cNvPr>
              <p:cNvSpPr/>
              <p:nvPr/>
            </p:nvSpPr>
            <p:spPr>
              <a:xfrm>
                <a:off x="1851626" y="2323965"/>
                <a:ext cx="409205" cy="409205"/>
              </a:xfrm>
              <a:custGeom>
                <a:avLst/>
                <a:gdLst/>
                <a:ahLst/>
                <a:cxnLst/>
                <a:rect l="l" t="t" r="r" b="b"/>
                <a:pathLst>
                  <a:path w="592454" h="592454">
                    <a:moveTo>
                      <a:pt x="296125" y="0"/>
                    </a:moveTo>
                    <a:lnTo>
                      <a:pt x="248091" y="3876"/>
                    </a:lnTo>
                    <a:lnTo>
                      <a:pt x="202525" y="15097"/>
                    </a:lnTo>
                    <a:lnTo>
                      <a:pt x="160036" y="33054"/>
                    </a:lnTo>
                    <a:lnTo>
                      <a:pt x="121235" y="57138"/>
                    </a:lnTo>
                    <a:lnTo>
                      <a:pt x="86731" y="86737"/>
                    </a:lnTo>
                    <a:lnTo>
                      <a:pt x="57133" y="121243"/>
                    </a:lnTo>
                    <a:lnTo>
                      <a:pt x="33052" y="160046"/>
                    </a:lnTo>
                    <a:lnTo>
                      <a:pt x="15096" y="202536"/>
                    </a:lnTo>
                    <a:lnTo>
                      <a:pt x="3875" y="248103"/>
                    </a:lnTo>
                    <a:lnTo>
                      <a:pt x="0" y="296138"/>
                    </a:lnTo>
                    <a:lnTo>
                      <a:pt x="3875" y="344169"/>
                    </a:lnTo>
                    <a:lnTo>
                      <a:pt x="15096" y="389734"/>
                    </a:lnTo>
                    <a:lnTo>
                      <a:pt x="33052" y="432222"/>
                    </a:lnTo>
                    <a:lnTo>
                      <a:pt x="57133" y="471023"/>
                    </a:lnTo>
                    <a:lnTo>
                      <a:pt x="86731" y="505528"/>
                    </a:lnTo>
                    <a:lnTo>
                      <a:pt x="121235" y="535127"/>
                    </a:lnTo>
                    <a:lnTo>
                      <a:pt x="160036" y="559209"/>
                    </a:lnTo>
                    <a:lnTo>
                      <a:pt x="202525" y="577167"/>
                    </a:lnTo>
                    <a:lnTo>
                      <a:pt x="248091" y="588388"/>
                    </a:lnTo>
                    <a:lnTo>
                      <a:pt x="296125" y="592264"/>
                    </a:lnTo>
                    <a:lnTo>
                      <a:pt x="344160" y="588388"/>
                    </a:lnTo>
                    <a:lnTo>
                      <a:pt x="389726" y="577167"/>
                    </a:lnTo>
                    <a:lnTo>
                      <a:pt x="432214" y="559209"/>
                    </a:lnTo>
                    <a:lnTo>
                      <a:pt x="471016" y="535127"/>
                    </a:lnTo>
                    <a:lnTo>
                      <a:pt x="505520" y="505528"/>
                    </a:lnTo>
                    <a:lnTo>
                      <a:pt x="535118" y="471023"/>
                    </a:lnTo>
                    <a:lnTo>
                      <a:pt x="559199" y="432222"/>
                    </a:lnTo>
                    <a:lnTo>
                      <a:pt x="577155" y="389734"/>
                    </a:lnTo>
                    <a:lnTo>
                      <a:pt x="588376" y="344169"/>
                    </a:lnTo>
                    <a:lnTo>
                      <a:pt x="592251" y="296138"/>
                    </a:lnTo>
                    <a:lnTo>
                      <a:pt x="588376" y="248103"/>
                    </a:lnTo>
                    <a:lnTo>
                      <a:pt x="577155" y="202536"/>
                    </a:lnTo>
                    <a:lnTo>
                      <a:pt x="559199" y="160046"/>
                    </a:lnTo>
                    <a:lnTo>
                      <a:pt x="535118" y="121243"/>
                    </a:lnTo>
                    <a:lnTo>
                      <a:pt x="505520" y="86737"/>
                    </a:lnTo>
                    <a:lnTo>
                      <a:pt x="471016" y="57138"/>
                    </a:lnTo>
                    <a:lnTo>
                      <a:pt x="432214" y="33054"/>
                    </a:lnTo>
                    <a:lnTo>
                      <a:pt x="389726" y="15097"/>
                    </a:lnTo>
                    <a:lnTo>
                      <a:pt x="344160" y="3876"/>
                    </a:lnTo>
                    <a:lnTo>
                      <a:pt x="296125" y="0"/>
                    </a:lnTo>
                    <a:close/>
                  </a:path>
                </a:pathLst>
              </a:custGeom>
              <a:solidFill>
                <a:srgbClr val="EDEDED"/>
              </a:solidFill>
              <a:ln>
                <a:solidFill>
                  <a:srgbClr val="00B0F0"/>
                </a:solidFill>
              </a:ln>
            </p:spPr>
            <p:txBody>
              <a:bodyPr wrap="square" lIns="0" tIns="0" rIns="0" bIns="0" rtlCol="0"/>
              <a:lstStyle/>
              <a:p>
                <a:pPr defTabSz="609630">
                  <a:defRPr/>
                </a:pPr>
                <a:endParaRPr dirty="0">
                  <a:solidFill>
                    <a:prstClr val="black"/>
                  </a:solidFill>
                </a:endParaRPr>
              </a:p>
            </p:txBody>
          </p:sp>
          <p:sp>
            <p:nvSpPr>
              <p:cNvPr id="130" name="object 39">
                <a:extLst>
                  <a:ext uri="{FF2B5EF4-FFF2-40B4-BE49-F238E27FC236}">
                    <a16:creationId xmlns:a16="http://schemas.microsoft.com/office/drawing/2014/main" id="{FF8D11B9-8C24-07FA-457E-5386517C3301}"/>
                  </a:ext>
                </a:extLst>
              </p:cNvPr>
              <p:cNvSpPr/>
              <p:nvPr/>
            </p:nvSpPr>
            <p:spPr>
              <a:xfrm>
                <a:off x="1934794" y="2430036"/>
                <a:ext cx="234527" cy="33443"/>
              </a:xfrm>
              <a:custGeom>
                <a:avLst/>
                <a:gdLst/>
                <a:ahLst/>
                <a:cxnLst/>
                <a:rect l="l" t="t" r="r" b="b"/>
                <a:pathLst>
                  <a:path w="351789" h="50164">
                    <a:moveTo>
                      <a:pt x="351624" y="50012"/>
                    </a:moveTo>
                    <a:lnTo>
                      <a:pt x="0" y="50012"/>
                    </a:lnTo>
                    <a:lnTo>
                      <a:pt x="0" y="0"/>
                    </a:lnTo>
                    <a:lnTo>
                      <a:pt x="351624" y="0"/>
                    </a:lnTo>
                    <a:lnTo>
                      <a:pt x="351624" y="50012"/>
                    </a:lnTo>
                    <a:close/>
                  </a:path>
                </a:pathLst>
              </a:custGeom>
              <a:ln w="12700">
                <a:solidFill>
                  <a:srgbClr val="00B8F5"/>
                </a:solidFill>
              </a:ln>
            </p:spPr>
            <p:txBody>
              <a:bodyPr wrap="square" lIns="0" tIns="0" rIns="0" bIns="0" rtlCol="0"/>
              <a:lstStyle/>
              <a:p>
                <a:pPr defTabSz="609630">
                  <a:defRPr/>
                </a:pPr>
                <a:endParaRPr dirty="0">
                  <a:solidFill>
                    <a:prstClr val="black"/>
                  </a:solidFill>
                </a:endParaRPr>
              </a:p>
            </p:txBody>
          </p:sp>
          <p:sp>
            <p:nvSpPr>
              <p:cNvPr id="131" name="object 40">
                <a:extLst>
                  <a:ext uri="{FF2B5EF4-FFF2-40B4-BE49-F238E27FC236}">
                    <a16:creationId xmlns:a16="http://schemas.microsoft.com/office/drawing/2014/main" id="{12749340-59B7-C735-4B06-FD5237E7EC09}"/>
                  </a:ext>
                </a:extLst>
              </p:cNvPr>
              <p:cNvSpPr/>
              <p:nvPr/>
            </p:nvSpPr>
            <p:spPr>
              <a:xfrm>
                <a:off x="1935007" y="2611128"/>
                <a:ext cx="234103" cy="0"/>
              </a:xfrm>
              <a:custGeom>
                <a:avLst/>
                <a:gdLst/>
                <a:ahLst/>
                <a:cxnLst/>
                <a:rect l="l" t="t" r="r" b="b"/>
                <a:pathLst>
                  <a:path w="351154">
                    <a:moveTo>
                      <a:pt x="0" y="0"/>
                    </a:moveTo>
                    <a:lnTo>
                      <a:pt x="350977" y="0"/>
                    </a:lnTo>
                  </a:path>
                </a:pathLst>
              </a:custGeom>
              <a:ln w="12700">
                <a:solidFill>
                  <a:srgbClr val="00B8F5"/>
                </a:solidFill>
              </a:ln>
            </p:spPr>
            <p:txBody>
              <a:bodyPr wrap="square" lIns="0" tIns="0" rIns="0" bIns="0" rtlCol="0"/>
              <a:lstStyle/>
              <a:p>
                <a:pPr defTabSz="609630">
                  <a:defRPr/>
                </a:pPr>
                <a:endParaRPr dirty="0">
                  <a:solidFill>
                    <a:prstClr val="black"/>
                  </a:solidFill>
                </a:endParaRPr>
              </a:p>
            </p:txBody>
          </p:sp>
          <p:sp>
            <p:nvSpPr>
              <p:cNvPr id="132" name="object 41">
                <a:extLst>
                  <a:ext uri="{FF2B5EF4-FFF2-40B4-BE49-F238E27FC236}">
                    <a16:creationId xmlns:a16="http://schemas.microsoft.com/office/drawing/2014/main" id="{F35738FE-87B9-CA64-75B2-CEB49DD5FC35}"/>
                  </a:ext>
                </a:extLst>
              </p:cNvPr>
              <p:cNvSpPr/>
              <p:nvPr/>
            </p:nvSpPr>
            <p:spPr>
              <a:xfrm>
                <a:off x="1955961" y="2461785"/>
                <a:ext cx="192193" cy="149436"/>
              </a:xfrm>
              <a:custGeom>
                <a:avLst/>
                <a:gdLst/>
                <a:ahLst/>
                <a:cxnLst/>
                <a:rect l="l" t="t" r="r" b="b"/>
                <a:pathLst>
                  <a:path w="288289" h="224154">
                    <a:moveTo>
                      <a:pt x="288124" y="0"/>
                    </a:moveTo>
                    <a:lnTo>
                      <a:pt x="0" y="0"/>
                    </a:lnTo>
                    <a:lnTo>
                      <a:pt x="0" y="223913"/>
                    </a:lnTo>
                    <a:lnTo>
                      <a:pt x="288124" y="223913"/>
                    </a:lnTo>
                    <a:lnTo>
                      <a:pt x="288124" y="0"/>
                    </a:lnTo>
                    <a:close/>
                  </a:path>
                </a:pathLst>
              </a:custGeom>
              <a:ln w="12699">
                <a:solidFill>
                  <a:srgbClr val="00B8F5"/>
                </a:solidFill>
              </a:ln>
            </p:spPr>
            <p:txBody>
              <a:bodyPr wrap="square" lIns="0" tIns="0" rIns="0" bIns="0" rtlCol="0"/>
              <a:lstStyle/>
              <a:p>
                <a:pPr defTabSz="609630">
                  <a:defRPr/>
                </a:pPr>
                <a:endParaRPr dirty="0">
                  <a:solidFill>
                    <a:prstClr val="black"/>
                  </a:solidFill>
                </a:endParaRPr>
              </a:p>
            </p:txBody>
          </p:sp>
          <p:sp>
            <p:nvSpPr>
              <p:cNvPr id="133" name="object 42">
                <a:extLst>
                  <a:ext uri="{FF2B5EF4-FFF2-40B4-BE49-F238E27FC236}">
                    <a16:creationId xmlns:a16="http://schemas.microsoft.com/office/drawing/2014/main" id="{1970C792-1854-1C85-D7B4-A7EEF412A2F4}"/>
                  </a:ext>
                </a:extLst>
              </p:cNvPr>
              <p:cNvSpPr/>
              <p:nvPr/>
            </p:nvSpPr>
            <p:spPr>
              <a:xfrm>
                <a:off x="2051998" y="2611069"/>
                <a:ext cx="0" cy="31327"/>
              </a:xfrm>
              <a:custGeom>
                <a:avLst/>
                <a:gdLst/>
                <a:ahLst/>
                <a:cxnLst/>
                <a:rect l="l" t="t" r="r" b="b"/>
                <a:pathLst>
                  <a:path h="46989">
                    <a:moveTo>
                      <a:pt x="0" y="0"/>
                    </a:moveTo>
                    <a:lnTo>
                      <a:pt x="0" y="46977"/>
                    </a:lnTo>
                  </a:path>
                </a:pathLst>
              </a:custGeom>
              <a:ln w="12700">
                <a:solidFill>
                  <a:srgbClr val="00B8F5"/>
                </a:solidFill>
              </a:ln>
            </p:spPr>
            <p:txBody>
              <a:bodyPr wrap="square" lIns="0" tIns="0" rIns="0" bIns="0" rtlCol="0"/>
              <a:lstStyle/>
              <a:p>
                <a:pPr defTabSz="609630">
                  <a:defRPr/>
                </a:pPr>
                <a:endParaRPr dirty="0">
                  <a:solidFill>
                    <a:prstClr val="black"/>
                  </a:solidFill>
                </a:endParaRPr>
              </a:p>
            </p:txBody>
          </p:sp>
          <p:sp>
            <p:nvSpPr>
              <p:cNvPr id="134" name="object 43">
                <a:extLst>
                  <a:ext uri="{FF2B5EF4-FFF2-40B4-BE49-F238E27FC236}">
                    <a16:creationId xmlns:a16="http://schemas.microsoft.com/office/drawing/2014/main" id="{EE5C2CC5-6B3B-A770-E2BD-B3E69ECD80DC}"/>
                  </a:ext>
                </a:extLst>
              </p:cNvPr>
              <p:cNvSpPr/>
              <p:nvPr/>
            </p:nvSpPr>
            <p:spPr>
              <a:xfrm>
                <a:off x="2035996" y="2643048"/>
                <a:ext cx="32173" cy="32173"/>
              </a:xfrm>
              <a:custGeom>
                <a:avLst/>
                <a:gdLst/>
                <a:ahLst/>
                <a:cxnLst/>
                <a:rect l="l" t="t" r="r" b="b"/>
                <a:pathLst>
                  <a:path w="48260" h="48260">
                    <a:moveTo>
                      <a:pt x="48018" y="24002"/>
                    </a:moveTo>
                    <a:lnTo>
                      <a:pt x="46130" y="33334"/>
                    </a:lnTo>
                    <a:lnTo>
                      <a:pt x="40982" y="40960"/>
                    </a:lnTo>
                    <a:lnTo>
                      <a:pt x="33349" y="46105"/>
                    </a:lnTo>
                    <a:lnTo>
                      <a:pt x="24002" y="47993"/>
                    </a:lnTo>
                    <a:lnTo>
                      <a:pt x="14658" y="46105"/>
                    </a:lnTo>
                    <a:lnTo>
                      <a:pt x="7029" y="40960"/>
                    </a:lnTo>
                    <a:lnTo>
                      <a:pt x="1885" y="33334"/>
                    </a:lnTo>
                    <a:lnTo>
                      <a:pt x="0" y="24002"/>
                    </a:lnTo>
                    <a:lnTo>
                      <a:pt x="1885" y="14669"/>
                    </a:lnTo>
                    <a:lnTo>
                      <a:pt x="7029" y="7038"/>
                    </a:lnTo>
                    <a:lnTo>
                      <a:pt x="14658" y="1889"/>
                    </a:lnTo>
                    <a:lnTo>
                      <a:pt x="24002" y="0"/>
                    </a:lnTo>
                    <a:lnTo>
                      <a:pt x="33349" y="1889"/>
                    </a:lnTo>
                    <a:lnTo>
                      <a:pt x="40982" y="7038"/>
                    </a:lnTo>
                    <a:lnTo>
                      <a:pt x="46130" y="14669"/>
                    </a:lnTo>
                    <a:lnTo>
                      <a:pt x="48018" y="24002"/>
                    </a:lnTo>
                    <a:close/>
                  </a:path>
                </a:pathLst>
              </a:custGeom>
              <a:ln w="12700">
                <a:solidFill>
                  <a:srgbClr val="00B8F5"/>
                </a:solidFill>
              </a:ln>
            </p:spPr>
            <p:txBody>
              <a:bodyPr wrap="square" lIns="0" tIns="0" rIns="0" bIns="0" rtlCol="0"/>
              <a:lstStyle/>
              <a:p>
                <a:pPr defTabSz="609630">
                  <a:defRPr/>
                </a:pPr>
                <a:endParaRPr dirty="0">
                  <a:solidFill>
                    <a:prstClr val="black"/>
                  </a:solidFill>
                </a:endParaRPr>
              </a:p>
            </p:txBody>
          </p:sp>
          <p:sp>
            <p:nvSpPr>
              <p:cNvPr id="135" name="object 44">
                <a:extLst>
                  <a:ext uri="{FF2B5EF4-FFF2-40B4-BE49-F238E27FC236}">
                    <a16:creationId xmlns:a16="http://schemas.microsoft.com/office/drawing/2014/main" id="{9EECD466-BB92-3E07-7C71-19CE67B2869E}"/>
                  </a:ext>
                </a:extLst>
              </p:cNvPr>
              <p:cNvSpPr/>
              <p:nvPr/>
            </p:nvSpPr>
            <p:spPr>
              <a:xfrm>
                <a:off x="1972893" y="2489302"/>
                <a:ext cx="94039" cy="94725"/>
              </a:xfrm>
              <a:prstGeom prst="rect">
                <a:avLst/>
              </a:prstGeom>
              <a:blipFill>
                <a:blip r:embed="rId4" cstate="print"/>
                <a:stretch>
                  <a:fillRect/>
                </a:stretch>
              </a:blipFill>
            </p:spPr>
            <p:txBody>
              <a:bodyPr wrap="square" lIns="0" tIns="0" rIns="0" bIns="0" rtlCol="0"/>
              <a:lstStyle/>
              <a:p>
                <a:pPr defTabSz="609630">
                  <a:defRPr/>
                </a:pPr>
                <a:endParaRPr dirty="0">
                  <a:solidFill>
                    <a:prstClr val="black"/>
                  </a:solidFill>
                </a:endParaRPr>
              </a:p>
            </p:txBody>
          </p:sp>
          <p:sp>
            <p:nvSpPr>
              <p:cNvPr id="136" name="object 45">
                <a:extLst>
                  <a:ext uri="{FF2B5EF4-FFF2-40B4-BE49-F238E27FC236}">
                    <a16:creationId xmlns:a16="http://schemas.microsoft.com/office/drawing/2014/main" id="{6542E634-CF44-8D42-1E41-DF113FD40C4A}"/>
                  </a:ext>
                </a:extLst>
              </p:cNvPr>
              <p:cNvSpPr/>
              <p:nvPr/>
            </p:nvSpPr>
            <p:spPr>
              <a:xfrm>
                <a:off x="2095008" y="2493535"/>
                <a:ext cx="31750" cy="0"/>
              </a:xfrm>
              <a:custGeom>
                <a:avLst/>
                <a:gdLst/>
                <a:ahLst/>
                <a:cxnLst/>
                <a:rect l="l" t="t" r="r" b="b"/>
                <a:pathLst>
                  <a:path w="47625">
                    <a:moveTo>
                      <a:pt x="0" y="0"/>
                    </a:moveTo>
                    <a:lnTo>
                      <a:pt x="47142" y="0"/>
                    </a:lnTo>
                  </a:path>
                </a:pathLst>
              </a:custGeom>
              <a:ln w="12700">
                <a:solidFill>
                  <a:srgbClr val="00B8F5"/>
                </a:solidFill>
              </a:ln>
            </p:spPr>
            <p:txBody>
              <a:bodyPr wrap="square" lIns="0" tIns="0" rIns="0" bIns="0" rtlCol="0"/>
              <a:lstStyle/>
              <a:p>
                <a:pPr defTabSz="609630">
                  <a:defRPr/>
                </a:pPr>
                <a:endParaRPr dirty="0">
                  <a:solidFill>
                    <a:prstClr val="black"/>
                  </a:solidFill>
                </a:endParaRPr>
              </a:p>
            </p:txBody>
          </p:sp>
          <p:sp>
            <p:nvSpPr>
              <p:cNvPr id="137" name="object 46">
                <a:extLst>
                  <a:ext uri="{FF2B5EF4-FFF2-40B4-BE49-F238E27FC236}">
                    <a16:creationId xmlns:a16="http://schemas.microsoft.com/office/drawing/2014/main" id="{66FEE955-652C-718A-2733-97D046CD4DE2}"/>
                  </a:ext>
                </a:extLst>
              </p:cNvPr>
              <p:cNvSpPr/>
              <p:nvPr/>
            </p:nvSpPr>
            <p:spPr>
              <a:xfrm>
                <a:off x="2095008" y="2515099"/>
                <a:ext cx="31750" cy="0"/>
              </a:xfrm>
              <a:custGeom>
                <a:avLst/>
                <a:gdLst/>
                <a:ahLst/>
                <a:cxnLst/>
                <a:rect l="l" t="t" r="r" b="b"/>
                <a:pathLst>
                  <a:path w="47625">
                    <a:moveTo>
                      <a:pt x="0" y="0"/>
                    </a:moveTo>
                    <a:lnTo>
                      <a:pt x="47142" y="0"/>
                    </a:lnTo>
                  </a:path>
                </a:pathLst>
              </a:custGeom>
              <a:ln w="12700">
                <a:solidFill>
                  <a:srgbClr val="00B8F5"/>
                </a:solidFill>
              </a:ln>
            </p:spPr>
            <p:txBody>
              <a:bodyPr wrap="square" lIns="0" tIns="0" rIns="0" bIns="0" rtlCol="0"/>
              <a:lstStyle/>
              <a:p>
                <a:pPr defTabSz="609630">
                  <a:defRPr/>
                </a:pPr>
                <a:endParaRPr dirty="0">
                  <a:solidFill>
                    <a:prstClr val="black"/>
                  </a:solidFill>
                </a:endParaRPr>
              </a:p>
            </p:txBody>
          </p:sp>
          <p:sp>
            <p:nvSpPr>
              <p:cNvPr id="138" name="object 47">
                <a:extLst>
                  <a:ext uri="{FF2B5EF4-FFF2-40B4-BE49-F238E27FC236}">
                    <a16:creationId xmlns:a16="http://schemas.microsoft.com/office/drawing/2014/main" id="{1602A0AC-C197-D1E7-5D04-BC8718440C64}"/>
                  </a:ext>
                </a:extLst>
              </p:cNvPr>
              <p:cNvSpPr/>
              <p:nvPr/>
            </p:nvSpPr>
            <p:spPr>
              <a:xfrm>
                <a:off x="2095008" y="2536664"/>
                <a:ext cx="31750" cy="0"/>
              </a:xfrm>
              <a:custGeom>
                <a:avLst/>
                <a:gdLst/>
                <a:ahLst/>
                <a:cxnLst/>
                <a:rect l="l" t="t" r="r" b="b"/>
                <a:pathLst>
                  <a:path w="47625">
                    <a:moveTo>
                      <a:pt x="0" y="0"/>
                    </a:moveTo>
                    <a:lnTo>
                      <a:pt x="47142" y="0"/>
                    </a:lnTo>
                  </a:path>
                </a:pathLst>
              </a:custGeom>
              <a:ln w="12700">
                <a:solidFill>
                  <a:srgbClr val="00B8F5"/>
                </a:solidFill>
              </a:ln>
            </p:spPr>
            <p:txBody>
              <a:bodyPr wrap="square" lIns="0" tIns="0" rIns="0" bIns="0" rtlCol="0"/>
              <a:lstStyle/>
              <a:p>
                <a:pPr defTabSz="609630">
                  <a:defRPr/>
                </a:pPr>
                <a:endParaRPr dirty="0">
                  <a:solidFill>
                    <a:prstClr val="black"/>
                  </a:solidFill>
                </a:endParaRPr>
              </a:p>
            </p:txBody>
          </p:sp>
        </p:grpSp>
      </p:grpSp>
      <p:grpSp>
        <p:nvGrpSpPr>
          <p:cNvPr id="221" name="그룹 220">
            <a:extLst>
              <a:ext uri="{FF2B5EF4-FFF2-40B4-BE49-F238E27FC236}">
                <a16:creationId xmlns:a16="http://schemas.microsoft.com/office/drawing/2014/main" id="{B1BCF3DF-F712-A4A3-1D8E-2E9CA52555E5}"/>
              </a:ext>
            </a:extLst>
          </p:cNvPr>
          <p:cNvGrpSpPr/>
          <p:nvPr/>
        </p:nvGrpSpPr>
        <p:grpSpPr>
          <a:xfrm>
            <a:off x="2950787" y="3429231"/>
            <a:ext cx="2649913" cy="593278"/>
            <a:chOff x="2950787" y="3287661"/>
            <a:chExt cx="2649913" cy="593278"/>
          </a:xfrm>
        </p:grpSpPr>
        <p:grpSp>
          <p:nvGrpSpPr>
            <p:cNvPr id="141" name="그룹 140">
              <a:extLst>
                <a:ext uri="{FF2B5EF4-FFF2-40B4-BE49-F238E27FC236}">
                  <a16:creationId xmlns:a16="http://schemas.microsoft.com/office/drawing/2014/main" id="{50F5A2B8-0B41-ADC2-5A0A-2B4F08F1950F}"/>
                </a:ext>
              </a:extLst>
            </p:cNvPr>
            <p:cNvGrpSpPr/>
            <p:nvPr/>
          </p:nvGrpSpPr>
          <p:grpSpPr>
            <a:xfrm>
              <a:off x="3492600" y="3390500"/>
              <a:ext cx="2108100" cy="490439"/>
              <a:chOff x="3259228" y="1418825"/>
              <a:chExt cx="2108100" cy="490439"/>
            </a:xfrm>
          </p:grpSpPr>
          <p:sp>
            <p:nvSpPr>
              <p:cNvPr id="161" name="object 4">
                <a:extLst>
                  <a:ext uri="{FF2B5EF4-FFF2-40B4-BE49-F238E27FC236}">
                    <a16:creationId xmlns:a16="http://schemas.microsoft.com/office/drawing/2014/main" id="{53C7E5B7-F9B1-3F3C-3492-9302B153A9C0}"/>
                  </a:ext>
                </a:extLst>
              </p:cNvPr>
              <p:cNvSpPr txBox="1"/>
              <p:nvPr/>
            </p:nvSpPr>
            <p:spPr>
              <a:xfrm>
                <a:off x="3259228" y="1418825"/>
                <a:ext cx="1860450" cy="177827"/>
              </a:xfrm>
              <a:prstGeom prst="rect">
                <a:avLst/>
              </a:prstGeom>
            </p:spPr>
            <p:txBody>
              <a:bodyPr vert="horz" wrap="square" lIns="0" tIns="8467" rIns="0" bIns="0" rtlCol="0">
                <a:spAutoFit/>
              </a:bodyPr>
              <a:lstStyle/>
              <a:p>
                <a:pPr marL="8467" defTabSz="609630">
                  <a:spcBef>
                    <a:spcPts val="67"/>
                  </a:spcBef>
                  <a:defRPr/>
                </a:pPr>
                <a:r>
                  <a:rPr lang="ko-KR" altLang="en-US" sz="1100" b="1"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고객 서비스 및 </a:t>
                </a:r>
                <a:r>
                  <a:rPr lang="ko-KR" altLang="en-US" sz="1100" b="1" dirty="0" err="1">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어카운트</a:t>
                </a:r>
                <a:r>
                  <a:rPr lang="ko-KR" altLang="en-US" sz="1100" b="1"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 관리</a:t>
                </a:r>
              </a:p>
            </p:txBody>
          </p:sp>
          <p:sp>
            <p:nvSpPr>
              <p:cNvPr id="162" name="object 5">
                <a:extLst>
                  <a:ext uri="{FF2B5EF4-FFF2-40B4-BE49-F238E27FC236}">
                    <a16:creationId xmlns:a16="http://schemas.microsoft.com/office/drawing/2014/main" id="{9B7FE71B-1A46-17D3-703F-8D4B995FAE46}"/>
                  </a:ext>
                </a:extLst>
              </p:cNvPr>
              <p:cNvSpPr txBox="1"/>
              <p:nvPr/>
            </p:nvSpPr>
            <p:spPr>
              <a:xfrm>
                <a:off x="3286562" y="1639190"/>
                <a:ext cx="2080766" cy="270074"/>
              </a:xfrm>
              <a:prstGeom prst="rect">
                <a:avLst/>
              </a:prstGeom>
            </p:spPr>
            <p:txBody>
              <a:bodyPr vert="horz" wrap="square" lIns="0" tIns="5080" rIns="0" bIns="0" rtlCol="0">
                <a:spAutoFit/>
              </a:bodyPr>
              <a:lstStyle/>
              <a:p>
                <a:pPr marL="180975" marR="3387" indent="-180975" latinLnBrk="0">
                  <a:lnSpc>
                    <a:spcPct val="110000"/>
                  </a:lnSpc>
                  <a:spcBef>
                    <a:spcPts val="600"/>
                  </a:spcBef>
                  <a:buFontTx/>
                  <a:buChar char="•"/>
                  <a:tabLst>
                    <a:tab pos="160451" algn="l"/>
                    <a:tab pos="160875" algn="l"/>
                  </a:tabLst>
                  <a:defRPr/>
                </a:pP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주문 배송 문의</a:t>
                </a: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사용 방법 안내</a:t>
                </a: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언어 번역 등의 고객 맞춤형 </a:t>
                </a:r>
                <a:r>
                  <a:rPr lang="ko-KR" altLang="en-US" sz="8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컨시어지</a:t>
                </a: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제공</a:t>
                </a:r>
              </a:p>
            </p:txBody>
          </p:sp>
        </p:grpSp>
        <p:grpSp>
          <p:nvGrpSpPr>
            <p:cNvPr id="163" name="그룹 162">
              <a:extLst>
                <a:ext uri="{FF2B5EF4-FFF2-40B4-BE49-F238E27FC236}">
                  <a16:creationId xmlns:a16="http://schemas.microsoft.com/office/drawing/2014/main" id="{68F51DE6-588B-AE4F-ABFB-CF40E46050F9}"/>
                </a:ext>
              </a:extLst>
            </p:cNvPr>
            <p:cNvGrpSpPr/>
            <p:nvPr/>
          </p:nvGrpSpPr>
          <p:grpSpPr>
            <a:xfrm>
              <a:off x="2950787" y="3287661"/>
              <a:ext cx="445286" cy="445278"/>
              <a:chOff x="1816232" y="3266057"/>
              <a:chExt cx="471534" cy="471525"/>
            </a:xfrm>
          </p:grpSpPr>
          <p:sp>
            <p:nvSpPr>
              <p:cNvPr id="168" name="object 52">
                <a:extLst>
                  <a:ext uri="{FF2B5EF4-FFF2-40B4-BE49-F238E27FC236}">
                    <a16:creationId xmlns:a16="http://schemas.microsoft.com/office/drawing/2014/main" id="{7CAE3B61-09BD-8152-6DB3-0826C835FBE0}"/>
                  </a:ext>
                </a:extLst>
              </p:cNvPr>
              <p:cNvSpPr/>
              <p:nvPr/>
            </p:nvSpPr>
            <p:spPr>
              <a:xfrm>
                <a:off x="2287766" y="3501819"/>
                <a:ext cx="0" cy="0"/>
              </a:xfrm>
              <a:custGeom>
                <a:avLst/>
                <a:gdLst/>
                <a:ahLst/>
                <a:cxnLst/>
                <a:rect l="l" t="t" r="r" b="b"/>
                <a:pathLst>
                  <a:path>
                    <a:moveTo>
                      <a:pt x="0" y="0"/>
                    </a:moveTo>
                    <a:lnTo>
                      <a:pt x="0" y="0"/>
                    </a:lnTo>
                  </a:path>
                </a:pathLst>
              </a:custGeom>
              <a:ln w="12700">
                <a:solidFill>
                  <a:srgbClr val="510DBC"/>
                </a:solidFill>
              </a:ln>
            </p:spPr>
            <p:txBody>
              <a:bodyPr wrap="square" lIns="0" tIns="0" rIns="0" bIns="0" rtlCol="0"/>
              <a:lstStyle/>
              <a:p>
                <a:pPr defTabSz="609630">
                  <a:defRPr/>
                </a:pPr>
                <a:endParaRPr dirty="0">
                  <a:solidFill>
                    <a:prstClr val="black"/>
                  </a:solidFill>
                </a:endParaRPr>
              </a:p>
            </p:txBody>
          </p:sp>
          <p:sp>
            <p:nvSpPr>
              <p:cNvPr id="169" name="object 53">
                <a:extLst>
                  <a:ext uri="{FF2B5EF4-FFF2-40B4-BE49-F238E27FC236}">
                    <a16:creationId xmlns:a16="http://schemas.microsoft.com/office/drawing/2014/main" id="{A8A5E1DE-AE4A-FCAE-19EC-7C7027B0038C}"/>
                  </a:ext>
                </a:extLst>
              </p:cNvPr>
              <p:cNvSpPr/>
              <p:nvPr/>
            </p:nvSpPr>
            <p:spPr>
              <a:xfrm>
                <a:off x="2052003" y="3266057"/>
                <a:ext cx="0" cy="0"/>
              </a:xfrm>
              <a:custGeom>
                <a:avLst/>
                <a:gdLst/>
                <a:ahLst/>
                <a:cxnLst/>
                <a:rect l="l" t="t" r="r" b="b"/>
                <a:pathLst>
                  <a:path>
                    <a:moveTo>
                      <a:pt x="0" y="0"/>
                    </a:moveTo>
                    <a:lnTo>
                      <a:pt x="0" y="0"/>
                    </a:lnTo>
                  </a:path>
                </a:pathLst>
              </a:custGeom>
              <a:ln w="12700">
                <a:solidFill>
                  <a:srgbClr val="510DBC"/>
                </a:solidFill>
              </a:ln>
            </p:spPr>
            <p:txBody>
              <a:bodyPr wrap="square" lIns="0" tIns="0" rIns="0" bIns="0" rtlCol="0"/>
              <a:lstStyle/>
              <a:p>
                <a:pPr defTabSz="609630">
                  <a:defRPr/>
                </a:pPr>
                <a:endParaRPr dirty="0">
                  <a:solidFill>
                    <a:prstClr val="black"/>
                  </a:solidFill>
                </a:endParaRPr>
              </a:p>
            </p:txBody>
          </p:sp>
          <p:sp>
            <p:nvSpPr>
              <p:cNvPr id="170" name="object 54">
                <a:extLst>
                  <a:ext uri="{FF2B5EF4-FFF2-40B4-BE49-F238E27FC236}">
                    <a16:creationId xmlns:a16="http://schemas.microsoft.com/office/drawing/2014/main" id="{873E6137-C51A-70B4-0B2F-513FC08BF219}"/>
                  </a:ext>
                </a:extLst>
              </p:cNvPr>
              <p:cNvSpPr/>
              <p:nvPr/>
            </p:nvSpPr>
            <p:spPr>
              <a:xfrm>
                <a:off x="1816232" y="3501819"/>
                <a:ext cx="0" cy="0"/>
              </a:xfrm>
              <a:custGeom>
                <a:avLst/>
                <a:gdLst/>
                <a:ahLst/>
                <a:cxnLst/>
                <a:rect l="l" t="t" r="r" b="b"/>
                <a:pathLst>
                  <a:path>
                    <a:moveTo>
                      <a:pt x="0" y="0"/>
                    </a:moveTo>
                    <a:lnTo>
                      <a:pt x="0" y="0"/>
                    </a:lnTo>
                  </a:path>
                </a:pathLst>
              </a:custGeom>
              <a:ln w="12700">
                <a:solidFill>
                  <a:srgbClr val="510DBC"/>
                </a:solidFill>
              </a:ln>
            </p:spPr>
            <p:txBody>
              <a:bodyPr wrap="square" lIns="0" tIns="0" rIns="0" bIns="0" rtlCol="0"/>
              <a:lstStyle/>
              <a:p>
                <a:pPr defTabSz="609630">
                  <a:defRPr/>
                </a:pPr>
                <a:endParaRPr dirty="0">
                  <a:solidFill>
                    <a:prstClr val="black"/>
                  </a:solidFill>
                </a:endParaRPr>
              </a:p>
            </p:txBody>
          </p:sp>
          <p:sp>
            <p:nvSpPr>
              <p:cNvPr id="171" name="object 55">
                <a:extLst>
                  <a:ext uri="{FF2B5EF4-FFF2-40B4-BE49-F238E27FC236}">
                    <a16:creationId xmlns:a16="http://schemas.microsoft.com/office/drawing/2014/main" id="{47326876-7197-39AE-38A3-A407522D3FB3}"/>
                  </a:ext>
                </a:extLst>
              </p:cNvPr>
              <p:cNvSpPr/>
              <p:nvPr/>
            </p:nvSpPr>
            <p:spPr>
              <a:xfrm>
                <a:off x="2052003" y="3737582"/>
                <a:ext cx="0" cy="0"/>
              </a:xfrm>
              <a:custGeom>
                <a:avLst/>
                <a:gdLst/>
                <a:ahLst/>
                <a:cxnLst/>
                <a:rect l="l" t="t" r="r" b="b"/>
                <a:pathLst>
                  <a:path>
                    <a:moveTo>
                      <a:pt x="0" y="0"/>
                    </a:moveTo>
                    <a:lnTo>
                      <a:pt x="0" y="0"/>
                    </a:lnTo>
                  </a:path>
                </a:pathLst>
              </a:custGeom>
              <a:ln w="12700">
                <a:solidFill>
                  <a:srgbClr val="510DBC"/>
                </a:solidFill>
              </a:ln>
            </p:spPr>
            <p:txBody>
              <a:bodyPr wrap="square" lIns="0" tIns="0" rIns="0" bIns="0" rtlCol="0"/>
              <a:lstStyle/>
              <a:p>
                <a:pPr defTabSz="609630">
                  <a:defRPr/>
                </a:pPr>
                <a:endParaRPr dirty="0">
                  <a:solidFill>
                    <a:prstClr val="black"/>
                  </a:solidFill>
                </a:endParaRPr>
              </a:p>
            </p:txBody>
          </p:sp>
          <p:sp>
            <p:nvSpPr>
              <p:cNvPr id="172" name="object 56">
                <a:extLst>
                  <a:ext uri="{FF2B5EF4-FFF2-40B4-BE49-F238E27FC236}">
                    <a16:creationId xmlns:a16="http://schemas.microsoft.com/office/drawing/2014/main" id="{5BC9E69E-6945-B3B5-1314-CE9456187A5B}"/>
                  </a:ext>
                </a:extLst>
              </p:cNvPr>
              <p:cNvSpPr/>
              <p:nvPr/>
            </p:nvSpPr>
            <p:spPr>
              <a:xfrm>
                <a:off x="1835013" y="3284828"/>
                <a:ext cx="425694" cy="425694"/>
              </a:xfrm>
              <a:custGeom>
                <a:avLst/>
                <a:gdLst/>
                <a:ahLst/>
                <a:cxnLst/>
                <a:rect l="l" t="t" r="r" b="b"/>
                <a:pathLst>
                  <a:path w="592454" h="592454">
                    <a:moveTo>
                      <a:pt x="296125" y="0"/>
                    </a:moveTo>
                    <a:lnTo>
                      <a:pt x="248091" y="3876"/>
                    </a:lnTo>
                    <a:lnTo>
                      <a:pt x="202525" y="15097"/>
                    </a:lnTo>
                    <a:lnTo>
                      <a:pt x="160036" y="33054"/>
                    </a:lnTo>
                    <a:lnTo>
                      <a:pt x="121235" y="57138"/>
                    </a:lnTo>
                    <a:lnTo>
                      <a:pt x="86731" y="86737"/>
                    </a:lnTo>
                    <a:lnTo>
                      <a:pt x="57133" y="121243"/>
                    </a:lnTo>
                    <a:lnTo>
                      <a:pt x="33052" y="160046"/>
                    </a:lnTo>
                    <a:lnTo>
                      <a:pt x="15096" y="202536"/>
                    </a:lnTo>
                    <a:lnTo>
                      <a:pt x="3875" y="248103"/>
                    </a:lnTo>
                    <a:lnTo>
                      <a:pt x="0" y="296138"/>
                    </a:lnTo>
                    <a:lnTo>
                      <a:pt x="3875" y="344169"/>
                    </a:lnTo>
                    <a:lnTo>
                      <a:pt x="15096" y="389734"/>
                    </a:lnTo>
                    <a:lnTo>
                      <a:pt x="33052" y="432222"/>
                    </a:lnTo>
                    <a:lnTo>
                      <a:pt x="57133" y="471023"/>
                    </a:lnTo>
                    <a:lnTo>
                      <a:pt x="86731" y="505528"/>
                    </a:lnTo>
                    <a:lnTo>
                      <a:pt x="121235" y="535127"/>
                    </a:lnTo>
                    <a:lnTo>
                      <a:pt x="160036" y="559209"/>
                    </a:lnTo>
                    <a:lnTo>
                      <a:pt x="202525" y="577167"/>
                    </a:lnTo>
                    <a:lnTo>
                      <a:pt x="248091" y="588388"/>
                    </a:lnTo>
                    <a:lnTo>
                      <a:pt x="296125" y="592264"/>
                    </a:lnTo>
                    <a:lnTo>
                      <a:pt x="344160" y="588388"/>
                    </a:lnTo>
                    <a:lnTo>
                      <a:pt x="389726" y="577167"/>
                    </a:lnTo>
                    <a:lnTo>
                      <a:pt x="432214" y="559209"/>
                    </a:lnTo>
                    <a:lnTo>
                      <a:pt x="471016" y="535127"/>
                    </a:lnTo>
                    <a:lnTo>
                      <a:pt x="505520" y="505528"/>
                    </a:lnTo>
                    <a:lnTo>
                      <a:pt x="535118" y="471023"/>
                    </a:lnTo>
                    <a:lnTo>
                      <a:pt x="559199" y="432222"/>
                    </a:lnTo>
                    <a:lnTo>
                      <a:pt x="577155" y="389734"/>
                    </a:lnTo>
                    <a:lnTo>
                      <a:pt x="588376" y="344169"/>
                    </a:lnTo>
                    <a:lnTo>
                      <a:pt x="592251" y="296138"/>
                    </a:lnTo>
                    <a:lnTo>
                      <a:pt x="588376" y="248103"/>
                    </a:lnTo>
                    <a:lnTo>
                      <a:pt x="577155" y="202536"/>
                    </a:lnTo>
                    <a:lnTo>
                      <a:pt x="559199" y="160046"/>
                    </a:lnTo>
                    <a:lnTo>
                      <a:pt x="535118" y="121243"/>
                    </a:lnTo>
                    <a:lnTo>
                      <a:pt x="505520" y="86737"/>
                    </a:lnTo>
                    <a:lnTo>
                      <a:pt x="471016" y="57138"/>
                    </a:lnTo>
                    <a:lnTo>
                      <a:pt x="432214" y="33054"/>
                    </a:lnTo>
                    <a:lnTo>
                      <a:pt x="389726" y="15097"/>
                    </a:lnTo>
                    <a:lnTo>
                      <a:pt x="344160" y="3876"/>
                    </a:lnTo>
                    <a:lnTo>
                      <a:pt x="296125" y="0"/>
                    </a:lnTo>
                    <a:close/>
                  </a:path>
                </a:pathLst>
              </a:custGeom>
              <a:solidFill>
                <a:srgbClr val="EDEDED"/>
              </a:solidFill>
              <a:ln w="9525">
                <a:solidFill>
                  <a:srgbClr val="510DBC"/>
                </a:solidFill>
              </a:ln>
            </p:spPr>
            <p:txBody>
              <a:bodyPr wrap="square" lIns="0" tIns="0" rIns="0" bIns="0" rtlCol="0"/>
              <a:lstStyle/>
              <a:p>
                <a:pPr defTabSz="609630">
                  <a:defRPr/>
                </a:pPr>
                <a:endParaRPr dirty="0">
                  <a:solidFill>
                    <a:prstClr val="black"/>
                  </a:solidFill>
                </a:endParaRPr>
              </a:p>
            </p:txBody>
          </p:sp>
          <p:sp>
            <p:nvSpPr>
              <p:cNvPr id="173" name="object 57">
                <a:extLst>
                  <a:ext uri="{FF2B5EF4-FFF2-40B4-BE49-F238E27FC236}">
                    <a16:creationId xmlns:a16="http://schemas.microsoft.com/office/drawing/2014/main" id="{1D2BBFB7-30FE-DCD5-56A0-D6661320EAF3}"/>
                  </a:ext>
                </a:extLst>
              </p:cNvPr>
              <p:cNvSpPr/>
              <p:nvPr/>
            </p:nvSpPr>
            <p:spPr>
              <a:xfrm>
                <a:off x="1919517" y="3375085"/>
                <a:ext cx="253703" cy="253475"/>
              </a:xfrm>
              <a:prstGeom prst="rect">
                <a:avLst/>
              </a:prstGeom>
              <a:blipFill>
                <a:blip r:embed="rId5" cstate="print"/>
                <a:stretch>
                  <a:fillRect/>
                </a:stretch>
              </a:blipFill>
            </p:spPr>
            <p:txBody>
              <a:bodyPr wrap="square" lIns="0" tIns="0" rIns="0" bIns="0" rtlCol="0"/>
              <a:lstStyle/>
              <a:p>
                <a:pPr defTabSz="609630">
                  <a:defRPr/>
                </a:pPr>
                <a:endParaRPr dirty="0">
                  <a:solidFill>
                    <a:prstClr val="black"/>
                  </a:solidFill>
                </a:endParaRPr>
              </a:p>
            </p:txBody>
          </p:sp>
        </p:grpSp>
      </p:grpSp>
      <p:grpSp>
        <p:nvGrpSpPr>
          <p:cNvPr id="219" name="그룹 218">
            <a:extLst>
              <a:ext uri="{FF2B5EF4-FFF2-40B4-BE49-F238E27FC236}">
                <a16:creationId xmlns:a16="http://schemas.microsoft.com/office/drawing/2014/main" id="{6FDE4D0B-739D-9A3B-EDC0-696889BED0BD}"/>
              </a:ext>
            </a:extLst>
          </p:cNvPr>
          <p:cNvGrpSpPr/>
          <p:nvPr/>
        </p:nvGrpSpPr>
        <p:grpSpPr>
          <a:xfrm>
            <a:off x="2932346" y="4195845"/>
            <a:ext cx="2668354" cy="953439"/>
            <a:chOff x="2932346" y="3993472"/>
            <a:chExt cx="2668354" cy="953439"/>
          </a:xfrm>
        </p:grpSpPr>
        <p:grpSp>
          <p:nvGrpSpPr>
            <p:cNvPr id="184" name="그룹 183">
              <a:extLst>
                <a:ext uri="{FF2B5EF4-FFF2-40B4-BE49-F238E27FC236}">
                  <a16:creationId xmlns:a16="http://schemas.microsoft.com/office/drawing/2014/main" id="{2024C299-3F02-B0AA-B502-0960495F88DB}"/>
                </a:ext>
              </a:extLst>
            </p:cNvPr>
            <p:cNvGrpSpPr/>
            <p:nvPr/>
          </p:nvGrpSpPr>
          <p:grpSpPr>
            <a:xfrm>
              <a:off x="2932346" y="3993472"/>
              <a:ext cx="471534" cy="471526"/>
              <a:chOff x="1816232" y="4033595"/>
              <a:chExt cx="471534" cy="471526"/>
            </a:xfrm>
          </p:grpSpPr>
          <p:sp>
            <p:nvSpPr>
              <p:cNvPr id="189" name="object 73">
                <a:extLst>
                  <a:ext uri="{FF2B5EF4-FFF2-40B4-BE49-F238E27FC236}">
                    <a16:creationId xmlns:a16="http://schemas.microsoft.com/office/drawing/2014/main" id="{9DA1EF09-34C0-5FA5-5694-BFC805501B2D}"/>
                  </a:ext>
                </a:extLst>
              </p:cNvPr>
              <p:cNvSpPr/>
              <p:nvPr/>
            </p:nvSpPr>
            <p:spPr>
              <a:xfrm>
                <a:off x="2287766" y="4269359"/>
                <a:ext cx="0" cy="0"/>
              </a:xfrm>
              <a:custGeom>
                <a:avLst/>
                <a:gdLst/>
                <a:ahLst/>
                <a:cxnLst/>
                <a:rect l="l" t="t" r="r" b="b"/>
                <a:pathLst>
                  <a:path>
                    <a:moveTo>
                      <a:pt x="0" y="0"/>
                    </a:moveTo>
                    <a:lnTo>
                      <a:pt x="0" y="0"/>
                    </a:lnTo>
                  </a:path>
                </a:pathLst>
              </a:custGeom>
              <a:ln w="12700">
                <a:solidFill>
                  <a:srgbClr val="0C233C"/>
                </a:solidFill>
              </a:ln>
            </p:spPr>
            <p:txBody>
              <a:bodyPr wrap="square" lIns="0" tIns="0" rIns="0" bIns="0" rtlCol="0"/>
              <a:lstStyle/>
              <a:p>
                <a:pPr defTabSz="609630">
                  <a:defRPr/>
                </a:pPr>
                <a:endParaRPr dirty="0">
                  <a:solidFill>
                    <a:prstClr val="black"/>
                  </a:solidFill>
                </a:endParaRPr>
              </a:p>
            </p:txBody>
          </p:sp>
          <p:sp>
            <p:nvSpPr>
              <p:cNvPr id="190" name="object 74">
                <a:extLst>
                  <a:ext uri="{FF2B5EF4-FFF2-40B4-BE49-F238E27FC236}">
                    <a16:creationId xmlns:a16="http://schemas.microsoft.com/office/drawing/2014/main" id="{8595966F-F622-C8BA-F7C2-ACC3D180B1C8}"/>
                  </a:ext>
                </a:extLst>
              </p:cNvPr>
              <p:cNvSpPr/>
              <p:nvPr/>
            </p:nvSpPr>
            <p:spPr>
              <a:xfrm>
                <a:off x="2052003" y="4033595"/>
                <a:ext cx="0" cy="0"/>
              </a:xfrm>
              <a:custGeom>
                <a:avLst/>
                <a:gdLst/>
                <a:ahLst/>
                <a:cxnLst/>
                <a:rect l="l" t="t" r="r" b="b"/>
                <a:pathLst>
                  <a:path>
                    <a:moveTo>
                      <a:pt x="0" y="0"/>
                    </a:moveTo>
                    <a:lnTo>
                      <a:pt x="0" y="0"/>
                    </a:lnTo>
                  </a:path>
                </a:pathLst>
              </a:custGeom>
              <a:ln w="12700">
                <a:solidFill>
                  <a:srgbClr val="0C233C"/>
                </a:solidFill>
              </a:ln>
            </p:spPr>
            <p:txBody>
              <a:bodyPr wrap="square" lIns="0" tIns="0" rIns="0" bIns="0" rtlCol="0"/>
              <a:lstStyle/>
              <a:p>
                <a:pPr defTabSz="609630">
                  <a:defRPr/>
                </a:pPr>
                <a:endParaRPr dirty="0">
                  <a:solidFill>
                    <a:prstClr val="black"/>
                  </a:solidFill>
                </a:endParaRPr>
              </a:p>
            </p:txBody>
          </p:sp>
          <p:sp>
            <p:nvSpPr>
              <p:cNvPr id="191" name="object 75">
                <a:extLst>
                  <a:ext uri="{FF2B5EF4-FFF2-40B4-BE49-F238E27FC236}">
                    <a16:creationId xmlns:a16="http://schemas.microsoft.com/office/drawing/2014/main" id="{0379CAD2-EFA8-B229-1145-7CBC1FF79B57}"/>
                  </a:ext>
                </a:extLst>
              </p:cNvPr>
              <p:cNvSpPr/>
              <p:nvPr/>
            </p:nvSpPr>
            <p:spPr>
              <a:xfrm>
                <a:off x="1816232" y="4269359"/>
                <a:ext cx="0" cy="0"/>
              </a:xfrm>
              <a:custGeom>
                <a:avLst/>
                <a:gdLst/>
                <a:ahLst/>
                <a:cxnLst/>
                <a:rect l="l" t="t" r="r" b="b"/>
                <a:pathLst>
                  <a:path>
                    <a:moveTo>
                      <a:pt x="0" y="0"/>
                    </a:moveTo>
                    <a:lnTo>
                      <a:pt x="0" y="0"/>
                    </a:lnTo>
                  </a:path>
                </a:pathLst>
              </a:custGeom>
              <a:ln w="12700">
                <a:solidFill>
                  <a:srgbClr val="0C233C"/>
                </a:solidFill>
              </a:ln>
            </p:spPr>
            <p:txBody>
              <a:bodyPr wrap="square" lIns="0" tIns="0" rIns="0" bIns="0" rtlCol="0"/>
              <a:lstStyle/>
              <a:p>
                <a:pPr defTabSz="609630">
                  <a:defRPr/>
                </a:pPr>
                <a:endParaRPr dirty="0">
                  <a:solidFill>
                    <a:prstClr val="black"/>
                  </a:solidFill>
                </a:endParaRPr>
              </a:p>
            </p:txBody>
          </p:sp>
          <p:sp>
            <p:nvSpPr>
              <p:cNvPr id="192" name="object 76">
                <a:extLst>
                  <a:ext uri="{FF2B5EF4-FFF2-40B4-BE49-F238E27FC236}">
                    <a16:creationId xmlns:a16="http://schemas.microsoft.com/office/drawing/2014/main" id="{66A2EE80-AB9F-F124-D792-4D8B2DAFA700}"/>
                  </a:ext>
                </a:extLst>
              </p:cNvPr>
              <p:cNvSpPr/>
              <p:nvPr/>
            </p:nvSpPr>
            <p:spPr>
              <a:xfrm>
                <a:off x="2052003" y="4505121"/>
                <a:ext cx="0" cy="0"/>
              </a:xfrm>
              <a:custGeom>
                <a:avLst/>
                <a:gdLst/>
                <a:ahLst/>
                <a:cxnLst/>
                <a:rect l="l" t="t" r="r" b="b"/>
                <a:pathLst>
                  <a:path>
                    <a:moveTo>
                      <a:pt x="0" y="0"/>
                    </a:moveTo>
                    <a:lnTo>
                      <a:pt x="0" y="0"/>
                    </a:lnTo>
                  </a:path>
                </a:pathLst>
              </a:custGeom>
              <a:ln w="12700">
                <a:solidFill>
                  <a:srgbClr val="0C233C"/>
                </a:solidFill>
              </a:ln>
            </p:spPr>
            <p:txBody>
              <a:bodyPr wrap="square" lIns="0" tIns="0" rIns="0" bIns="0" rtlCol="0"/>
              <a:lstStyle/>
              <a:p>
                <a:pPr defTabSz="609630">
                  <a:defRPr/>
                </a:pPr>
                <a:endParaRPr dirty="0">
                  <a:solidFill>
                    <a:prstClr val="black"/>
                  </a:solidFill>
                </a:endParaRPr>
              </a:p>
            </p:txBody>
          </p:sp>
          <p:sp>
            <p:nvSpPr>
              <p:cNvPr id="193" name="object 77">
                <a:extLst>
                  <a:ext uri="{FF2B5EF4-FFF2-40B4-BE49-F238E27FC236}">
                    <a16:creationId xmlns:a16="http://schemas.microsoft.com/office/drawing/2014/main" id="{FBD65F5B-E8FE-DFC8-7A32-534BF0189D65}"/>
                  </a:ext>
                </a:extLst>
              </p:cNvPr>
              <p:cNvSpPr/>
              <p:nvPr/>
            </p:nvSpPr>
            <p:spPr>
              <a:xfrm>
                <a:off x="1844002" y="4061356"/>
                <a:ext cx="416130" cy="416130"/>
              </a:xfrm>
              <a:custGeom>
                <a:avLst/>
                <a:gdLst/>
                <a:ahLst/>
                <a:cxnLst/>
                <a:rect l="l" t="t" r="r" b="b"/>
                <a:pathLst>
                  <a:path w="592454" h="592454">
                    <a:moveTo>
                      <a:pt x="296125" y="0"/>
                    </a:moveTo>
                    <a:lnTo>
                      <a:pt x="248091" y="3876"/>
                    </a:lnTo>
                    <a:lnTo>
                      <a:pt x="202525" y="15097"/>
                    </a:lnTo>
                    <a:lnTo>
                      <a:pt x="160036" y="33054"/>
                    </a:lnTo>
                    <a:lnTo>
                      <a:pt x="121235" y="57138"/>
                    </a:lnTo>
                    <a:lnTo>
                      <a:pt x="86731" y="86737"/>
                    </a:lnTo>
                    <a:lnTo>
                      <a:pt x="57133" y="121243"/>
                    </a:lnTo>
                    <a:lnTo>
                      <a:pt x="33052" y="160046"/>
                    </a:lnTo>
                    <a:lnTo>
                      <a:pt x="15096" y="202536"/>
                    </a:lnTo>
                    <a:lnTo>
                      <a:pt x="3875" y="248103"/>
                    </a:lnTo>
                    <a:lnTo>
                      <a:pt x="0" y="296138"/>
                    </a:lnTo>
                    <a:lnTo>
                      <a:pt x="3875" y="344169"/>
                    </a:lnTo>
                    <a:lnTo>
                      <a:pt x="15096" y="389734"/>
                    </a:lnTo>
                    <a:lnTo>
                      <a:pt x="33052" y="432222"/>
                    </a:lnTo>
                    <a:lnTo>
                      <a:pt x="57133" y="471023"/>
                    </a:lnTo>
                    <a:lnTo>
                      <a:pt x="86731" y="505528"/>
                    </a:lnTo>
                    <a:lnTo>
                      <a:pt x="121235" y="535127"/>
                    </a:lnTo>
                    <a:lnTo>
                      <a:pt x="160036" y="559209"/>
                    </a:lnTo>
                    <a:lnTo>
                      <a:pt x="202525" y="577167"/>
                    </a:lnTo>
                    <a:lnTo>
                      <a:pt x="248091" y="588388"/>
                    </a:lnTo>
                    <a:lnTo>
                      <a:pt x="296125" y="592264"/>
                    </a:lnTo>
                    <a:lnTo>
                      <a:pt x="344160" y="588388"/>
                    </a:lnTo>
                    <a:lnTo>
                      <a:pt x="389726" y="577167"/>
                    </a:lnTo>
                    <a:lnTo>
                      <a:pt x="432214" y="559209"/>
                    </a:lnTo>
                    <a:lnTo>
                      <a:pt x="471016" y="535127"/>
                    </a:lnTo>
                    <a:lnTo>
                      <a:pt x="505520" y="505528"/>
                    </a:lnTo>
                    <a:lnTo>
                      <a:pt x="535118" y="471023"/>
                    </a:lnTo>
                    <a:lnTo>
                      <a:pt x="559199" y="432222"/>
                    </a:lnTo>
                    <a:lnTo>
                      <a:pt x="577155" y="389734"/>
                    </a:lnTo>
                    <a:lnTo>
                      <a:pt x="588376" y="344169"/>
                    </a:lnTo>
                    <a:lnTo>
                      <a:pt x="592251" y="296138"/>
                    </a:lnTo>
                    <a:lnTo>
                      <a:pt x="588376" y="248103"/>
                    </a:lnTo>
                    <a:lnTo>
                      <a:pt x="577155" y="202536"/>
                    </a:lnTo>
                    <a:lnTo>
                      <a:pt x="559199" y="160046"/>
                    </a:lnTo>
                    <a:lnTo>
                      <a:pt x="535118" y="121243"/>
                    </a:lnTo>
                    <a:lnTo>
                      <a:pt x="505520" y="86737"/>
                    </a:lnTo>
                    <a:lnTo>
                      <a:pt x="471016" y="57138"/>
                    </a:lnTo>
                    <a:lnTo>
                      <a:pt x="432214" y="33054"/>
                    </a:lnTo>
                    <a:lnTo>
                      <a:pt x="389726" y="15097"/>
                    </a:lnTo>
                    <a:lnTo>
                      <a:pt x="344160" y="3876"/>
                    </a:lnTo>
                    <a:lnTo>
                      <a:pt x="296125" y="0"/>
                    </a:lnTo>
                    <a:close/>
                  </a:path>
                </a:pathLst>
              </a:custGeom>
              <a:solidFill>
                <a:srgbClr val="EDEDED"/>
              </a:solidFill>
              <a:ln>
                <a:solidFill>
                  <a:srgbClr val="1F344B"/>
                </a:solidFill>
              </a:ln>
            </p:spPr>
            <p:txBody>
              <a:bodyPr wrap="square" lIns="0" tIns="0" rIns="0" bIns="0" rtlCol="0"/>
              <a:lstStyle/>
              <a:p>
                <a:pPr defTabSz="609630">
                  <a:defRPr/>
                </a:pPr>
                <a:endParaRPr dirty="0">
                  <a:solidFill>
                    <a:prstClr val="black"/>
                  </a:solidFill>
                </a:endParaRPr>
              </a:p>
            </p:txBody>
          </p:sp>
          <p:sp>
            <p:nvSpPr>
              <p:cNvPr id="194" name="object 78">
                <a:extLst>
                  <a:ext uri="{FF2B5EF4-FFF2-40B4-BE49-F238E27FC236}">
                    <a16:creationId xmlns:a16="http://schemas.microsoft.com/office/drawing/2014/main" id="{DAE7677E-1FD4-C03D-FAC4-B0321E3786D4}"/>
                  </a:ext>
                </a:extLst>
              </p:cNvPr>
              <p:cNvSpPr/>
              <p:nvPr/>
            </p:nvSpPr>
            <p:spPr>
              <a:xfrm>
                <a:off x="1935175" y="4135186"/>
                <a:ext cx="233680" cy="268393"/>
              </a:xfrm>
              <a:custGeom>
                <a:avLst/>
                <a:gdLst/>
                <a:ahLst/>
                <a:cxnLst/>
                <a:rect l="l" t="t" r="r" b="b"/>
                <a:pathLst>
                  <a:path w="350520" h="402589">
                    <a:moveTo>
                      <a:pt x="175374" y="0"/>
                    </a:moveTo>
                    <a:lnTo>
                      <a:pt x="175082" y="0"/>
                    </a:lnTo>
                    <a:lnTo>
                      <a:pt x="129310" y="30802"/>
                    </a:lnTo>
                    <a:lnTo>
                      <a:pt x="71172" y="55946"/>
                    </a:lnTo>
                    <a:lnTo>
                      <a:pt x="21218" y="72894"/>
                    </a:lnTo>
                    <a:lnTo>
                      <a:pt x="0" y="79108"/>
                    </a:lnTo>
                    <a:lnTo>
                      <a:pt x="528" y="124868"/>
                    </a:lnTo>
                    <a:lnTo>
                      <a:pt x="2932" y="169019"/>
                    </a:lnTo>
                    <a:lnTo>
                      <a:pt x="8437" y="211197"/>
                    </a:lnTo>
                    <a:lnTo>
                      <a:pt x="18269" y="251040"/>
                    </a:lnTo>
                    <a:lnTo>
                      <a:pt x="33653" y="288186"/>
                    </a:lnTo>
                    <a:lnTo>
                      <a:pt x="55816" y="322270"/>
                    </a:lnTo>
                    <a:lnTo>
                      <a:pt x="85983" y="352930"/>
                    </a:lnTo>
                    <a:lnTo>
                      <a:pt x="125380" y="379803"/>
                    </a:lnTo>
                    <a:lnTo>
                      <a:pt x="175234" y="402526"/>
                    </a:lnTo>
                    <a:lnTo>
                      <a:pt x="225091" y="379803"/>
                    </a:lnTo>
                    <a:lnTo>
                      <a:pt x="264491" y="352930"/>
                    </a:lnTo>
                    <a:lnTo>
                      <a:pt x="294658" y="322270"/>
                    </a:lnTo>
                    <a:lnTo>
                      <a:pt x="316821" y="288186"/>
                    </a:lnTo>
                    <a:lnTo>
                      <a:pt x="332204" y="251040"/>
                    </a:lnTo>
                    <a:lnTo>
                      <a:pt x="342034" y="211197"/>
                    </a:lnTo>
                    <a:lnTo>
                      <a:pt x="347537" y="169019"/>
                    </a:lnTo>
                    <a:lnTo>
                      <a:pt x="349940" y="124868"/>
                    </a:lnTo>
                    <a:lnTo>
                      <a:pt x="350469" y="79108"/>
                    </a:lnTo>
                    <a:lnTo>
                      <a:pt x="273809" y="57962"/>
                    </a:lnTo>
                    <a:lnTo>
                      <a:pt x="230017" y="42673"/>
                    </a:lnTo>
                    <a:lnTo>
                      <a:pt x="202677" y="25824"/>
                    </a:lnTo>
                    <a:lnTo>
                      <a:pt x="175374" y="0"/>
                    </a:lnTo>
                    <a:close/>
                  </a:path>
                </a:pathLst>
              </a:custGeom>
              <a:ln w="12700">
                <a:solidFill>
                  <a:srgbClr val="0C233C"/>
                </a:solidFill>
              </a:ln>
            </p:spPr>
            <p:txBody>
              <a:bodyPr wrap="square" lIns="0" tIns="0" rIns="0" bIns="0" rtlCol="0"/>
              <a:lstStyle/>
              <a:p>
                <a:pPr defTabSz="609630">
                  <a:defRPr/>
                </a:pPr>
                <a:endParaRPr dirty="0">
                  <a:solidFill>
                    <a:prstClr val="black"/>
                  </a:solidFill>
                </a:endParaRPr>
              </a:p>
            </p:txBody>
          </p:sp>
          <p:sp>
            <p:nvSpPr>
              <p:cNvPr id="195" name="object 79">
                <a:extLst>
                  <a:ext uri="{FF2B5EF4-FFF2-40B4-BE49-F238E27FC236}">
                    <a16:creationId xmlns:a16="http://schemas.microsoft.com/office/drawing/2014/main" id="{62BE960E-8581-06FC-17F5-302EA4BAE482}"/>
                  </a:ext>
                </a:extLst>
              </p:cNvPr>
              <p:cNvSpPr/>
              <p:nvPr/>
            </p:nvSpPr>
            <p:spPr>
              <a:xfrm>
                <a:off x="1990214" y="4200348"/>
                <a:ext cx="123926" cy="126458"/>
              </a:xfrm>
              <a:prstGeom prst="rect">
                <a:avLst/>
              </a:prstGeom>
              <a:blipFill>
                <a:blip r:embed="rId6" cstate="print"/>
                <a:stretch>
                  <a:fillRect/>
                </a:stretch>
              </a:blipFill>
            </p:spPr>
            <p:txBody>
              <a:bodyPr wrap="square" lIns="0" tIns="0" rIns="0" bIns="0" rtlCol="0"/>
              <a:lstStyle/>
              <a:p>
                <a:pPr defTabSz="609630">
                  <a:defRPr/>
                </a:pPr>
                <a:endParaRPr dirty="0">
                  <a:solidFill>
                    <a:prstClr val="black"/>
                  </a:solidFill>
                </a:endParaRPr>
              </a:p>
            </p:txBody>
          </p:sp>
        </p:grpSp>
        <p:grpSp>
          <p:nvGrpSpPr>
            <p:cNvPr id="174" name="그룹 173">
              <a:extLst>
                <a:ext uri="{FF2B5EF4-FFF2-40B4-BE49-F238E27FC236}">
                  <a16:creationId xmlns:a16="http://schemas.microsoft.com/office/drawing/2014/main" id="{302AF081-0F3E-307F-86E4-F11E54374C1B}"/>
                </a:ext>
              </a:extLst>
            </p:cNvPr>
            <p:cNvGrpSpPr/>
            <p:nvPr/>
          </p:nvGrpSpPr>
          <p:grpSpPr>
            <a:xfrm>
              <a:off x="3492600" y="4108685"/>
              <a:ext cx="2108100" cy="838226"/>
              <a:chOff x="3259228" y="1418825"/>
              <a:chExt cx="2108100" cy="838226"/>
            </a:xfrm>
          </p:grpSpPr>
          <p:sp>
            <p:nvSpPr>
              <p:cNvPr id="175" name="object 4">
                <a:extLst>
                  <a:ext uri="{FF2B5EF4-FFF2-40B4-BE49-F238E27FC236}">
                    <a16:creationId xmlns:a16="http://schemas.microsoft.com/office/drawing/2014/main" id="{E544B5CC-2688-C14F-963E-0B113B128176}"/>
                  </a:ext>
                </a:extLst>
              </p:cNvPr>
              <p:cNvSpPr txBox="1"/>
              <p:nvPr/>
            </p:nvSpPr>
            <p:spPr>
              <a:xfrm>
                <a:off x="3259228" y="1418825"/>
                <a:ext cx="1860450" cy="177827"/>
              </a:xfrm>
              <a:prstGeom prst="rect">
                <a:avLst/>
              </a:prstGeom>
            </p:spPr>
            <p:txBody>
              <a:bodyPr vert="horz" wrap="square" lIns="0" tIns="8467" rIns="0" bIns="0" rtlCol="0">
                <a:spAutoFit/>
              </a:bodyPr>
              <a:lstStyle/>
              <a:p>
                <a:pPr marL="8467" defTabSz="609630">
                  <a:spcBef>
                    <a:spcPts val="67"/>
                  </a:spcBef>
                  <a:defRPr/>
                </a:pPr>
                <a:r>
                  <a:rPr lang="ko-KR" altLang="en-US" sz="1100" b="1" dirty="0">
                    <a:gradFill>
                      <a:gsLst>
                        <a:gs pos="0">
                          <a:srgbClr val="1F344B"/>
                        </a:gs>
                        <a:gs pos="100000">
                          <a:srgbClr val="1F344B"/>
                        </a:gs>
                      </a:gsLst>
                      <a:lin ang="5400000" scaled="1"/>
                    </a:gradFill>
                    <a:latin typeface="KoPub돋움체 Medium" panose="00000600000000000000" pitchFamily="2" charset="-127"/>
                    <a:ea typeface="KoPub돋움체 Medium" panose="00000600000000000000" pitchFamily="2" charset="-127"/>
                    <a:cs typeface="KPMG Bold"/>
                  </a:rPr>
                  <a:t>사기 방지</a:t>
                </a:r>
              </a:p>
            </p:txBody>
          </p:sp>
          <p:sp>
            <p:nvSpPr>
              <p:cNvPr id="176" name="object 5">
                <a:extLst>
                  <a:ext uri="{FF2B5EF4-FFF2-40B4-BE49-F238E27FC236}">
                    <a16:creationId xmlns:a16="http://schemas.microsoft.com/office/drawing/2014/main" id="{85A82D14-D1BD-7C87-7691-23D3377144A7}"/>
                  </a:ext>
                </a:extLst>
              </p:cNvPr>
              <p:cNvSpPr txBox="1"/>
              <p:nvPr/>
            </p:nvSpPr>
            <p:spPr>
              <a:xfrm>
                <a:off x="3286562" y="1639190"/>
                <a:ext cx="2080766" cy="617861"/>
              </a:xfrm>
              <a:prstGeom prst="rect">
                <a:avLst/>
              </a:prstGeom>
            </p:spPr>
            <p:txBody>
              <a:bodyPr vert="horz" wrap="square" lIns="0" tIns="5080" rIns="0" bIns="0" rtlCol="0">
                <a:spAutoFit/>
              </a:bodyPr>
              <a:lstStyle/>
              <a:p>
                <a:pPr marL="180975" marR="3387" indent="-180975" latinLnBrk="0">
                  <a:lnSpc>
                    <a:spcPct val="110000"/>
                  </a:lnSpc>
                  <a:spcBef>
                    <a:spcPts val="600"/>
                  </a:spcBef>
                  <a:buFontTx/>
                  <a:buChar char="•"/>
                  <a:tabLst>
                    <a:tab pos="160451" algn="l"/>
                    <a:tab pos="160875" algn="l"/>
                  </a:tabLst>
                  <a:defRPr/>
                </a:pP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분석 데이터의 비정상적인 추세를 식별하여 사기 방지를 위한 새로운 검토 영역 혹은 대상자를 식별</a:t>
                </a:r>
              </a:p>
              <a:p>
                <a:pPr marL="180975" marR="3387" indent="-180975" latinLnBrk="0">
                  <a:lnSpc>
                    <a:spcPct val="110000"/>
                  </a:lnSpc>
                  <a:spcBef>
                    <a:spcPts val="600"/>
                  </a:spcBef>
                  <a:buFontTx/>
                  <a:buChar char="•"/>
                  <a:tabLst>
                    <a:tab pos="160451" algn="l"/>
                    <a:tab pos="160875" algn="l"/>
                  </a:tabLst>
                  <a:defRPr/>
                </a:pP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신규 사기 사례에 대한 새로운 교육 데이터 생성</a:t>
                </a:r>
              </a:p>
            </p:txBody>
          </p:sp>
        </p:grpSp>
      </p:grpSp>
      <p:grpSp>
        <p:nvGrpSpPr>
          <p:cNvPr id="218" name="그룹 217">
            <a:extLst>
              <a:ext uri="{FF2B5EF4-FFF2-40B4-BE49-F238E27FC236}">
                <a16:creationId xmlns:a16="http://schemas.microsoft.com/office/drawing/2014/main" id="{F120638F-CCCD-F1B4-566B-BA278C034176}"/>
              </a:ext>
            </a:extLst>
          </p:cNvPr>
          <p:cNvGrpSpPr/>
          <p:nvPr/>
        </p:nvGrpSpPr>
        <p:grpSpPr>
          <a:xfrm>
            <a:off x="2939479" y="5322621"/>
            <a:ext cx="2661221" cy="820452"/>
            <a:chOff x="2939479" y="5322621"/>
            <a:chExt cx="2661221" cy="820452"/>
          </a:xfrm>
        </p:grpSpPr>
        <p:grpSp>
          <p:nvGrpSpPr>
            <p:cNvPr id="206" name="그룹 205">
              <a:extLst>
                <a:ext uri="{FF2B5EF4-FFF2-40B4-BE49-F238E27FC236}">
                  <a16:creationId xmlns:a16="http://schemas.microsoft.com/office/drawing/2014/main" id="{580F76B5-DF1B-676C-42D6-E4BB04E1802F}"/>
                </a:ext>
              </a:extLst>
            </p:cNvPr>
            <p:cNvGrpSpPr/>
            <p:nvPr/>
          </p:nvGrpSpPr>
          <p:grpSpPr>
            <a:xfrm>
              <a:off x="2939479" y="5322621"/>
              <a:ext cx="471534" cy="471526"/>
              <a:chOff x="1816232" y="5175303"/>
              <a:chExt cx="471534" cy="471526"/>
            </a:xfrm>
          </p:grpSpPr>
          <p:sp>
            <p:nvSpPr>
              <p:cNvPr id="211" name="object 62">
                <a:extLst>
                  <a:ext uri="{FF2B5EF4-FFF2-40B4-BE49-F238E27FC236}">
                    <a16:creationId xmlns:a16="http://schemas.microsoft.com/office/drawing/2014/main" id="{7023D96B-68A4-81C7-4E7D-445072803D70}"/>
                  </a:ext>
                </a:extLst>
              </p:cNvPr>
              <p:cNvSpPr/>
              <p:nvPr/>
            </p:nvSpPr>
            <p:spPr>
              <a:xfrm>
                <a:off x="2287766" y="5411066"/>
                <a:ext cx="0" cy="0"/>
              </a:xfrm>
              <a:custGeom>
                <a:avLst/>
                <a:gdLst/>
                <a:ahLst/>
                <a:cxnLst/>
                <a:rect l="l" t="t" r="r" b="b"/>
                <a:pathLst>
                  <a:path>
                    <a:moveTo>
                      <a:pt x="0" y="0"/>
                    </a:moveTo>
                    <a:lnTo>
                      <a:pt x="0" y="0"/>
                    </a:lnTo>
                  </a:path>
                </a:pathLst>
              </a:custGeom>
              <a:ln w="12700">
                <a:solidFill>
                  <a:srgbClr val="7213EA"/>
                </a:solidFill>
              </a:ln>
            </p:spPr>
            <p:txBody>
              <a:bodyPr wrap="square" lIns="0" tIns="0" rIns="0" bIns="0" rtlCol="0"/>
              <a:lstStyle/>
              <a:p>
                <a:pPr defTabSz="609630">
                  <a:defRPr/>
                </a:pPr>
                <a:endParaRPr dirty="0">
                  <a:solidFill>
                    <a:prstClr val="black"/>
                  </a:solidFill>
                </a:endParaRPr>
              </a:p>
            </p:txBody>
          </p:sp>
          <p:sp>
            <p:nvSpPr>
              <p:cNvPr id="212" name="object 63">
                <a:extLst>
                  <a:ext uri="{FF2B5EF4-FFF2-40B4-BE49-F238E27FC236}">
                    <a16:creationId xmlns:a16="http://schemas.microsoft.com/office/drawing/2014/main" id="{1072C7B1-2A53-481B-5E0D-0EC3D9228293}"/>
                  </a:ext>
                </a:extLst>
              </p:cNvPr>
              <p:cNvSpPr/>
              <p:nvPr/>
            </p:nvSpPr>
            <p:spPr>
              <a:xfrm>
                <a:off x="2052003" y="5175303"/>
                <a:ext cx="0" cy="0"/>
              </a:xfrm>
              <a:custGeom>
                <a:avLst/>
                <a:gdLst/>
                <a:ahLst/>
                <a:cxnLst/>
                <a:rect l="l" t="t" r="r" b="b"/>
                <a:pathLst>
                  <a:path>
                    <a:moveTo>
                      <a:pt x="0" y="0"/>
                    </a:moveTo>
                    <a:lnTo>
                      <a:pt x="0" y="0"/>
                    </a:lnTo>
                  </a:path>
                </a:pathLst>
              </a:custGeom>
              <a:ln w="12700">
                <a:solidFill>
                  <a:srgbClr val="7213EA"/>
                </a:solidFill>
              </a:ln>
            </p:spPr>
            <p:txBody>
              <a:bodyPr wrap="square" lIns="0" tIns="0" rIns="0" bIns="0" rtlCol="0"/>
              <a:lstStyle/>
              <a:p>
                <a:pPr defTabSz="609630">
                  <a:defRPr/>
                </a:pPr>
                <a:endParaRPr dirty="0">
                  <a:solidFill>
                    <a:prstClr val="black"/>
                  </a:solidFill>
                </a:endParaRPr>
              </a:p>
            </p:txBody>
          </p:sp>
          <p:sp>
            <p:nvSpPr>
              <p:cNvPr id="213" name="object 64">
                <a:extLst>
                  <a:ext uri="{FF2B5EF4-FFF2-40B4-BE49-F238E27FC236}">
                    <a16:creationId xmlns:a16="http://schemas.microsoft.com/office/drawing/2014/main" id="{6AB7BAA9-11F2-20D4-07C6-F0C8EFBBE9EE}"/>
                  </a:ext>
                </a:extLst>
              </p:cNvPr>
              <p:cNvSpPr/>
              <p:nvPr/>
            </p:nvSpPr>
            <p:spPr>
              <a:xfrm>
                <a:off x="1816232" y="5411066"/>
                <a:ext cx="0" cy="0"/>
              </a:xfrm>
              <a:custGeom>
                <a:avLst/>
                <a:gdLst/>
                <a:ahLst/>
                <a:cxnLst/>
                <a:rect l="l" t="t" r="r" b="b"/>
                <a:pathLst>
                  <a:path>
                    <a:moveTo>
                      <a:pt x="0" y="0"/>
                    </a:moveTo>
                    <a:lnTo>
                      <a:pt x="0" y="0"/>
                    </a:lnTo>
                  </a:path>
                </a:pathLst>
              </a:custGeom>
              <a:ln w="12700">
                <a:solidFill>
                  <a:srgbClr val="7213EA"/>
                </a:solidFill>
              </a:ln>
            </p:spPr>
            <p:txBody>
              <a:bodyPr wrap="square" lIns="0" tIns="0" rIns="0" bIns="0" rtlCol="0"/>
              <a:lstStyle/>
              <a:p>
                <a:pPr defTabSz="609630">
                  <a:defRPr/>
                </a:pPr>
                <a:endParaRPr dirty="0">
                  <a:solidFill>
                    <a:prstClr val="black"/>
                  </a:solidFill>
                </a:endParaRPr>
              </a:p>
            </p:txBody>
          </p:sp>
          <p:sp>
            <p:nvSpPr>
              <p:cNvPr id="214" name="object 65">
                <a:extLst>
                  <a:ext uri="{FF2B5EF4-FFF2-40B4-BE49-F238E27FC236}">
                    <a16:creationId xmlns:a16="http://schemas.microsoft.com/office/drawing/2014/main" id="{3E82BF91-51C6-46A9-0F89-0CEFBBA2F2FF}"/>
                  </a:ext>
                </a:extLst>
              </p:cNvPr>
              <p:cNvSpPr/>
              <p:nvPr/>
            </p:nvSpPr>
            <p:spPr>
              <a:xfrm>
                <a:off x="2052003" y="5646829"/>
                <a:ext cx="0" cy="0"/>
              </a:xfrm>
              <a:custGeom>
                <a:avLst/>
                <a:gdLst/>
                <a:ahLst/>
                <a:cxnLst/>
                <a:rect l="l" t="t" r="r" b="b"/>
                <a:pathLst>
                  <a:path>
                    <a:moveTo>
                      <a:pt x="0" y="0"/>
                    </a:moveTo>
                    <a:lnTo>
                      <a:pt x="0" y="0"/>
                    </a:lnTo>
                  </a:path>
                </a:pathLst>
              </a:custGeom>
              <a:ln w="12700">
                <a:solidFill>
                  <a:srgbClr val="7213EA"/>
                </a:solidFill>
              </a:ln>
            </p:spPr>
            <p:txBody>
              <a:bodyPr wrap="square" lIns="0" tIns="0" rIns="0" bIns="0" rtlCol="0"/>
              <a:lstStyle/>
              <a:p>
                <a:pPr defTabSz="609630">
                  <a:defRPr/>
                </a:pPr>
                <a:endParaRPr dirty="0">
                  <a:solidFill>
                    <a:prstClr val="black"/>
                  </a:solidFill>
                </a:endParaRPr>
              </a:p>
            </p:txBody>
          </p:sp>
          <p:sp>
            <p:nvSpPr>
              <p:cNvPr id="215" name="object 66">
                <a:extLst>
                  <a:ext uri="{FF2B5EF4-FFF2-40B4-BE49-F238E27FC236}">
                    <a16:creationId xmlns:a16="http://schemas.microsoft.com/office/drawing/2014/main" id="{E225BB53-BE2C-A952-D6CB-218DE3B7DD1F}"/>
                  </a:ext>
                </a:extLst>
              </p:cNvPr>
              <p:cNvSpPr/>
              <p:nvPr/>
            </p:nvSpPr>
            <p:spPr>
              <a:xfrm>
                <a:off x="1855510" y="5214572"/>
                <a:ext cx="393114" cy="393114"/>
              </a:xfrm>
              <a:custGeom>
                <a:avLst/>
                <a:gdLst/>
                <a:ahLst/>
                <a:cxnLst/>
                <a:rect l="l" t="t" r="r" b="b"/>
                <a:pathLst>
                  <a:path w="592454" h="592454">
                    <a:moveTo>
                      <a:pt x="296125" y="0"/>
                    </a:moveTo>
                    <a:lnTo>
                      <a:pt x="248091" y="3876"/>
                    </a:lnTo>
                    <a:lnTo>
                      <a:pt x="202525" y="15097"/>
                    </a:lnTo>
                    <a:lnTo>
                      <a:pt x="160036" y="33054"/>
                    </a:lnTo>
                    <a:lnTo>
                      <a:pt x="121235" y="57138"/>
                    </a:lnTo>
                    <a:lnTo>
                      <a:pt x="86731" y="86737"/>
                    </a:lnTo>
                    <a:lnTo>
                      <a:pt x="57133" y="121243"/>
                    </a:lnTo>
                    <a:lnTo>
                      <a:pt x="33052" y="160046"/>
                    </a:lnTo>
                    <a:lnTo>
                      <a:pt x="15096" y="202536"/>
                    </a:lnTo>
                    <a:lnTo>
                      <a:pt x="3875" y="248103"/>
                    </a:lnTo>
                    <a:lnTo>
                      <a:pt x="0" y="296138"/>
                    </a:lnTo>
                    <a:lnTo>
                      <a:pt x="3875" y="344169"/>
                    </a:lnTo>
                    <a:lnTo>
                      <a:pt x="15096" y="389734"/>
                    </a:lnTo>
                    <a:lnTo>
                      <a:pt x="33052" y="432222"/>
                    </a:lnTo>
                    <a:lnTo>
                      <a:pt x="57133" y="471023"/>
                    </a:lnTo>
                    <a:lnTo>
                      <a:pt x="86731" y="505528"/>
                    </a:lnTo>
                    <a:lnTo>
                      <a:pt x="121235" y="535127"/>
                    </a:lnTo>
                    <a:lnTo>
                      <a:pt x="160036" y="559209"/>
                    </a:lnTo>
                    <a:lnTo>
                      <a:pt x="202525" y="577167"/>
                    </a:lnTo>
                    <a:lnTo>
                      <a:pt x="248091" y="588388"/>
                    </a:lnTo>
                    <a:lnTo>
                      <a:pt x="296125" y="592264"/>
                    </a:lnTo>
                    <a:lnTo>
                      <a:pt x="344160" y="588388"/>
                    </a:lnTo>
                    <a:lnTo>
                      <a:pt x="389726" y="577167"/>
                    </a:lnTo>
                    <a:lnTo>
                      <a:pt x="432214" y="559209"/>
                    </a:lnTo>
                    <a:lnTo>
                      <a:pt x="471016" y="535127"/>
                    </a:lnTo>
                    <a:lnTo>
                      <a:pt x="505520" y="505528"/>
                    </a:lnTo>
                    <a:lnTo>
                      <a:pt x="535118" y="471023"/>
                    </a:lnTo>
                    <a:lnTo>
                      <a:pt x="559199" y="432222"/>
                    </a:lnTo>
                    <a:lnTo>
                      <a:pt x="577155" y="389734"/>
                    </a:lnTo>
                    <a:lnTo>
                      <a:pt x="588376" y="344169"/>
                    </a:lnTo>
                    <a:lnTo>
                      <a:pt x="592251" y="296138"/>
                    </a:lnTo>
                    <a:lnTo>
                      <a:pt x="588376" y="248103"/>
                    </a:lnTo>
                    <a:lnTo>
                      <a:pt x="577155" y="202536"/>
                    </a:lnTo>
                    <a:lnTo>
                      <a:pt x="559199" y="160046"/>
                    </a:lnTo>
                    <a:lnTo>
                      <a:pt x="535118" y="121243"/>
                    </a:lnTo>
                    <a:lnTo>
                      <a:pt x="505520" y="86737"/>
                    </a:lnTo>
                    <a:lnTo>
                      <a:pt x="471016" y="57138"/>
                    </a:lnTo>
                    <a:lnTo>
                      <a:pt x="432214" y="33054"/>
                    </a:lnTo>
                    <a:lnTo>
                      <a:pt x="389726" y="15097"/>
                    </a:lnTo>
                    <a:lnTo>
                      <a:pt x="344160" y="3876"/>
                    </a:lnTo>
                    <a:lnTo>
                      <a:pt x="296125" y="0"/>
                    </a:lnTo>
                    <a:close/>
                  </a:path>
                </a:pathLst>
              </a:custGeom>
              <a:solidFill>
                <a:srgbClr val="EDEDED"/>
              </a:solidFill>
              <a:ln>
                <a:solidFill>
                  <a:srgbClr val="510DBC"/>
                </a:solidFill>
              </a:ln>
            </p:spPr>
            <p:txBody>
              <a:bodyPr wrap="square" lIns="0" tIns="0" rIns="0" bIns="0" rtlCol="0"/>
              <a:lstStyle/>
              <a:p>
                <a:pPr defTabSz="609630">
                  <a:defRPr/>
                </a:pPr>
                <a:endParaRPr dirty="0">
                  <a:solidFill>
                    <a:prstClr val="black"/>
                  </a:solidFill>
                </a:endParaRPr>
              </a:p>
            </p:txBody>
          </p:sp>
          <p:sp>
            <p:nvSpPr>
              <p:cNvPr id="216" name="object 67">
                <a:extLst>
                  <a:ext uri="{FF2B5EF4-FFF2-40B4-BE49-F238E27FC236}">
                    <a16:creationId xmlns:a16="http://schemas.microsoft.com/office/drawing/2014/main" id="{98B9A533-6D11-9011-7970-0CAAD2462CBA}"/>
                  </a:ext>
                </a:extLst>
              </p:cNvPr>
              <p:cNvSpPr/>
              <p:nvPr/>
            </p:nvSpPr>
            <p:spPr>
              <a:xfrm>
                <a:off x="1952596" y="5283155"/>
                <a:ext cx="253737" cy="194259"/>
              </a:xfrm>
              <a:prstGeom prst="rect">
                <a:avLst/>
              </a:prstGeom>
              <a:blipFill>
                <a:blip r:embed="rId7" cstate="print"/>
                <a:stretch>
                  <a:fillRect/>
                </a:stretch>
              </a:blipFill>
            </p:spPr>
            <p:txBody>
              <a:bodyPr wrap="square" lIns="0" tIns="0" rIns="0" bIns="0" rtlCol="0"/>
              <a:lstStyle/>
              <a:p>
                <a:pPr defTabSz="609630">
                  <a:defRPr/>
                </a:pPr>
                <a:endParaRPr dirty="0">
                  <a:solidFill>
                    <a:prstClr val="black"/>
                  </a:solidFill>
                </a:endParaRPr>
              </a:p>
            </p:txBody>
          </p:sp>
          <p:sp>
            <p:nvSpPr>
              <p:cNvPr id="217" name="object 68">
                <a:extLst>
                  <a:ext uri="{FF2B5EF4-FFF2-40B4-BE49-F238E27FC236}">
                    <a16:creationId xmlns:a16="http://schemas.microsoft.com/office/drawing/2014/main" id="{63FDB0F7-7C30-E2EF-63D5-E20804314FD8}"/>
                  </a:ext>
                </a:extLst>
              </p:cNvPr>
              <p:cNvSpPr/>
              <p:nvPr/>
            </p:nvSpPr>
            <p:spPr>
              <a:xfrm>
                <a:off x="1920448" y="5409359"/>
                <a:ext cx="194310" cy="97790"/>
              </a:xfrm>
              <a:custGeom>
                <a:avLst/>
                <a:gdLst/>
                <a:ahLst/>
                <a:cxnLst/>
                <a:rect l="l" t="t" r="r" b="b"/>
                <a:pathLst>
                  <a:path w="291464" h="146684">
                    <a:moveTo>
                      <a:pt x="290969" y="146405"/>
                    </a:moveTo>
                    <a:lnTo>
                      <a:pt x="0" y="146405"/>
                    </a:lnTo>
                    <a:lnTo>
                      <a:pt x="7414" y="100138"/>
                    </a:lnTo>
                    <a:lnTo>
                      <a:pt x="28064" y="59949"/>
                    </a:lnTo>
                    <a:lnTo>
                      <a:pt x="59557" y="28254"/>
                    </a:lnTo>
                    <a:lnTo>
                      <a:pt x="99501" y="7465"/>
                    </a:lnTo>
                    <a:lnTo>
                      <a:pt x="145503" y="0"/>
                    </a:lnTo>
                    <a:lnTo>
                      <a:pt x="191487" y="7465"/>
                    </a:lnTo>
                    <a:lnTo>
                      <a:pt x="231420" y="28254"/>
                    </a:lnTo>
                    <a:lnTo>
                      <a:pt x="262907" y="59949"/>
                    </a:lnTo>
                    <a:lnTo>
                      <a:pt x="283555" y="100138"/>
                    </a:lnTo>
                    <a:lnTo>
                      <a:pt x="290969" y="146405"/>
                    </a:lnTo>
                    <a:close/>
                  </a:path>
                </a:pathLst>
              </a:custGeom>
              <a:ln w="12700">
                <a:solidFill>
                  <a:srgbClr val="7213EA"/>
                </a:solidFill>
              </a:ln>
            </p:spPr>
            <p:txBody>
              <a:bodyPr wrap="square" lIns="0" tIns="0" rIns="0" bIns="0" rtlCol="0"/>
              <a:lstStyle/>
              <a:p>
                <a:pPr defTabSz="609630">
                  <a:defRPr/>
                </a:pPr>
                <a:endParaRPr dirty="0">
                  <a:solidFill>
                    <a:prstClr val="black"/>
                  </a:solidFill>
                </a:endParaRPr>
              </a:p>
            </p:txBody>
          </p:sp>
        </p:grpSp>
        <p:grpSp>
          <p:nvGrpSpPr>
            <p:cNvPr id="196" name="그룹 195">
              <a:extLst>
                <a:ext uri="{FF2B5EF4-FFF2-40B4-BE49-F238E27FC236}">
                  <a16:creationId xmlns:a16="http://schemas.microsoft.com/office/drawing/2014/main" id="{B4F176EB-151D-CD93-372D-A542C7AC9ACF}"/>
                </a:ext>
              </a:extLst>
            </p:cNvPr>
            <p:cNvGrpSpPr/>
            <p:nvPr/>
          </p:nvGrpSpPr>
          <p:grpSpPr>
            <a:xfrm>
              <a:off x="3492600" y="5440268"/>
              <a:ext cx="2108100" cy="702805"/>
              <a:chOff x="3259228" y="1418825"/>
              <a:chExt cx="2108100" cy="702805"/>
            </a:xfrm>
          </p:grpSpPr>
          <p:sp>
            <p:nvSpPr>
              <p:cNvPr id="197" name="object 4">
                <a:extLst>
                  <a:ext uri="{FF2B5EF4-FFF2-40B4-BE49-F238E27FC236}">
                    <a16:creationId xmlns:a16="http://schemas.microsoft.com/office/drawing/2014/main" id="{352AE433-BCBE-A9A3-6052-1DD9D30C9BC6}"/>
                  </a:ext>
                </a:extLst>
              </p:cNvPr>
              <p:cNvSpPr txBox="1"/>
              <p:nvPr/>
            </p:nvSpPr>
            <p:spPr>
              <a:xfrm>
                <a:off x="3259228" y="1418825"/>
                <a:ext cx="1860450" cy="177827"/>
              </a:xfrm>
              <a:prstGeom prst="rect">
                <a:avLst/>
              </a:prstGeom>
            </p:spPr>
            <p:txBody>
              <a:bodyPr vert="horz" wrap="square" lIns="0" tIns="8467" rIns="0" bIns="0" rtlCol="0">
                <a:spAutoFit/>
              </a:bodyPr>
              <a:lstStyle/>
              <a:p>
                <a:pPr marL="8467" defTabSz="609630">
                  <a:spcBef>
                    <a:spcPts val="67"/>
                  </a:spcBef>
                  <a:defRPr/>
                </a:pPr>
                <a:r>
                  <a:rPr lang="ko-KR" altLang="en-US" sz="1100" b="1"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인사</a:t>
                </a:r>
              </a:p>
            </p:txBody>
          </p:sp>
          <p:sp>
            <p:nvSpPr>
              <p:cNvPr id="198" name="object 5">
                <a:extLst>
                  <a:ext uri="{FF2B5EF4-FFF2-40B4-BE49-F238E27FC236}">
                    <a16:creationId xmlns:a16="http://schemas.microsoft.com/office/drawing/2014/main" id="{EB15DB04-F46C-6FBF-3311-1026CEC54A34}"/>
                  </a:ext>
                </a:extLst>
              </p:cNvPr>
              <p:cNvSpPr txBox="1"/>
              <p:nvPr/>
            </p:nvSpPr>
            <p:spPr>
              <a:xfrm>
                <a:off x="3286562" y="1639190"/>
                <a:ext cx="2080766" cy="482440"/>
              </a:xfrm>
              <a:prstGeom prst="rect">
                <a:avLst/>
              </a:prstGeom>
            </p:spPr>
            <p:txBody>
              <a:bodyPr vert="horz" wrap="square" lIns="0" tIns="5080" rIns="0" bIns="0" rtlCol="0">
                <a:spAutoFit/>
              </a:bodyPr>
              <a:lstStyle/>
              <a:p>
                <a:pPr marL="180975" marR="3387" indent="-180975" latinLnBrk="0">
                  <a:lnSpc>
                    <a:spcPct val="110000"/>
                  </a:lnSpc>
                  <a:spcBef>
                    <a:spcPts val="600"/>
                  </a:spcBef>
                  <a:buFontTx/>
                  <a:buChar char="•"/>
                  <a:tabLst>
                    <a:tab pos="160451" algn="l"/>
                    <a:tab pos="160875" algn="l"/>
                  </a:tabLst>
                  <a:defRPr/>
                </a:pP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KPI </a:t>
                </a: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측정값을 기반으로 구성원을 위한 맞춤형 학습 콘텐츠 생성</a:t>
                </a:r>
              </a:p>
              <a:p>
                <a:pPr marL="180975" marR="3387" indent="-180975" latinLnBrk="0">
                  <a:lnSpc>
                    <a:spcPct val="110000"/>
                  </a:lnSpc>
                  <a:spcBef>
                    <a:spcPts val="600"/>
                  </a:spcBef>
                  <a:buFontTx/>
                  <a:buChar char="•"/>
                  <a:tabLst>
                    <a:tab pos="160451" algn="l"/>
                    <a:tab pos="160875" algn="l"/>
                  </a:tabLst>
                  <a:defRPr/>
                </a:pP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직무 설명</a:t>
                </a: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KPI </a:t>
                </a: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등 기타 콘텐츠 생성</a:t>
                </a:r>
              </a:p>
            </p:txBody>
          </p:sp>
        </p:grpSp>
      </p:grpSp>
      <p:sp>
        <p:nvSpPr>
          <p:cNvPr id="4" name="사각형: 둥근 위쪽 모서리 3">
            <a:extLst>
              <a:ext uri="{FF2B5EF4-FFF2-40B4-BE49-F238E27FC236}">
                <a16:creationId xmlns:a16="http://schemas.microsoft.com/office/drawing/2014/main" id="{C7D2E5D0-D406-DC71-3E26-A8D9CED9F826}"/>
              </a:ext>
            </a:extLst>
          </p:cNvPr>
          <p:cNvSpPr/>
          <p:nvPr/>
        </p:nvSpPr>
        <p:spPr>
          <a:xfrm>
            <a:off x="7402512" y="571500"/>
            <a:ext cx="77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3521008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descr="의류, 사람, 빛이(가) 표시된 사진&#10;&#10;자동 생성된 설명">
            <a:extLst>
              <a:ext uri="{FF2B5EF4-FFF2-40B4-BE49-F238E27FC236}">
                <a16:creationId xmlns:a16="http://schemas.microsoft.com/office/drawing/2014/main" id="{25BC6270-B4D0-0E14-751A-662BCA7A9A88}"/>
              </a:ext>
            </a:extLst>
          </p:cNvPr>
          <p:cNvPicPr>
            <a:picLocks noChangeAspect="1"/>
          </p:cNvPicPr>
          <p:nvPr/>
        </p:nvPicPr>
        <p:blipFill rotWithShape="1">
          <a:blip r:embed="rId3">
            <a:extLst>
              <a:ext uri="{28A0092B-C50C-407E-A947-70E740481C1C}">
                <a14:useLocalDpi xmlns:a14="http://schemas.microsoft.com/office/drawing/2010/main" val="0"/>
              </a:ext>
            </a:extLst>
          </a:blip>
          <a:srcRect l="19613" t="10266" r="10395" b="1632"/>
          <a:stretch/>
        </p:blipFill>
        <p:spPr>
          <a:xfrm flipH="1">
            <a:off x="0" y="1196975"/>
            <a:ext cx="7310866" cy="4932363"/>
          </a:xfrm>
          <a:prstGeom prst="rect">
            <a:avLst/>
          </a:prstGeom>
        </p:spPr>
      </p:pic>
      <p:sp>
        <p:nvSpPr>
          <p:cNvPr id="13" name="object 24">
            <a:extLst>
              <a:ext uri="{FF2B5EF4-FFF2-40B4-BE49-F238E27FC236}">
                <a16:creationId xmlns:a16="http://schemas.microsoft.com/office/drawing/2014/main" id="{9DA0E081-85F3-3EE8-BF1E-15945DD2C77A}"/>
              </a:ext>
            </a:extLst>
          </p:cNvPr>
          <p:cNvSpPr/>
          <p:nvPr/>
        </p:nvSpPr>
        <p:spPr>
          <a:xfrm>
            <a:off x="7310874" y="1196976"/>
            <a:ext cx="4881126" cy="4934093"/>
          </a:xfrm>
          <a:custGeom>
            <a:avLst/>
            <a:gdLst/>
            <a:ahLst/>
            <a:cxnLst/>
            <a:rect l="l" t="t" r="r" b="b"/>
            <a:pathLst>
              <a:path w="2985134" h="6257290">
                <a:moveTo>
                  <a:pt x="0" y="6256997"/>
                </a:moveTo>
                <a:lnTo>
                  <a:pt x="2984842" y="6256997"/>
                </a:lnTo>
                <a:lnTo>
                  <a:pt x="2984842" y="0"/>
                </a:lnTo>
                <a:lnTo>
                  <a:pt x="0" y="0"/>
                </a:lnTo>
                <a:lnTo>
                  <a:pt x="0" y="6256997"/>
                </a:lnTo>
                <a:close/>
              </a:path>
            </a:pathLst>
          </a:custGeom>
          <a:solidFill>
            <a:srgbClr val="1E49E2"/>
          </a:solidFill>
        </p:spPr>
        <p:txBody>
          <a:bodyPr wrap="square" lIns="0" tIns="0" rIns="0" bIns="0" rtlCol="0"/>
          <a:lstStyle/>
          <a:p>
            <a:endParaRPr sz="800" dirty="0">
              <a:latin typeface="+mn-ea"/>
            </a:endParaRPr>
          </a:p>
        </p:txBody>
      </p:sp>
      <p:sp>
        <p:nvSpPr>
          <p:cNvPr id="2" name="바닥글 개체 틀 1">
            <a:extLst>
              <a:ext uri="{FF2B5EF4-FFF2-40B4-BE49-F238E27FC236}">
                <a16:creationId xmlns:a16="http://schemas.microsoft.com/office/drawing/2014/main" id="{7BB47452-CAEB-922A-D4C6-E34A74E8F7F8}"/>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dirty="0"/>
              <a:t>© </a:t>
            </a:r>
            <a:r>
              <a:rPr lang="en-US" spc="35" dirty="0"/>
              <a:t>2023 </a:t>
            </a:r>
            <a:r>
              <a:rPr lang="en-US" spc="60" dirty="0"/>
              <a:t>Copyright </a:t>
            </a:r>
            <a:r>
              <a:rPr lang="en-US" spc="65" dirty="0"/>
              <a:t>owned </a:t>
            </a:r>
            <a:r>
              <a:rPr lang="en-US" spc="75" dirty="0"/>
              <a:t>by </a:t>
            </a:r>
            <a:r>
              <a:rPr lang="en-US" spc="60" dirty="0"/>
              <a:t>one </a:t>
            </a:r>
            <a:r>
              <a:rPr lang="en-US" spc="45" dirty="0"/>
              <a:t>or </a:t>
            </a:r>
            <a:r>
              <a:rPr lang="en-US" spc="65" dirty="0"/>
              <a:t>more </a:t>
            </a:r>
            <a:r>
              <a:rPr lang="en-US" spc="40" dirty="0"/>
              <a:t>of </a:t>
            </a:r>
            <a:r>
              <a:rPr lang="en-US" spc="35" dirty="0"/>
              <a:t>the </a:t>
            </a:r>
            <a:r>
              <a:rPr lang="en-US" spc="95" dirty="0"/>
              <a:t>KPMG </a:t>
            </a:r>
            <a:r>
              <a:rPr lang="en-US" spc="40" dirty="0"/>
              <a:t>International </a:t>
            </a:r>
            <a:r>
              <a:rPr lang="en-US" spc="35" dirty="0"/>
              <a:t>entities. </a:t>
            </a:r>
            <a:r>
              <a:rPr lang="en-US" spc="95" dirty="0"/>
              <a:t>KPMG </a:t>
            </a:r>
            <a:r>
              <a:rPr lang="en-US" spc="40" dirty="0"/>
              <a:t>International entities </a:t>
            </a:r>
            <a:r>
              <a:rPr lang="en-US" spc="55" dirty="0"/>
              <a:t>provide </a:t>
            </a:r>
            <a:r>
              <a:rPr lang="en-US" spc="65" dirty="0"/>
              <a:t>no </a:t>
            </a:r>
            <a:r>
              <a:rPr lang="en-US" spc="60" dirty="0"/>
              <a:t>services </a:t>
            </a:r>
            <a:r>
              <a:rPr lang="en-US" spc="30" dirty="0"/>
              <a:t>to </a:t>
            </a:r>
            <a:r>
              <a:rPr lang="en-US" spc="45" dirty="0"/>
              <a:t>clients. </a:t>
            </a:r>
            <a:r>
              <a:rPr lang="en-US" spc="60" dirty="0"/>
              <a:t>All </a:t>
            </a:r>
            <a:r>
              <a:rPr lang="en-US" spc="55" dirty="0"/>
              <a:t>rights</a:t>
            </a:r>
            <a:r>
              <a:rPr lang="en-US" spc="-40" dirty="0"/>
              <a:t> </a:t>
            </a:r>
            <a:r>
              <a:rPr lang="en-US" spc="50" dirty="0"/>
              <a:t>reserved.</a:t>
            </a:r>
          </a:p>
        </p:txBody>
      </p:sp>
      <p:sp>
        <p:nvSpPr>
          <p:cNvPr id="3" name="슬라이드 번호 개체 틀 2">
            <a:extLst>
              <a:ext uri="{FF2B5EF4-FFF2-40B4-BE49-F238E27FC236}">
                <a16:creationId xmlns:a16="http://schemas.microsoft.com/office/drawing/2014/main" id="{4753EECC-D20E-9B8D-8FB8-F6DBB368A68C}"/>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31</a:t>
            </a:fld>
            <a:r>
              <a:rPr lang="en-US" altLang="ko-KR"/>
              <a:t> </a:t>
            </a:r>
            <a:endParaRPr lang="en-US" dirty="0"/>
          </a:p>
        </p:txBody>
      </p:sp>
      <p:sp>
        <p:nvSpPr>
          <p:cNvPr id="31" name="사각형: 둥근 위쪽 모서리 30">
            <a:extLst>
              <a:ext uri="{FF2B5EF4-FFF2-40B4-BE49-F238E27FC236}">
                <a16:creationId xmlns:a16="http://schemas.microsoft.com/office/drawing/2014/main" id="{3C98718F-46E8-CCDE-C082-A9EC36B210EB}"/>
              </a:ext>
            </a:extLst>
          </p:cNvPr>
          <p:cNvSpPr/>
          <p:nvPr/>
        </p:nvSpPr>
        <p:spPr>
          <a:xfrm>
            <a:off x="515936" y="571500"/>
            <a:ext cx="112179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첨단 로봇 및 자동화</a:t>
            </a:r>
          </a:p>
        </p:txBody>
      </p:sp>
      <p:sp>
        <p:nvSpPr>
          <p:cNvPr id="32" name="사각형: 둥근 위쪽 모서리 31">
            <a:extLst>
              <a:ext uri="{FF2B5EF4-FFF2-40B4-BE49-F238E27FC236}">
                <a16:creationId xmlns:a16="http://schemas.microsoft.com/office/drawing/2014/main" id="{E9ECFB44-0F03-055F-8CD9-0A6D18F3543A}"/>
              </a:ext>
            </a:extLst>
          </p:cNvPr>
          <p:cNvSpPr/>
          <p:nvPr/>
        </p:nvSpPr>
        <p:spPr>
          <a:xfrm>
            <a:off x="7402512" y="571500"/>
            <a:ext cx="773112"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33" name="사각형: 둥근 위쪽 모서리 32">
            <a:extLst>
              <a:ext uri="{FF2B5EF4-FFF2-40B4-BE49-F238E27FC236}">
                <a16:creationId xmlns:a16="http://schemas.microsoft.com/office/drawing/2014/main" id="{D940565F-7E9D-8428-89A9-ACB2BBF692B7}"/>
              </a:ext>
            </a:extLst>
          </p:cNvPr>
          <p:cNvSpPr/>
          <p:nvPr/>
        </p:nvSpPr>
        <p:spPr>
          <a:xfrm>
            <a:off x="1668462" y="571500"/>
            <a:ext cx="8556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선도 분야</a:t>
            </a:r>
          </a:p>
        </p:txBody>
      </p:sp>
      <p:sp>
        <p:nvSpPr>
          <p:cNvPr id="34" name="사각형: 둥근 위쪽 모서리 33">
            <a:extLst>
              <a:ext uri="{FF2B5EF4-FFF2-40B4-BE49-F238E27FC236}">
                <a16:creationId xmlns:a16="http://schemas.microsoft.com/office/drawing/2014/main" id="{686485F8-3D35-135D-0CE0-69DA2069CB22}"/>
              </a:ext>
            </a:extLst>
          </p:cNvPr>
          <p:cNvSpPr/>
          <p:nvPr/>
        </p:nvSpPr>
        <p:spPr>
          <a:xfrm>
            <a:off x="2554287" y="571500"/>
            <a:ext cx="1589088"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효율성을 위한 스마트 기기 생태계</a:t>
            </a:r>
          </a:p>
        </p:txBody>
      </p:sp>
      <p:sp>
        <p:nvSpPr>
          <p:cNvPr id="35" name="사각형: 둥근 위쪽 모서리 34">
            <a:extLst>
              <a:ext uri="{FF2B5EF4-FFF2-40B4-BE49-F238E27FC236}">
                <a16:creationId xmlns:a16="http://schemas.microsoft.com/office/drawing/2014/main" id="{DF79B9D1-7018-AC77-57CA-27D1B023C026}"/>
              </a:ext>
            </a:extLst>
          </p:cNvPr>
          <p:cNvSpPr/>
          <p:nvPr/>
        </p:nvSpPr>
        <p:spPr>
          <a:xfrm>
            <a:off x="4173537" y="571500"/>
            <a:ext cx="142716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기계와 인간의 역할 분담</a:t>
            </a:r>
          </a:p>
        </p:txBody>
      </p:sp>
      <p:sp>
        <p:nvSpPr>
          <p:cNvPr id="36" name="사각형: 둥근 위쪽 모서리 35">
            <a:extLst>
              <a:ext uri="{FF2B5EF4-FFF2-40B4-BE49-F238E27FC236}">
                <a16:creationId xmlns:a16="http://schemas.microsoft.com/office/drawing/2014/main" id="{C77E6080-005A-03DF-59D1-20D5730B6ECB}"/>
              </a:ext>
            </a:extLst>
          </p:cNvPr>
          <p:cNvSpPr/>
          <p:nvPr/>
        </p:nvSpPr>
        <p:spPr>
          <a:xfrm>
            <a:off x="5630862" y="571500"/>
            <a:ext cx="8556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코봇의 부상</a:t>
            </a:r>
          </a:p>
        </p:txBody>
      </p:sp>
      <p:sp>
        <p:nvSpPr>
          <p:cNvPr id="37" name="사각형: 둥근 위쪽 모서리 36">
            <a:extLst>
              <a:ext uri="{FF2B5EF4-FFF2-40B4-BE49-F238E27FC236}">
                <a16:creationId xmlns:a16="http://schemas.microsoft.com/office/drawing/2014/main" id="{E2056818-F959-2B83-4E56-428254B60FE6}"/>
              </a:ext>
            </a:extLst>
          </p:cNvPr>
          <p:cNvSpPr/>
          <p:nvPr/>
        </p:nvSpPr>
        <p:spPr>
          <a:xfrm>
            <a:off x="6516687" y="571500"/>
            <a:ext cx="8556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생성형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AI</a:t>
            </a:r>
          </a:p>
        </p:txBody>
      </p:sp>
      <p:sp>
        <p:nvSpPr>
          <p:cNvPr id="14" name="object 25">
            <a:extLst>
              <a:ext uri="{FF2B5EF4-FFF2-40B4-BE49-F238E27FC236}">
                <a16:creationId xmlns:a16="http://schemas.microsoft.com/office/drawing/2014/main" id="{593F3208-EC5A-E032-D1DC-AEA0158C7CB2}"/>
              </a:ext>
            </a:extLst>
          </p:cNvPr>
          <p:cNvSpPr txBox="1"/>
          <p:nvPr/>
        </p:nvSpPr>
        <p:spPr>
          <a:xfrm>
            <a:off x="7628709" y="1405376"/>
            <a:ext cx="4047354" cy="1142193"/>
          </a:xfrm>
          <a:prstGeom prst="rect">
            <a:avLst/>
          </a:prstGeom>
        </p:spPr>
        <p:txBody>
          <a:bodyPr vert="horz" wrap="square" lIns="0" tIns="8467" rIns="0" bIns="0" rtlCol="0">
            <a:spAutoFit/>
          </a:bodyPr>
          <a:lstStyle/>
          <a:p>
            <a:pPr marL="191780" algn="just" latinLnBrk="0">
              <a:spcBef>
                <a:spcPts val="67"/>
              </a:spcBef>
            </a:pPr>
            <a:r>
              <a:rPr lang="en-US" altLang="ko-KR"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KPMG Bold"/>
              </a:rPr>
              <a:t>Key</a:t>
            </a:r>
            <a:r>
              <a:rPr lang="ko-KR" altLang="en-US"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KPMG Bold"/>
              </a:rPr>
              <a:t> </a:t>
            </a:r>
            <a:r>
              <a:rPr lang="en-US" altLang="ko-KR"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KPMG Bold"/>
              </a:rPr>
              <a:t>Takeaways</a:t>
            </a:r>
          </a:p>
          <a:p>
            <a:pPr marL="191780" algn="just" latinLnBrk="0">
              <a:spcBef>
                <a:spcPts val="67"/>
              </a:spcBef>
            </a:pPr>
            <a:endPar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endParaRPr>
          </a:p>
          <a:p>
            <a:pPr marL="191780" algn="just" latinLnBrk="0">
              <a:spcBef>
                <a:spcPts val="67"/>
              </a:spcBef>
            </a:pP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연결성과 자동화는 선도적인 공급망 관리 경영진이 추구하는 민첩성과 효율성을 제공합니다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미래의 공급망은 더 이상 기술 그 자체에 초점을 맞추지 않고</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기술</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자동화</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인간이 무엇을 해낼 수 있는지 등과 같이 미래 비전을 실현하는 데 필요한 기술이나 기능</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능력</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역량에 초점을 맞출 것입니다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미래의 공급망 관리는 다음과 같은 특징을 나타낼 것으로 예상되고 있습니다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19" name="object 3">
            <a:extLst>
              <a:ext uri="{FF2B5EF4-FFF2-40B4-BE49-F238E27FC236}">
                <a16:creationId xmlns:a16="http://schemas.microsoft.com/office/drawing/2014/main" id="{62FB5F32-DBEC-6FE1-F3D5-9F831D43DA3A}"/>
              </a:ext>
            </a:extLst>
          </p:cNvPr>
          <p:cNvSpPr/>
          <p:nvPr/>
        </p:nvSpPr>
        <p:spPr>
          <a:xfrm flipV="1">
            <a:off x="7831479" y="1720996"/>
            <a:ext cx="186626" cy="45719"/>
          </a:xfrm>
          <a:custGeom>
            <a:avLst/>
            <a:gdLst/>
            <a:ahLst/>
            <a:cxnLst/>
            <a:rect l="l" t="t" r="r" b="b"/>
            <a:pathLst>
              <a:path w="894080">
                <a:moveTo>
                  <a:pt x="0" y="0"/>
                </a:moveTo>
                <a:lnTo>
                  <a:pt x="894003" y="0"/>
                </a:lnTo>
              </a:path>
            </a:pathLst>
          </a:custGeom>
          <a:ln w="25400">
            <a:solidFill>
              <a:srgbClr val="B8E3F2"/>
            </a:solidFill>
          </a:ln>
        </p:spPr>
        <p:txBody>
          <a:bodyPr wrap="square" lIns="0" tIns="0" rIns="0" bIns="0" rtlCol="0"/>
          <a:lstStyle/>
          <a:p>
            <a:pPr latinLnBrk="0"/>
            <a:endParaRPr sz="800" dirty="0">
              <a:latin typeface="KoPub돋움체 Medium" panose="00000600000000000000" pitchFamily="2" charset="-127"/>
            </a:endParaRPr>
          </a:p>
        </p:txBody>
      </p:sp>
      <p:sp>
        <p:nvSpPr>
          <p:cNvPr id="81" name="TextBox 80">
            <a:extLst>
              <a:ext uri="{FF2B5EF4-FFF2-40B4-BE49-F238E27FC236}">
                <a16:creationId xmlns:a16="http://schemas.microsoft.com/office/drawing/2014/main" id="{FB28B44B-3D92-E0C0-6183-4F6E307CB5C6}"/>
              </a:ext>
            </a:extLst>
          </p:cNvPr>
          <p:cNvSpPr txBox="1"/>
          <p:nvPr/>
        </p:nvSpPr>
        <p:spPr>
          <a:xfrm>
            <a:off x="7733212" y="5368640"/>
            <a:ext cx="4230188" cy="542777"/>
          </a:xfrm>
          <a:prstGeom prst="rect">
            <a:avLst/>
          </a:prstGeom>
          <a:noFill/>
        </p:spPr>
        <p:txBody>
          <a:bodyPr wrap="square">
            <a:spAutoFit/>
          </a:bodyPr>
          <a:lstStyle/>
          <a:p>
            <a:pPr marR="177386" algn="just" latinLnBrk="0">
              <a:lnSpc>
                <a:spcPct val="110000"/>
              </a:lnSpc>
              <a:spcBef>
                <a:spcPts val="67"/>
              </a:spcBef>
            </a:pP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차세대 공급망은 자동화 역량을 활용하여 대량의 데이터를 분석 및 종합하고</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반복적인 작업을 수행하며 학습하고</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이슈에 대한 대응 방안을 제시할 것입니다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이 모든 작업은 인간이 공급망을 관리감독하고 중요한 의사결정을 내리는 동안 일어날 것입니다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p>
        </p:txBody>
      </p:sp>
      <p:grpSp>
        <p:nvGrpSpPr>
          <p:cNvPr id="82" name="그룹 81">
            <a:extLst>
              <a:ext uri="{FF2B5EF4-FFF2-40B4-BE49-F238E27FC236}">
                <a16:creationId xmlns:a16="http://schemas.microsoft.com/office/drawing/2014/main" id="{347ADD39-E4F6-CAC0-8E89-F4A426982560}"/>
              </a:ext>
            </a:extLst>
          </p:cNvPr>
          <p:cNvGrpSpPr/>
          <p:nvPr/>
        </p:nvGrpSpPr>
        <p:grpSpPr>
          <a:xfrm>
            <a:off x="7831479" y="3715054"/>
            <a:ext cx="357583" cy="357583"/>
            <a:chOff x="11353800" y="5817333"/>
            <a:chExt cx="474345" cy="474345"/>
          </a:xfrm>
        </p:grpSpPr>
        <p:sp>
          <p:nvSpPr>
            <p:cNvPr id="83" name="object 8">
              <a:extLst>
                <a:ext uri="{FF2B5EF4-FFF2-40B4-BE49-F238E27FC236}">
                  <a16:creationId xmlns:a16="http://schemas.microsoft.com/office/drawing/2014/main" id="{8DB5E400-4603-2471-91D2-5313DB040BEB}"/>
                </a:ext>
              </a:extLst>
            </p:cNvPr>
            <p:cNvSpPr/>
            <p:nvPr/>
          </p:nvSpPr>
          <p:spPr>
            <a:xfrm>
              <a:off x="11353800" y="5817333"/>
              <a:ext cx="474345" cy="474345"/>
            </a:xfrm>
            <a:custGeom>
              <a:avLst/>
              <a:gdLst/>
              <a:ahLst/>
              <a:cxnLst/>
              <a:rect l="l" t="t" r="r" b="b"/>
              <a:pathLst>
                <a:path w="474345"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endParaRPr dirty="0"/>
            </a:p>
          </p:txBody>
        </p:sp>
        <p:sp>
          <p:nvSpPr>
            <p:cNvPr id="84" name="object 11">
              <a:extLst>
                <a:ext uri="{FF2B5EF4-FFF2-40B4-BE49-F238E27FC236}">
                  <a16:creationId xmlns:a16="http://schemas.microsoft.com/office/drawing/2014/main" id="{31ACBF9E-2C2E-EEB0-F41A-BC9ACB64C0DB}"/>
                </a:ext>
              </a:extLst>
            </p:cNvPr>
            <p:cNvSpPr/>
            <p:nvPr/>
          </p:nvSpPr>
          <p:spPr>
            <a:xfrm>
              <a:off x="11467833" y="5866281"/>
              <a:ext cx="253555" cy="185191"/>
            </a:xfrm>
            <a:prstGeom prst="rect">
              <a:avLst/>
            </a:prstGeom>
            <a:blipFill>
              <a:blip r:embed="rId4" cstate="print"/>
              <a:stretch>
                <a:fillRect/>
              </a:stretch>
            </a:blipFill>
          </p:spPr>
          <p:txBody>
            <a:bodyPr wrap="square" lIns="0" tIns="0" rIns="0" bIns="0" rtlCol="0"/>
            <a:lstStyle/>
            <a:p>
              <a:pPr latinLnBrk="0"/>
              <a:endParaRPr dirty="0"/>
            </a:p>
          </p:txBody>
        </p:sp>
        <p:sp>
          <p:nvSpPr>
            <p:cNvPr id="85" name="object 12">
              <a:extLst>
                <a:ext uri="{FF2B5EF4-FFF2-40B4-BE49-F238E27FC236}">
                  <a16:creationId xmlns:a16="http://schemas.microsoft.com/office/drawing/2014/main" id="{E778AD75-A30D-582E-502B-38F62DBD726D}"/>
                </a:ext>
              </a:extLst>
            </p:cNvPr>
            <p:cNvSpPr/>
            <p:nvPr/>
          </p:nvSpPr>
          <p:spPr>
            <a:xfrm>
              <a:off x="11427117" y="6127634"/>
              <a:ext cx="78511" cy="78562"/>
            </a:xfrm>
            <a:prstGeom prst="rect">
              <a:avLst/>
            </a:prstGeom>
            <a:blipFill>
              <a:blip r:embed="rId5" cstate="print"/>
              <a:stretch>
                <a:fillRect/>
              </a:stretch>
            </a:blipFill>
          </p:spPr>
          <p:txBody>
            <a:bodyPr wrap="square" lIns="0" tIns="0" rIns="0" bIns="0" rtlCol="0"/>
            <a:lstStyle/>
            <a:p>
              <a:pPr latinLnBrk="0"/>
              <a:endParaRPr dirty="0"/>
            </a:p>
          </p:txBody>
        </p:sp>
        <p:sp>
          <p:nvSpPr>
            <p:cNvPr id="86" name="object 13">
              <a:extLst>
                <a:ext uri="{FF2B5EF4-FFF2-40B4-BE49-F238E27FC236}">
                  <a16:creationId xmlns:a16="http://schemas.microsoft.com/office/drawing/2014/main" id="{860F85E1-D132-D249-6260-72C77D7480A4}"/>
                </a:ext>
              </a:extLst>
            </p:cNvPr>
            <p:cNvSpPr/>
            <p:nvPr/>
          </p:nvSpPr>
          <p:spPr>
            <a:xfrm>
              <a:off x="11551451" y="6127634"/>
              <a:ext cx="78511" cy="78562"/>
            </a:xfrm>
            <a:prstGeom prst="rect">
              <a:avLst/>
            </a:prstGeom>
            <a:blipFill>
              <a:blip r:embed="rId6" cstate="print"/>
              <a:stretch>
                <a:fillRect/>
              </a:stretch>
            </a:blipFill>
          </p:spPr>
          <p:txBody>
            <a:bodyPr wrap="square" lIns="0" tIns="0" rIns="0" bIns="0" rtlCol="0"/>
            <a:lstStyle/>
            <a:p>
              <a:pPr latinLnBrk="0"/>
              <a:endParaRPr dirty="0"/>
            </a:p>
          </p:txBody>
        </p:sp>
        <p:sp>
          <p:nvSpPr>
            <p:cNvPr id="87" name="object 14">
              <a:extLst>
                <a:ext uri="{FF2B5EF4-FFF2-40B4-BE49-F238E27FC236}">
                  <a16:creationId xmlns:a16="http://schemas.microsoft.com/office/drawing/2014/main" id="{A9AF7516-729E-454B-7FBC-45FBA1E6E8F6}"/>
                </a:ext>
              </a:extLst>
            </p:cNvPr>
            <p:cNvSpPr/>
            <p:nvPr/>
          </p:nvSpPr>
          <p:spPr>
            <a:xfrm>
              <a:off x="11675783" y="6127634"/>
              <a:ext cx="78511" cy="78562"/>
            </a:xfrm>
            <a:prstGeom prst="rect">
              <a:avLst/>
            </a:prstGeom>
            <a:blipFill>
              <a:blip r:embed="rId6" cstate="print"/>
              <a:stretch>
                <a:fillRect/>
              </a:stretch>
            </a:blipFill>
          </p:spPr>
          <p:txBody>
            <a:bodyPr wrap="square" lIns="0" tIns="0" rIns="0" bIns="0" rtlCol="0"/>
            <a:lstStyle/>
            <a:p>
              <a:pPr latinLnBrk="0"/>
              <a:endParaRPr dirty="0"/>
            </a:p>
          </p:txBody>
        </p:sp>
        <p:sp>
          <p:nvSpPr>
            <p:cNvPr id="88" name="object 15">
              <a:extLst>
                <a:ext uri="{FF2B5EF4-FFF2-40B4-BE49-F238E27FC236}">
                  <a16:creationId xmlns:a16="http://schemas.microsoft.com/office/drawing/2014/main" id="{59D918B1-8F99-325F-D51F-7B6E082D3955}"/>
                </a:ext>
              </a:extLst>
            </p:cNvPr>
            <p:cNvSpPr/>
            <p:nvPr/>
          </p:nvSpPr>
          <p:spPr>
            <a:xfrm>
              <a:off x="11466373" y="6083514"/>
              <a:ext cx="248920" cy="28575"/>
            </a:xfrm>
            <a:custGeom>
              <a:avLst/>
              <a:gdLst/>
              <a:ahLst/>
              <a:cxnLst/>
              <a:rect l="l" t="t" r="r" b="b"/>
              <a:pathLst>
                <a:path w="248920" h="28575">
                  <a:moveTo>
                    <a:pt x="0" y="28092"/>
                  </a:moveTo>
                  <a:lnTo>
                    <a:pt x="0" y="22796"/>
                  </a:lnTo>
                  <a:lnTo>
                    <a:pt x="1789" y="13924"/>
                  </a:lnTo>
                  <a:lnTo>
                    <a:pt x="6670" y="6678"/>
                  </a:lnTo>
                  <a:lnTo>
                    <a:pt x="13908" y="1792"/>
                  </a:lnTo>
                  <a:lnTo>
                    <a:pt x="22771" y="0"/>
                  </a:lnTo>
                  <a:lnTo>
                    <a:pt x="225894" y="0"/>
                  </a:lnTo>
                  <a:lnTo>
                    <a:pt x="234757" y="1792"/>
                  </a:lnTo>
                  <a:lnTo>
                    <a:pt x="241995" y="6678"/>
                  </a:lnTo>
                  <a:lnTo>
                    <a:pt x="246876" y="13924"/>
                  </a:lnTo>
                  <a:lnTo>
                    <a:pt x="248665" y="22796"/>
                  </a:lnTo>
                  <a:lnTo>
                    <a:pt x="248665" y="28092"/>
                  </a:lnTo>
                </a:path>
              </a:pathLst>
            </a:custGeom>
            <a:ln w="12700">
              <a:solidFill>
                <a:srgbClr val="1E49E2"/>
              </a:solidFill>
            </a:ln>
          </p:spPr>
          <p:txBody>
            <a:bodyPr wrap="square" lIns="0" tIns="0" rIns="0" bIns="0" rtlCol="0"/>
            <a:lstStyle/>
            <a:p>
              <a:pPr latinLnBrk="0"/>
              <a:endParaRPr dirty="0"/>
            </a:p>
          </p:txBody>
        </p:sp>
        <p:sp>
          <p:nvSpPr>
            <p:cNvPr id="89" name="object 16">
              <a:extLst>
                <a:ext uri="{FF2B5EF4-FFF2-40B4-BE49-F238E27FC236}">
                  <a16:creationId xmlns:a16="http://schemas.microsoft.com/office/drawing/2014/main" id="{A60CE3E6-21A9-9831-E449-3AD682FD53F8}"/>
                </a:ext>
              </a:extLst>
            </p:cNvPr>
            <p:cNvSpPr/>
            <p:nvPr/>
          </p:nvSpPr>
          <p:spPr>
            <a:xfrm>
              <a:off x="11590706" y="5969075"/>
              <a:ext cx="0" cy="144145"/>
            </a:xfrm>
            <a:custGeom>
              <a:avLst/>
              <a:gdLst/>
              <a:ahLst/>
              <a:cxnLst/>
              <a:rect l="l" t="t" r="r" b="b"/>
              <a:pathLst>
                <a:path h="144145">
                  <a:moveTo>
                    <a:pt x="0" y="144056"/>
                  </a:moveTo>
                  <a:lnTo>
                    <a:pt x="0" y="0"/>
                  </a:lnTo>
                </a:path>
              </a:pathLst>
            </a:custGeom>
            <a:ln w="12700">
              <a:solidFill>
                <a:srgbClr val="1E49E2"/>
              </a:solidFill>
            </a:ln>
          </p:spPr>
          <p:txBody>
            <a:bodyPr wrap="square" lIns="0" tIns="0" rIns="0" bIns="0" rtlCol="0"/>
            <a:lstStyle/>
            <a:p>
              <a:pPr latinLnBrk="0"/>
              <a:endParaRPr dirty="0"/>
            </a:p>
          </p:txBody>
        </p:sp>
        <p:sp>
          <p:nvSpPr>
            <p:cNvPr id="90" name="object 17">
              <a:extLst>
                <a:ext uri="{FF2B5EF4-FFF2-40B4-BE49-F238E27FC236}">
                  <a16:creationId xmlns:a16="http://schemas.microsoft.com/office/drawing/2014/main" id="{584FDDE4-D242-612E-CED8-3389F4ED12E4}"/>
                </a:ext>
              </a:extLst>
            </p:cNvPr>
            <p:cNvSpPr/>
            <p:nvPr/>
          </p:nvSpPr>
          <p:spPr>
            <a:xfrm>
              <a:off x="11554282" y="5969075"/>
              <a:ext cx="73025" cy="36830"/>
            </a:xfrm>
            <a:custGeom>
              <a:avLst/>
              <a:gdLst/>
              <a:ahLst/>
              <a:cxnLst/>
              <a:rect l="l" t="t" r="r" b="b"/>
              <a:pathLst>
                <a:path w="73025" h="36829">
                  <a:moveTo>
                    <a:pt x="0" y="36461"/>
                  </a:moveTo>
                  <a:lnTo>
                    <a:pt x="36423" y="0"/>
                  </a:lnTo>
                  <a:lnTo>
                    <a:pt x="72847" y="36461"/>
                  </a:lnTo>
                </a:path>
              </a:pathLst>
            </a:custGeom>
            <a:ln w="12699">
              <a:solidFill>
                <a:srgbClr val="1E49E2"/>
              </a:solidFill>
            </a:ln>
          </p:spPr>
          <p:txBody>
            <a:bodyPr wrap="square" lIns="0" tIns="0" rIns="0" bIns="0" rtlCol="0"/>
            <a:lstStyle/>
            <a:p>
              <a:pPr latinLnBrk="0"/>
              <a:endParaRPr dirty="0"/>
            </a:p>
          </p:txBody>
        </p:sp>
      </p:grpSp>
      <p:sp>
        <p:nvSpPr>
          <p:cNvPr id="44" name="object 7">
            <a:extLst>
              <a:ext uri="{FF2B5EF4-FFF2-40B4-BE49-F238E27FC236}">
                <a16:creationId xmlns:a16="http://schemas.microsoft.com/office/drawing/2014/main" id="{E6BEBDF2-5E56-B60C-6BFA-A9B047EB571C}"/>
              </a:ext>
            </a:extLst>
          </p:cNvPr>
          <p:cNvSpPr txBox="1"/>
          <p:nvPr/>
        </p:nvSpPr>
        <p:spPr>
          <a:xfrm>
            <a:off x="8307978" y="2960982"/>
            <a:ext cx="3188698" cy="408916"/>
          </a:xfrm>
          <a:prstGeom prst="rect">
            <a:avLst/>
          </a:prstGeom>
        </p:spPr>
        <p:txBody>
          <a:bodyPr vert="horz" wrap="square" lIns="0" tIns="8467" rIns="0" bIns="0" rtlCol="0">
            <a:spAutoFit/>
          </a:bodyPr>
          <a:lstStyle/>
          <a:p>
            <a:pPr marR="3387" latinLnBrk="0">
              <a:lnSpc>
                <a:spcPct val="110000"/>
              </a:lnSpc>
              <a:spcBef>
                <a:spcPts val="67"/>
              </a:spcBef>
            </a:pPr>
            <a:r>
              <a:rPr lang="ko-KR" altLang="en-US"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자동화 및 고도화된 로봇과 함께 합니다</a:t>
            </a:r>
            <a:r>
              <a:rPr lang="en-US" altLang="ko-KR"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 </a:t>
            </a:r>
            <a:r>
              <a:rPr lang="ko-KR" altLang="en-US"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각 부문 내에서의 모습은 식음료 산업 분야의 여러 공급망 제약을 극복하는 것에서부터 의료 산업 부문의 환자 치료 역량 강화에 이르기까지 매우 다양할 것으로 예상됩니다</a:t>
            </a:r>
            <a:r>
              <a:rPr lang="en-US" altLang="ko-KR"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a:t>
            </a:r>
          </a:p>
        </p:txBody>
      </p:sp>
      <p:sp>
        <p:nvSpPr>
          <p:cNvPr id="71" name="object 7">
            <a:extLst>
              <a:ext uri="{FF2B5EF4-FFF2-40B4-BE49-F238E27FC236}">
                <a16:creationId xmlns:a16="http://schemas.microsoft.com/office/drawing/2014/main" id="{29B79F65-97F1-8F03-A03E-D127D332BED7}"/>
              </a:ext>
            </a:extLst>
          </p:cNvPr>
          <p:cNvSpPr txBox="1"/>
          <p:nvPr/>
        </p:nvSpPr>
        <p:spPr>
          <a:xfrm>
            <a:off x="8307977" y="3741787"/>
            <a:ext cx="3368085" cy="273494"/>
          </a:xfrm>
          <a:prstGeom prst="rect">
            <a:avLst/>
          </a:prstGeom>
        </p:spPr>
        <p:txBody>
          <a:bodyPr vert="horz" wrap="square" lIns="0" tIns="8467" rIns="0" bIns="0" rtlCol="0">
            <a:spAutoFit/>
          </a:bodyPr>
          <a:lstStyle/>
          <a:p>
            <a:pPr marR="3387" latinLnBrk="0">
              <a:lnSpc>
                <a:spcPct val="110000"/>
              </a:lnSpc>
              <a:spcBef>
                <a:spcPts val="67"/>
              </a:spcBef>
            </a:pPr>
            <a:r>
              <a:rPr lang="ko-KR" altLang="en-US"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스마트 생태계는 스마트 기기와 신기술을 연결하여 공급망을 더욱 스마트하고 효율적으로 만듭니다</a:t>
            </a:r>
            <a:r>
              <a:rPr lang="en-US" altLang="ko-KR"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a:t>
            </a:r>
          </a:p>
        </p:txBody>
      </p:sp>
      <p:sp>
        <p:nvSpPr>
          <p:cNvPr id="76" name="object 7">
            <a:extLst>
              <a:ext uri="{FF2B5EF4-FFF2-40B4-BE49-F238E27FC236}">
                <a16:creationId xmlns:a16="http://schemas.microsoft.com/office/drawing/2014/main" id="{312D631A-6D0F-047C-1378-149C42BEEFB7}"/>
              </a:ext>
            </a:extLst>
          </p:cNvPr>
          <p:cNvSpPr txBox="1"/>
          <p:nvPr/>
        </p:nvSpPr>
        <p:spPr>
          <a:xfrm>
            <a:off x="8307977" y="4389744"/>
            <a:ext cx="3368085" cy="544337"/>
          </a:xfrm>
          <a:prstGeom prst="rect">
            <a:avLst/>
          </a:prstGeom>
        </p:spPr>
        <p:txBody>
          <a:bodyPr vert="horz" wrap="square" lIns="0" tIns="8467" rIns="0" bIns="0" rtlCol="0">
            <a:spAutoFit/>
          </a:bodyPr>
          <a:lstStyle/>
          <a:p>
            <a:pPr marR="3387" latinLnBrk="0">
              <a:lnSpc>
                <a:spcPct val="110000"/>
              </a:lnSpc>
              <a:spcBef>
                <a:spcPts val="67"/>
              </a:spcBef>
            </a:pPr>
            <a:r>
              <a:rPr lang="ko-KR" altLang="en-US"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더 많은 공급망이 자동화됨에 따라 사람의 역할은 부가가치가 높은 고객 서비스에 집중하도록 재정의될 수 있으며</a:t>
            </a:r>
            <a:r>
              <a:rPr lang="en-US" altLang="ko-KR"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 </a:t>
            </a:r>
            <a:r>
              <a:rPr lang="ko-KR" altLang="en-US"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사람이 전략과 혁신을 주도함에 따라 기계가 아닌 인간에게 새로운 역할이 부여될 것입니다</a:t>
            </a:r>
            <a:r>
              <a:rPr lang="en-US" altLang="ko-KR"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 </a:t>
            </a:r>
            <a:r>
              <a:rPr lang="ko-KR" altLang="en-US"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자동화는 인간을 대체하는 것이 아니라 인간의 능력을 보완하고 협력해야 합니다</a:t>
            </a:r>
            <a:r>
              <a:rPr lang="en-US" altLang="ko-KR"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a:t>
            </a:r>
          </a:p>
        </p:txBody>
      </p:sp>
      <p:grpSp>
        <p:nvGrpSpPr>
          <p:cNvPr id="91" name="그룹 90">
            <a:extLst>
              <a:ext uri="{FF2B5EF4-FFF2-40B4-BE49-F238E27FC236}">
                <a16:creationId xmlns:a16="http://schemas.microsoft.com/office/drawing/2014/main" id="{EB16CE50-5F6F-EF45-FE8F-36D2C181CF1F}"/>
              </a:ext>
            </a:extLst>
          </p:cNvPr>
          <p:cNvGrpSpPr/>
          <p:nvPr/>
        </p:nvGrpSpPr>
        <p:grpSpPr>
          <a:xfrm>
            <a:off x="7837768" y="2988398"/>
            <a:ext cx="344602" cy="344602"/>
            <a:chOff x="11353800" y="4902933"/>
            <a:chExt cx="474345" cy="474345"/>
          </a:xfrm>
        </p:grpSpPr>
        <p:sp>
          <p:nvSpPr>
            <p:cNvPr id="92" name="object 7">
              <a:extLst>
                <a:ext uri="{FF2B5EF4-FFF2-40B4-BE49-F238E27FC236}">
                  <a16:creationId xmlns:a16="http://schemas.microsoft.com/office/drawing/2014/main" id="{C334B7EF-D4EC-29AD-60B5-1F2ABCB37272}"/>
                </a:ext>
              </a:extLst>
            </p:cNvPr>
            <p:cNvSpPr/>
            <p:nvPr/>
          </p:nvSpPr>
          <p:spPr>
            <a:xfrm>
              <a:off x="11353800" y="4902933"/>
              <a:ext cx="474345" cy="474345"/>
            </a:xfrm>
            <a:custGeom>
              <a:avLst/>
              <a:gdLst/>
              <a:ahLst/>
              <a:cxnLst/>
              <a:rect l="l" t="t" r="r" b="b"/>
              <a:pathLst>
                <a:path w="474345"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endParaRPr dirty="0"/>
            </a:p>
          </p:txBody>
        </p:sp>
        <p:sp>
          <p:nvSpPr>
            <p:cNvPr id="93" name="object 19">
              <a:extLst>
                <a:ext uri="{FF2B5EF4-FFF2-40B4-BE49-F238E27FC236}">
                  <a16:creationId xmlns:a16="http://schemas.microsoft.com/office/drawing/2014/main" id="{B42DCCF1-F678-3F45-9558-D7E00CFE4883}"/>
                </a:ext>
              </a:extLst>
            </p:cNvPr>
            <p:cNvSpPr/>
            <p:nvPr/>
          </p:nvSpPr>
          <p:spPr>
            <a:xfrm>
              <a:off x="11558496" y="5269685"/>
              <a:ext cx="1905" cy="14604"/>
            </a:xfrm>
            <a:custGeom>
              <a:avLst/>
              <a:gdLst/>
              <a:ahLst/>
              <a:cxnLst/>
              <a:rect l="l" t="t" r="r" b="b"/>
              <a:pathLst>
                <a:path w="1904" h="14604">
                  <a:moveTo>
                    <a:pt x="0" y="0"/>
                  </a:moveTo>
                  <a:lnTo>
                    <a:pt x="1358" y="14503"/>
                  </a:lnTo>
                </a:path>
              </a:pathLst>
            </a:custGeom>
            <a:ln w="12700">
              <a:solidFill>
                <a:srgbClr val="1E49E2"/>
              </a:solidFill>
            </a:ln>
          </p:spPr>
          <p:txBody>
            <a:bodyPr wrap="square" lIns="0" tIns="0" rIns="0" bIns="0" rtlCol="0"/>
            <a:lstStyle/>
            <a:p>
              <a:pPr latinLnBrk="0"/>
              <a:endParaRPr dirty="0"/>
            </a:p>
          </p:txBody>
        </p:sp>
        <p:sp>
          <p:nvSpPr>
            <p:cNvPr id="94" name="object 20">
              <a:extLst>
                <a:ext uri="{FF2B5EF4-FFF2-40B4-BE49-F238E27FC236}">
                  <a16:creationId xmlns:a16="http://schemas.microsoft.com/office/drawing/2014/main" id="{5BC626F6-81A6-527F-7724-AEDEB4A5E23F}"/>
                </a:ext>
              </a:extLst>
            </p:cNvPr>
            <p:cNvSpPr/>
            <p:nvPr/>
          </p:nvSpPr>
          <p:spPr>
            <a:xfrm>
              <a:off x="11452616" y="4999378"/>
              <a:ext cx="152400" cy="257810"/>
            </a:xfrm>
            <a:custGeom>
              <a:avLst/>
              <a:gdLst/>
              <a:ahLst/>
              <a:cxnLst/>
              <a:rect l="l" t="t" r="r" b="b"/>
              <a:pathLst>
                <a:path w="152400" h="257810">
                  <a:moveTo>
                    <a:pt x="127393" y="0"/>
                  </a:moveTo>
                  <a:lnTo>
                    <a:pt x="72831" y="24476"/>
                  </a:lnTo>
                  <a:lnTo>
                    <a:pt x="40233" y="76060"/>
                  </a:lnTo>
                  <a:lnTo>
                    <a:pt x="36487" y="101955"/>
                  </a:lnTo>
                  <a:lnTo>
                    <a:pt x="36639" y="107213"/>
                  </a:lnTo>
                  <a:lnTo>
                    <a:pt x="35471" y="112407"/>
                  </a:lnTo>
                  <a:lnTo>
                    <a:pt x="32981" y="117030"/>
                  </a:lnTo>
                  <a:lnTo>
                    <a:pt x="2641" y="173774"/>
                  </a:lnTo>
                  <a:lnTo>
                    <a:pt x="0" y="178727"/>
                  </a:lnTo>
                  <a:lnTo>
                    <a:pt x="2971" y="184835"/>
                  </a:lnTo>
                  <a:lnTo>
                    <a:pt x="8483" y="185737"/>
                  </a:lnTo>
                  <a:lnTo>
                    <a:pt x="34759" y="190093"/>
                  </a:lnTo>
                  <a:lnTo>
                    <a:pt x="40373" y="241185"/>
                  </a:lnTo>
                  <a:lnTo>
                    <a:pt x="60058" y="257644"/>
                  </a:lnTo>
                  <a:lnTo>
                    <a:pt x="117055" y="253288"/>
                  </a:lnTo>
                  <a:lnTo>
                    <a:pt x="129437" y="250171"/>
                  </a:lnTo>
                  <a:lnTo>
                    <a:pt x="139830" y="243306"/>
                  </a:lnTo>
                  <a:lnTo>
                    <a:pt x="147456" y="233422"/>
                  </a:lnTo>
                  <a:lnTo>
                    <a:pt x="151536" y="221246"/>
                  </a:lnTo>
                  <a:lnTo>
                    <a:pt x="152298" y="216357"/>
                  </a:lnTo>
                </a:path>
              </a:pathLst>
            </a:custGeom>
            <a:ln w="12700">
              <a:solidFill>
                <a:srgbClr val="1E49E2"/>
              </a:solidFill>
            </a:ln>
          </p:spPr>
          <p:txBody>
            <a:bodyPr wrap="square" lIns="0" tIns="0" rIns="0" bIns="0" rtlCol="0"/>
            <a:lstStyle/>
            <a:p>
              <a:pPr latinLnBrk="0"/>
              <a:endParaRPr dirty="0"/>
            </a:p>
          </p:txBody>
        </p:sp>
        <p:sp>
          <p:nvSpPr>
            <p:cNvPr id="95" name="object 21">
              <a:extLst>
                <a:ext uri="{FF2B5EF4-FFF2-40B4-BE49-F238E27FC236}">
                  <a16:creationId xmlns:a16="http://schemas.microsoft.com/office/drawing/2014/main" id="{2942C43A-FB27-3C78-E065-8B15D43B8A68}"/>
                </a:ext>
              </a:extLst>
            </p:cNvPr>
            <p:cNvSpPr/>
            <p:nvPr/>
          </p:nvSpPr>
          <p:spPr>
            <a:xfrm>
              <a:off x="11542977" y="4995492"/>
              <a:ext cx="184150" cy="283603"/>
            </a:xfrm>
            <a:prstGeom prst="rect">
              <a:avLst/>
            </a:prstGeom>
            <a:blipFill>
              <a:blip r:embed="rId7" cstate="print"/>
              <a:stretch>
                <a:fillRect/>
              </a:stretch>
            </a:blipFill>
          </p:spPr>
          <p:txBody>
            <a:bodyPr wrap="square" lIns="0" tIns="0" rIns="0" bIns="0" rtlCol="0"/>
            <a:lstStyle/>
            <a:p>
              <a:pPr latinLnBrk="0"/>
              <a:endParaRPr dirty="0"/>
            </a:p>
          </p:txBody>
        </p:sp>
      </p:grpSp>
      <p:grpSp>
        <p:nvGrpSpPr>
          <p:cNvPr id="96" name="그룹 95">
            <a:extLst>
              <a:ext uri="{FF2B5EF4-FFF2-40B4-BE49-F238E27FC236}">
                <a16:creationId xmlns:a16="http://schemas.microsoft.com/office/drawing/2014/main" id="{9CA9FAF3-1A09-8586-94D9-84727E53B5D8}"/>
              </a:ext>
            </a:extLst>
          </p:cNvPr>
          <p:cNvGrpSpPr/>
          <p:nvPr/>
        </p:nvGrpSpPr>
        <p:grpSpPr>
          <a:xfrm>
            <a:off x="7831479" y="4435207"/>
            <a:ext cx="344602" cy="344602"/>
            <a:chOff x="11353800" y="6655533"/>
            <a:chExt cx="474345" cy="474345"/>
          </a:xfrm>
        </p:grpSpPr>
        <p:sp>
          <p:nvSpPr>
            <p:cNvPr id="97" name="object 9">
              <a:extLst>
                <a:ext uri="{FF2B5EF4-FFF2-40B4-BE49-F238E27FC236}">
                  <a16:creationId xmlns:a16="http://schemas.microsoft.com/office/drawing/2014/main" id="{D320DDBB-4B91-FCC2-7A6E-0C803AD7AE0F}"/>
                </a:ext>
              </a:extLst>
            </p:cNvPr>
            <p:cNvSpPr/>
            <p:nvPr/>
          </p:nvSpPr>
          <p:spPr>
            <a:xfrm>
              <a:off x="11353800" y="6655533"/>
              <a:ext cx="474345" cy="474345"/>
            </a:xfrm>
            <a:custGeom>
              <a:avLst/>
              <a:gdLst/>
              <a:ahLst/>
              <a:cxnLst/>
              <a:rect l="l" t="t" r="r" b="b"/>
              <a:pathLst>
                <a:path w="474345"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endParaRPr dirty="0"/>
            </a:p>
          </p:txBody>
        </p:sp>
        <p:sp>
          <p:nvSpPr>
            <p:cNvPr id="98" name="object 18">
              <a:extLst>
                <a:ext uri="{FF2B5EF4-FFF2-40B4-BE49-F238E27FC236}">
                  <a16:creationId xmlns:a16="http://schemas.microsoft.com/office/drawing/2014/main" id="{031A998E-549A-07DD-BAB9-499D8DC071E5}"/>
                </a:ext>
              </a:extLst>
            </p:cNvPr>
            <p:cNvSpPr/>
            <p:nvPr/>
          </p:nvSpPr>
          <p:spPr>
            <a:xfrm>
              <a:off x="11427133" y="6720951"/>
              <a:ext cx="327126" cy="342976"/>
            </a:xfrm>
            <a:prstGeom prst="rect">
              <a:avLst/>
            </a:prstGeom>
            <a:blipFill>
              <a:blip r:embed="rId8" cstate="print"/>
              <a:stretch>
                <a:fillRect/>
              </a:stretch>
            </a:blipFill>
          </p:spPr>
          <p:txBody>
            <a:bodyPr wrap="square" lIns="0" tIns="0" rIns="0" bIns="0" rtlCol="0"/>
            <a:lstStyle/>
            <a:p>
              <a:pPr latinLnBrk="0"/>
              <a:endParaRPr dirty="0"/>
            </a:p>
          </p:txBody>
        </p:sp>
      </p:grpSp>
    </p:spTree>
    <p:extLst>
      <p:ext uri="{BB962C8B-B14F-4D97-AF65-F5344CB8AC3E}">
        <p14:creationId xmlns:p14="http://schemas.microsoft.com/office/powerpoint/2010/main" val="1936341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0F565360-AA5A-B1CD-F556-F6F045B8B594}"/>
              </a:ext>
            </a:extLst>
          </p:cNvPr>
          <p:cNvGrpSpPr/>
          <p:nvPr/>
        </p:nvGrpSpPr>
        <p:grpSpPr>
          <a:xfrm>
            <a:off x="-622" y="1196975"/>
            <a:ext cx="9676250" cy="5661025"/>
            <a:chOff x="-622" y="1196975"/>
            <a:chExt cx="9676250" cy="5661025"/>
          </a:xfrm>
        </p:grpSpPr>
        <p:sp>
          <p:nvSpPr>
            <p:cNvPr id="5" name="object 2">
              <a:extLst>
                <a:ext uri="{FF2B5EF4-FFF2-40B4-BE49-F238E27FC236}">
                  <a16:creationId xmlns:a16="http://schemas.microsoft.com/office/drawing/2014/main" id="{935A4153-E1A8-096E-B25D-FD9A62026580}"/>
                </a:ext>
              </a:extLst>
            </p:cNvPr>
            <p:cNvSpPr/>
            <p:nvPr/>
          </p:nvSpPr>
          <p:spPr>
            <a:xfrm>
              <a:off x="-622" y="1196975"/>
              <a:ext cx="9676250" cy="5661025"/>
            </a:xfrm>
            <a:prstGeom prst="rect">
              <a:avLst/>
            </a:prstGeom>
            <a:solidFill>
              <a:srgbClr val="510DBC">
                <a:alpha val="10000"/>
              </a:srgbClr>
            </a:solidFill>
          </p:spPr>
          <p:txBody>
            <a:bodyPr wrap="square" lIns="0" tIns="0" rIns="0" bIns="0" rtlCol="0"/>
            <a:lstStyle/>
            <a:p>
              <a:endParaRPr sz="800" dirty="0">
                <a:latin typeface="KoPub돋움체 Medium" panose="00000600000000000000" pitchFamily="2" charset="-127"/>
                <a:ea typeface="+mj-ea"/>
              </a:endParaRPr>
            </a:p>
          </p:txBody>
        </p:sp>
        <p:sp>
          <p:nvSpPr>
            <p:cNvPr id="6" name="object 2">
              <a:extLst>
                <a:ext uri="{FF2B5EF4-FFF2-40B4-BE49-F238E27FC236}">
                  <a16:creationId xmlns:a16="http://schemas.microsoft.com/office/drawing/2014/main" id="{EDEE915D-BD5E-ABD2-8B04-80FC14AA9407}"/>
                </a:ext>
              </a:extLst>
            </p:cNvPr>
            <p:cNvSpPr/>
            <p:nvPr/>
          </p:nvSpPr>
          <p:spPr>
            <a:xfrm>
              <a:off x="1637730" y="1431667"/>
              <a:ext cx="4458269" cy="3116270"/>
            </a:xfrm>
            <a:prstGeom prst="rect">
              <a:avLst/>
            </a:prstGeom>
            <a:solidFill>
              <a:srgbClr val="510DBC">
                <a:alpha val="10000"/>
              </a:srgbClr>
            </a:solidFill>
          </p:spPr>
          <p:txBody>
            <a:bodyPr wrap="square" lIns="0" tIns="0" rIns="0" bIns="0" rtlCol="0"/>
            <a:lstStyle/>
            <a:p>
              <a:endParaRPr sz="800" dirty="0">
                <a:latin typeface="KoPub돋움체 Medium" panose="00000600000000000000" pitchFamily="2" charset="-127"/>
                <a:ea typeface="+mj-ea"/>
              </a:endParaRPr>
            </a:p>
          </p:txBody>
        </p:sp>
      </p:grpSp>
      <p:sp>
        <p:nvSpPr>
          <p:cNvPr id="14" name="object 5">
            <a:extLst>
              <a:ext uri="{FF2B5EF4-FFF2-40B4-BE49-F238E27FC236}">
                <a16:creationId xmlns:a16="http://schemas.microsoft.com/office/drawing/2014/main" id="{58488C27-67C7-82DE-B12E-AF1C960FE25B}"/>
              </a:ext>
            </a:extLst>
          </p:cNvPr>
          <p:cNvSpPr txBox="1"/>
          <p:nvPr/>
        </p:nvSpPr>
        <p:spPr>
          <a:xfrm>
            <a:off x="7124794" y="2264129"/>
            <a:ext cx="4833967" cy="3713475"/>
          </a:xfrm>
          <a:prstGeom prst="rect">
            <a:avLst/>
          </a:prstGeom>
        </p:spPr>
        <p:txBody>
          <a:bodyPr vert="horz" wrap="square" lIns="0" tIns="8467" rIns="0" bIns="0" rtlCol="0">
            <a:spAutoFit/>
          </a:bodyPr>
          <a:lstStyle/>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미래의 노동력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33</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인간과 디지털의 공존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34</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인간과 디지털 간 융합체계 구축</a:t>
            </a:r>
            <a:r>
              <a:rPr lang="ko-KR" altLang="en-US" sz="1067" b="1" spc="-150"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34</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자동화로 인한 노동력 영향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a:t>
            </a:r>
            <a:r>
              <a:rPr lang="en-US" altLang="ko-KR" sz="1067" b="1" spc="-150"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35</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역할의 재정립</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36</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인력 구성을 위한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5B ............................................................................. 37</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HR</a:t>
            </a: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데이터의 힘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a:t>
            </a:r>
            <a:r>
              <a:rPr lang="en-US" altLang="ko-KR" sz="1067" b="1" spc="-150"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37</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EVP</a:t>
            </a: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를 강화하는 기술</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 38</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소프트 스킬과 혁신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a:t>
            </a:r>
            <a:r>
              <a:rPr lang="en-US" altLang="ko-KR" sz="1067" b="1" spc="-150"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38</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혁신을 주도하는 문화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a:t>
            </a:r>
            <a:r>
              <a:rPr lang="en-US" altLang="ko-KR" sz="1067" b="1" spc="200"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39</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Key Takeaways .................................................................................. 40</a:t>
            </a:r>
          </a:p>
        </p:txBody>
      </p:sp>
      <p:sp>
        <p:nvSpPr>
          <p:cNvPr id="3" name="슬라이드 번호 개체 틀 2">
            <a:extLst>
              <a:ext uri="{FF2B5EF4-FFF2-40B4-BE49-F238E27FC236}">
                <a16:creationId xmlns:a16="http://schemas.microsoft.com/office/drawing/2014/main" id="{247248B3-E207-513D-8ABA-DE05F18302C6}"/>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32</a:t>
            </a:fld>
            <a:r>
              <a:rPr lang="en-US" altLang="ko-KR"/>
              <a:t> </a:t>
            </a:r>
            <a:endParaRPr lang="en-US" dirty="0"/>
          </a:p>
        </p:txBody>
      </p:sp>
      <p:sp>
        <p:nvSpPr>
          <p:cNvPr id="7" name="object 6">
            <a:extLst>
              <a:ext uri="{FF2B5EF4-FFF2-40B4-BE49-F238E27FC236}">
                <a16:creationId xmlns:a16="http://schemas.microsoft.com/office/drawing/2014/main" id="{1FA68B4B-F79C-5C7C-E80F-7B71828D0F95}"/>
              </a:ext>
            </a:extLst>
          </p:cNvPr>
          <p:cNvSpPr/>
          <p:nvPr/>
        </p:nvSpPr>
        <p:spPr>
          <a:xfrm>
            <a:off x="742412" y="1725993"/>
            <a:ext cx="5619401" cy="5144425"/>
          </a:xfrm>
          <a:prstGeom prst="rect">
            <a:avLst/>
          </a:prstGeom>
          <a:blipFill>
            <a:blip r:embed="rId2" cstate="print"/>
            <a:stretch>
              <a:fillRect/>
            </a:stretch>
          </a:blipFill>
        </p:spPr>
        <p:txBody>
          <a:bodyPr wrap="square" lIns="0" tIns="0" rIns="0" bIns="0" rtlCol="0"/>
          <a:lstStyle/>
          <a:p>
            <a:r>
              <a:rPr lang="en-US" dirty="0"/>
              <a:t> </a:t>
            </a:r>
            <a:endParaRPr dirty="0"/>
          </a:p>
        </p:txBody>
      </p:sp>
      <p:sp>
        <p:nvSpPr>
          <p:cNvPr id="8" name="object 4">
            <a:extLst>
              <a:ext uri="{FF2B5EF4-FFF2-40B4-BE49-F238E27FC236}">
                <a16:creationId xmlns:a16="http://schemas.microsoft.com/office/drawing/2014/main" id="{B6896B68-E897-7A8C-76C3-B67E98FAE3F6}"/>
              </a:ext>
            </a:extLst>
          </p:cNvPr>
          <p:cNvSpPr txBox="1"/>
          <p:nvPr/>
        </p:nvSpPr>
        <p:spPr>
          <a:xfrm>
            <a:off x="6902831" y="1328035"/>
            <a:ext cx="4374146" cy="1245026"/>
          </a:xfrm>
          <a:prstGeom prst="rect">
            <a:avLst/>
          </a:prstGeom>
        </p:spPr>
        <p:txBody>
          <a:bodyPr vert="horz" wrap="square" lIns="0" tIns="289137" rIns="0" bIns="0" rtlCol="0">
            <a:noAutofit/>
          </a:bodyPr>
          <a:lstStyle/>
          <a:p>
            <a:pPr marL="8467" marR="895818">
              <a:lnSpc>
                <a:spcPct val="66300"/>
              </a:lnSpc>
              <a:spcBef>
                <a:spcPts val="2277"/>
              </a:spcBef>
            </a:pPr>
            <a:r>
              <a:rPr lang="ko-KR" altLang="en-US" sz="3600" b="1" dirty="0">
                <a:solidFill>
                  <a:srgbClr val="1E49E2"/>
                </a:solidFill>
                <a:latin typeface="KPMG Bold" panose="020B0803030202040204" pitchFamily="34" charset="0"/>
                <a:ea typeface="KoPub돋움체 Medium" panose="00000600000000000000" pitchFamily="2" charset="-127"/>
                <a:cs typeface="KPMG Bold"/>
              </a:rPr>
              <a:t>미래의 노동력</a:t>
            </a:r>
            <a:br>
              <a:rPr lang="en-US" sz="6600" b="1" dirty="0">
                <a:solidFill>
                  <a:srgbClr val="1E49E2"/>
                </a:solidFill>
                <a:latin typeface="KPMG Bold" panose="020B0803030202040204" pitchFamily="34" charset="0"/>
                <a:cs typeface="KPMG Bold"/>
              </a:rPr>
            </a:br>
            <a:endParaRPr lang="en-US" sz="1000" dirty="0">
              <a:latin typeface="KPMG Bold" panose="020B0803030202040204" pitchFamily="34" charset="0"/>
              <a:cs typeface="Calibri"/>
            </a:endParaRPr>
          </a:p>
        </p:txBody>
      </p:sp>
      <p:sp>
        <p:nvSpPr>
          <p:cNvPr id="9" name="object 6">
            <a:extLst>
              <a:ext uri="{FF2B5EF4-FFF2-40B4-BE49-F238E27FC236}">
                <a16:creationId xmlns:a16="http://schemas.microsoft.com/office/drawing/2014/main" id="{075CC9A3-5DB7-8474-D431-D35C7587487A}"/>
              </a:ext>
            </a:extLst>
          </p:cNvPr>
          <p:cNvSpPr txBox="1"/>
          <p:nvPr/>
        </p:nvSpPr>
        <p:spPr>
          <a:xfrm>
            <a:off x="5384800" y="1582983"/>
            <a:ext cx="1422400" cy="391628"/>
          </a:xfrm>
          <a:prstGeom prst="rect">
            <a:avLst/>
          </a:prstGeom>
          <a:solidFill>
            <a:srgbClr val="1E49E2"/>
          </a:solidFill>
        </p:spPr>
        <p:txBody>
          <a:bodyPr vert="horz" wrap="square" lIns="0" tIns="72000" rIns="0" bIns="72000" rtlCol="0">
            <a:spAutoFit/>
          </a:bodyPr>
          <a:lstStyle/>
          <a:p>
            <a:pPr algn="ctr">
              <a:spcBef>
                <a:spcPts val="210"/>
              </a:spcBef>
            </a:pPr>
            <a:r>
              <a:rPr lang="ko-KR" altLang="en-US"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제 </a:t>
            </a:r>
            <a:r>
              <a:rPr lang="en-US" altLang="ko-KR"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5 </a:t>
            </a:r>
            <a:r>
              <a:rPr lang="ko-KR" altLang="en-US"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장</a:t>
            </a:r>
            <a:endParaRPr lang="en-US" altLang="ko-KR" sz="16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endParaRPr>
          </a:p>
        </p:txBody>
      </p:sp>
      <p:sp>
        <p:nvSpPr>
          <p:cNvPr id="10" name="object 6">
            <a:extLst>
              <a:ext uri="{FF2B5EF4-FFF2-40B4-BE49-F238E27FC236}">
                <a16:creationId xmlns:a16="http://schemas.microsoft.com/office/drawing/2014/main" id="{EF26992B-AFDD-FCE6-EF35-56CCE55B2231}"/>
              </a:ext>
            </a:extLst>
          </p:cNvPr>
          <p:cNvSpPr txBox="1"/>
          <p:nvPr/>
        </p:nvSpPr>
        <p:spPr>
          <a:xfrm>
            <a:off x="6902831" y="2274761"/>
            <a:ext cx="118171" cy="3656911"/>
          </a:xfrm>
          <a:prstGeom prst="rect">
            <a:avLst/>
          </a:prstGeom>
          <a:solidFill>
            <a:srgbClr val="1E49E2"/>
          </a:solidFill>
        </p:spPr>
        <p:txBody>
          <a:bodyPr vert="horz" wrap="square" lIns="0" tIns="26670" rIns="0" bIns="0" rtlCol="0">
            <a:noAutofit/>
          </a:bodyPr>
          <a:lstStyle>
            <a:defPPr>
              <a:defRPr lang="ko-KR"/>
            </a:defPPr>
            <a:lvl1pPr marL="302895">
              <a:lnSpc>
                <a:spcPct val="100000"/>
              </a:lnSpc>
              <a:spcBef>
                <a:spcPts val="315"/>
              </a:spcBef>
              <a:defRPr sz="2800" b="1" spc="-10">
                <a:solidFill>
                  <a:srgbClr val="E3D0FB"/>
                </a:solidFill>
                <a:latin typeface="KPMG Bold"/>
                <a:cs typeface="KPMG Bold"/>
              </a:defRPr>
            </a:lvl1pPr>
          </a:lstStyle>
          <a:p>
            <a:endParaRPr sz="1867" dirty="0">
              <a:latin typeface="KoPub돋움체 Medium" panose="00000600000000000000" pitchFamily="2" charset="-127"/>
              <a:ea typeface="+mj-ea"/>
            </a:endParaRPr>
          </a:p>
        </p:txBody>
      </p:sp>
      <p:sp>
        <p:nvSpPr>
          <p:cNvPr id="15" name="사각형: 둥근 위쪽 모서리 14">
            <a:extLst>
              <a:ext uri="{FF2B5EF4-FFF2-40B4-BE49-F238E27FC236}">
                <a16:creationId xmlns:a16="http://schemas.microsoft.com/office/drawing/2014/main" id="{F0703503-D7D3-F591-225E-8A5B80D83D6C}"/>
              </a:ext>
            </a:extLst>
          </p:cNvPr>
          <p:cNvSpPr/>
          <p:nvPr/>
        </p:nvSpPr>
        <p:spPr>
          <a:xfrm>
            <a:off x="515937" y="571500"/>
            <a:ext cx="76422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미래의 노동력</a:t>
            </a:r>
          </a:p>
        </p:txBody>
      </p:sp>
      <p:sp>
        <p:nvSpPr>
          <p:cNvPr id="16" name="사각형: 둥근 위쪽 모서리 15">
            <a:extLst>
              <a:ext uri="{FF2B5EF4-FFF2-40B4-BE49-F238E27FC236}">
                <a16:creationId xmlns:a16="http://schemas.microsoft.com/office/drawing/2014/main" id="{F72B9ED2-3C8D-3314-DF0C-46E913910743}"/>
              </a:ext>
            </a:extLst>
          </p:cNvPr>
          <p:cNvSpPr/>
          <p:nvPr/>
        </p:nvSpPr>
        <p:spPr>
          <a:xfrm>
            <a:off x="1311410" y="571500"/>
            <a:ext cx="106602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인간과 디지털의 공존</a:t>
            </a:r>
          </a:p>
        </p:txBody>
      </p:sp>
      <p:sp>
        <p:nvSpPr>
          <p:cNvPr id="17" name="사각형: 둥근 위쪽 모서리 16">
            <a:extLst>
              <a:ext uri="{FF2B5EF4-FFF2-40B4-BE49-F238E27FC236}">
                <a16:creationId xmlns:a16="http://schemas.microsoft.com/office/drawing/2014/main" id="{6606239F-6B91-C2E5-2470-DB68AD978C01}"/>
              </a:ext>
            </a:extLst>
          </p:cNvPr>
          <p:cNvSpPr/>
          <p:nvPr/>
        </p:nvSpPr>
        <p:spPr>
          <a:xfrm>
            <a:off x="2408690" y="571500"/>
            <a:ext cx="146662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인간과 디지털 간 융합체계 구축</a:t>
            </a:r>
          </a:p>
        </p:txBody>
      </p:sp>
      <p:sp>
        <p:nvSpPr>
          <p:cNvPr id="18" name="사각형: 둥근 위쪽 모서리 17">
            <a:extLst>
              <a:ext uri="{FF2B5EF4-FFF2-40B4-BE49-F238E27FC236}">
                <a16:creationId xmlns:a16="http://schemas.microsoft.com/office/drawing/2014/main" id="{1BB59A8F-FBD3-77A2-BB5F-150A37CC7BB1}"/>
              </a:ext>
            </a:extLst>
          </p:cNvPr>
          <p:cNvSpPr/>
          <p:nvPr/>
        </p:nvSpPr>
        <p:spPr>
          <a:xfrm>
            <a:off x="3906565" y="571500"/>
            <a:ext cx="1275036"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자동화로 인한 노동력 영향 </a:t>
            </a:r>
          </a:p>
        </p:txBody>
      </p:sp>
      <p:sp>
        <p:nvSpPr>
          <p:cNvPr id="19" name="사각형: 둥근 위쪽 모서리 18">
            <a:extLst>
              <a:ext uri="{FF2B5EF4-FFF2-40B4-BE49-F238E27FC236}">
                <a16:creationId xmlns:a16="http://schemas.microsoft.com/office/drawing/2014/main" id="{A0575349-521C-B370-5704-5E3A26AD63B8}"/>
              </a:ext>
            </a:extLst>
          </p:cNvPr>
          <p:cNvSpPr/>
          <p:nvPr/>
        </p:nvSpPr>
        <p:spPr>
          <a:xfrm>
            <a:off x="5212852" y="571500"/>
            <a:ext cx="78735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역할의 재정립</a:t>
            </a:r>
          </a:p>
        </p:txBody>
      </p:sp>
      <p:sp>
        <p:nvSpPr>
          <p:cNvPr id="20" name="사각형: 둥근 위쪽 모서리 19">
            <a:extLst>
              <a:ext uri="{FF2B5EF4-FFF2-40B4-BE49-F238E27FC236}">
                <a16:creationId xmlns:a16="http://schemas.microsoft.com/office/drawing/2014/main" id="{F8D2AA33-0887-0186-300C-781317FD9F5D}"/>
              </a:ext>
            </a:extLst>
          </p:cNvPr>
          <p:cNvSpPr/>
          <p:nvPr/>
        </p:nvSpPr>
        <p:spPr>
          <a:xfrm>
            <a:off x="6031458" y="571500"/>
            <a:ext cx="103990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인력 구성을 위한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5B</a:t>
            </a:r>
          </a:p>
        </p:txBody>
      </p:sp>
      <p:sp>
        <p:nvSpPr>
          <p:cNvPr id="21" name="사각형: 둥근 위쪽 모서리 20">
            <a:extLst>
              <a:ext uri="{FF2B5EF4-FFF2-40B4-BE49-F238E27FC236}">
                <a16:creationId xmlns:a16="http://schemas.microsoft.com/office/drawing/2014/main" id="{FBD27452-37DE-C844-69BE-F05368E17CF1}"/>
              </a:ext>
            </a:extLst>
          </p:cNvPr>
          <p:cNvSpPr/>
          <p:nvPr/>
        </p:nvSpPr>
        <p:spPr>
          <a:xfrm>
            <a:off x="7102614" y="571500"/>
            <a:ext cx="87443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HR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데이터의 힘</a:t>
            </a:r>
          </a:p>
        </p:txBody>
      </p:sp>
      <p:sp>
        <p:nvSpPr>
          <p:cNvPr id="22" name="사각형: 둥근 위쪽 모서리 21">
            <a:extLst>
              <a:ext uri="{FF2B5EF4-FFF2-40B4-BE49-F238E27FC236}">
                <a16:creationId xmlns:a16="http://schemas.microsoft.com/office/drawing/2014/main" id="{75C25F79-CECD-F7CD-63D6-F07C4BA132AC}"/>
              </a:ext>
            </a:extLst>
          </p:cNvPr>
          <p:cNvSpPr/>
          <p:nvPr/>
        </p:nvSpPr>
        <p:spPr>
          <a:xfrm>
            <a:off x="8008304" y="571500"/>
            <a:ext cx="1083447"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EVP</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를 강화하는 기술 </a:t>
            </a:r>
          </a:p>
        </p:txBody>
      </p:sp>
      <p:sp>
        <p:nvSpPr>
          <p:cNvPr id="23" name="사각형: 둥근 위쪽 모서리 22">
            <a:extLst>
              <a:ext uri="{FF2B5EF4-FFF2-40B4-BE49-F238E27FC236}">
                <a16:creationId xmlns:a16="http://schemas.microsoft.com/office/drawing/2014/main" id="{356B6E7A-FE7B-87B9-9CCF-7E425F310944}"/>
              </a:ext>
            </a:extLst>
          </p:cNvPr>
          <p:cNvSpPr/>
          <p:nvPr/>
        </p:nvSpPr>
        <p:spPr>
          <a:xfrm>
            <a:off x="9123001" y="571500"/>
            <a:ext cx="97894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소프트 스킬과 혁신</a:t>
            </a:r>
          </a:p>
        </p:txBody>
      </p:sp>
      <p:sp>
        <p:nvSpPr>
          <p:cNvPr id="24" name="사각형: 둥근 위쪽 모서리 23">
            <a:extLst>
              <a:ext uri="{FF2B5EF4-FFF2-40B4-BE49-F238E27FC236}">
                <a16:creationId xmlns:a16="http://schemas.microsoft.com/office/drawing/2014/main" id="{DD77C113-FC3D-3A0F-5D6A-16FD4083EAE1}"/>
              </a:ext>
            </a:extLst>
          </p:cNvPr>
          <p:cNvSpPr/>
          <p:nvPr/>
        </p:nvSpPr>
        <p:spPr>
          <a:xfrm>
            <a:off x="10133195" y="571500"/>
            <a:ext cx="105732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혁신을 주도하는 문화</a:t>
            </a:r>
          </a:p>
        </p:txBody>
      </p:sp>
      <p:sp>
        <p:nvSpPr>
          <p:cNvPr id="25" name="사각형: 둥근 위쪽 모서리 24">
            <a:extLst>
              <a:ext uri="{FF2B5EF4-FFF2-40B4-BE49-F238E27FC236}">
                <a16:creationId xmlns:a16="http://schemas.microsoft.com/office/drawing/2014/main" id="{CE519C51-854A-2FDC-B694-141E190F0567}"/>
              </a:ext>
            </a:extLst>
          </p:cNvPr>
          <p:cNvSpPr/>
          <p:nvPr/>
        </p:nvSpPr>
        <p:spPr>
          <a:xfrm>
            <a:off x="11221766" y="571500"/>
            <a:ext cx="73699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3962458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71BAA725-D6B5-646F-56A0-B49EC4DF1A1B}"/>
              </a:ext>
            </a:extLst>
          </p:cNvPr>
          <p:cNvSpPr>
            <a:spLocks noGrp="1"/>
          </p:cNvSpPr>
          <p:nvPr>
            <p:ph type="ftr" sz="quarter" idx="3"/>
          </p:nvPr>
        </p:nvSpPr>
        <p:spPr/>
        <p:txBody>
          <a:bodyPr/>
          <a:lstStyle/>
          <a:p>
            <a:pPr marL="12700">
              <a:spcBef>
                <a:spcPts val="55"/>
              </a:spcBef>
            </a:pPr>
            <a:r>
              <a:rPr lang="en-US" dirty="0"/>
              <a:t>© 2023 Copyright owned by one or more of the KPMG International entities. KPMG International entities provide no services to clients. All rights reserved.</a:t>
            </a:r>
          </a:p>
        </p:txBody>
      </p:sp>
      <p:sp>
        <p:nvSpPr>
          <p:cNvPr id="3" name="슬라이드 번호 개체 틀 2">
            <a:extLst>
              <a:ext uri="{FF2B5EF4-FFF2-40B4-BE49-F238E27FC236}">
                <a16:creationId xmlns:a16="http://schemas.microsoft.com/office/drawing/2014/main" id="{DA9973CC-DAD4-3650-04C2-EB4E4A985FB2}"/>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33</a:t>
            </a:fld>
            <a:r>
              <a:rPr lang="en-US" altLang="ko-KR"/>
              <a:t> </a:t>
            </a:r>
            <a:endParaRPr lang="en-US" dirty="0"/>
          </a:p>
        </p:txBody>
      </p:sp>
      <p:sp>
        <p:nvSpPr>
          <p:cNvPr id="4" name="사각형: 둥근 위쪽 모서리 3">
            <a:extLst>
              <a:ext uri="{FF2B5EF4-FFF2-40B4-BE49-F238E27FC236}">
                <a16:creationId xmlns:a16="http://schemas.microsoft.com/office/drawing/2014/main" id="{3F2C0F73-E11D-C65A-2360-A3CBA3B59F08}"/>
              </a:ext>
            </a:extLst>
          </p:cNvPr>
          <p:cNvSpPr/>
          <p:nvPr/>
        </p:nvSpPr>
        <p:spPr>
          <a:xfrm>
            <a:off x="515937" y="571500"/>
            <a:ext cx="764223"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미래의 노동력</a:t>
            </a:r>
          </a:p>
        </p:txBody>
      </p:sp>
      <p:sp>
        <p:nvSpPr>
          <p:cNvPr id="5" name="사각형: 둥근 위쪽 모서리 4">
            <a:extLst>
              <a:ext uri="{FF2B5EF4-FFF2-40B4-BE49-F238E27FC236}">
                <a16:creationId xmlns:a16="http://schemas.microsoft.com/office/drawing/2014/main" id="{DEA96785-4680-7E62-CAE1-D3960CBC0894}"/>
              </a:ext>
            </a:extLst>
          </p:cNvPr>
          <p:cNvSpPr/>
          <p:nvPr/>
        </p:nvSpPr>
        <p:spPr>
          <a:xfrm>
            <a:off x="1311410" y="571500"/>
            <a:ext cx="106602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인간과 디지털의 공존</a:t>
            </a:r>
          </a:p>
        </p:txBody>
      </p:sp>
      <p:sp>
        <p:nvSpPr>
          <p:cNvPr id="6" name="사각형: 둥근 위쪽 모서리 5">
            <a:extLst>
              <a:ext uri="{FF2B5EF4-FFF2-40B4-BE49-F238E27FC236}">
                <a16:creationId xmlns:a16="http://schemas.microsoft.com/office/drawing/2014/main" id="{FA2809E7-0152-50AC-4EF5-92C45670100E}"/>
              </a:ext>
            </a:extLst>
          </p:cNvPr>
          <p:cNvSpPr/>
          <p:nvPr/>
        </p:nvSpPr>
        <p:spPr>
          <a:xfrm>
            <a:off x="2408690" y="571500"/>
            <a:ext cx="146662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인간과 디지털 간 융합체계 구축</a:t>
            </a:r>
          </a:p>
        </p:txBody>
      </p:sp>
      <p:sp>
        <p:nvSpPr>
          <p:cNvPr id="7" name="사각형: 둥근 위쪽 모서리 6">
            <a:extLst>
              <a:ext uri="{FF2B5EF4-FFF2-40B4-BE49-F238E27FC236}">
                <a16:creationId xmlns:a16="http://schemas.microsoft.com/office/drawing/2014/main" id="{E792B4D0-E0AE-3EBA-10D0-F3CAC972D991}"/>
              </a:ext>
            </a:extLst>
          </p:cNvPr>
          <p:cNvSpPr/>
          <p:nvPr/>
        </p:nvSpPr>
        <p:spPr>
          <a:xfrm>
            <a:off x="3906565" y="571500"/>
            <a:ext cx="1275036"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자동화로 인한 노동력 영향 </a:t>
            </a:r>
          </a:p>
        </p:txBody>
      </p:sp>
      <p:sp>
        <p:nvSpPr>
          <p:cNvPr id="8" name="사각형: 둥근 위쪽 모서리 7">
            <a:extLst>
              <a:ext uri="{FF2B5EF4-FFF2-40B4-BE49-F238E27FC236}">
                <a16:creationId xmlns:a16="http://schemas.microsoft.com/office/drawing/2014/main" id="{A3C4BF34-1E64-88F4-A3DB-EA1FDDEAFD62}"/>
              </a:ext>
            </a:extLst>
          </p:cNvPr>
          <p:cNvSpPr/>
          <p:nvPr/>
        </p:nvSpPr>
        <p:spPr>
          <a:xfrm>
            <a:off x="5212852" y="571500"/>
            <a:ext cx="78735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역할의 재정립</a:t>
            </a:r>
          </a:p>
        </p:txBody>
      </p:sp>
      <p:sp>
        <p:nvSpPr>
          <p:cNvPr id="9" name="사각형: 둥근 위쪽 모서리 8">
            <a:extLst>
              <a:ext uri="{FF2B5EF4-FFF2-40B4-BE49-F238E27FC236}">
                <a16:creationId xmlns:a16="http://schemas.microsoft.com/office/drawing/2014/main" id="{1DB35E5B-5CF5-D17F-A4F2-4262F0C12729}"/>
              </a:ext>
            </a:extLst>
          </p:cNvPr>
          <p:cNvSpPr/>
          <p:nvPr/>
        </p:nvSpPr>
        <p:spPr>
          <a:xfrm>
            <a:off x="6031458" y="571500"/>
            <a:ext cx="103990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인력 구성을 위한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5B</a:t>
            </a:r>
          </a:p>
        </p:txBody>
      </p:sp>
      <p:sp>
        <p:nvSpPr>
          <p:cNvPr id="10" name="사각형: 둥근 위쪽 모서리 9">
            <a:extLst>
              <a:ext uri="{FF2B5EF4-FFF2-40B4-BE49-F238E27FC236}">
                <a16:creationId xmlns:a16="http://schemas.microsoft.com/office/drawing/2014/main" id="{A7D9BE9D-9F78-21A8-C70E-2064DA7C7A5F}"/>
              </a:ext>
            </a:extLst>
          </p:cNvPr>
          <p:cNvSpPr/>
          <p:nvPr/>
        </p:nvSpPr>
        <p:spPr>
          <a:xfrm>
            <a:off x="7102614" y="571500"/>
            <a:ext cx="87443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HR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데이터의 힘</a:t>
            </a:r>
          </a:p>
        </p:txBody>
      </p:sp>
      <p:sp>
        <p:nvSpPr>
          <p:cNvPr id="11" name="사각형: 둥근 위쪽 모서리 10">
            <a:extLst>
              <a:ext uri="{FF2B5EF4-FFF2-40B4-BE49-F238E27FC236}">
                <a16:creationId xmlns:a16="http://schemas.microsoft.com/office/drawing/2014/main" id="{6010F36F-67B8-8E17-ED1B-C4BC52F4D515}"/>
              </a:ext>
            </a:extLst>
          </p:cNvPr>
          <p:cNvSpPr/>
          <p:nvPr/>
        </p:nvSpPr>
        <p:spPr>
          <a:xfrm>
            <a:off x="8008304" y="571500"/>
            <a:ext cx="1083447"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EVP</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를 강화하는 기술 </a:t>
            </a:r>
          </a:p>
        </p:txBody>
      </p:sp>
      <p:sp>
        <p:nvSpPr>
          <p:cNvPr id="12" name="사각형: 둥근 위쪽 모서리 11">
            <a:extLst>
              <a:ext uri="{FF2B5EF4-FFF2-40B4-BE49-F238E27FC236}">
                <a16:creationId xmlns:a16="http://schemas.microsoft.com/office/drawing/2014/main" id="{1DFB6C7D-12FC-E0E2-43E3-01E3BED0AE15}"/>
              </a:ext>
            </a:extLst>
          </p:cNvPr>
          <p:cNvSpPr/>
          <p:nvPr/>
        </p:nvSpPr>
        <p:spPr>
          <a:xfrm>
            <a:off x="9123001" y="571500"/>
            <a:ext cx="97894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소프트 스킬과 혁신</a:t>
            </a:r>
          </a:p>
        </p:txBody>
      </p:sp>
      <p:sp>
        <p:nvSpPr>
          <p:cNvPr id="13" name="사각형: 둥근 위쪽 모서리 12">
            <a:extLst>
              <a:ext uri="{FF2B5EF4-FFF2-40B4-BE49-F238E27FC236}">
                <a16:creationId xmlns:a16="http://schemas.microsoft.com/office/drawing/2014/main" id="{D97B0221-0B4A-2622-D468-4ABEBE369D0D}"/>
              </a:ext>
            </a:extLst>
          </p:cNvPr>
          <p:cNvSpPr/>
          <p:nvPr/>
        </p:nvSpPr>
        <p:spPr>
          <a:xfrm>
            <a:off x="10133195" y="571500"/>
            <a:ext cx="105732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혁신을 주도하는 문화</a:t>
            </a:r>
          </a:p>
        </p:txBody>
      </p:sp>
      <p:sp>
        <p:nvSpPr>
          <p:cNvPr id="15" name="object 3">
            <a:extLst>
              <a:ext uri="{FF2B5EF4-FFF2-40B4-BE49-F238E27FC236}">
                <a16:creationId xmlns:a16="http://schemas.microsoft.com/office/drawing/2014/main" id="{B85B5548-531F-546E-A608-A8C88A7CA775}"/>
              </a:ext>
            </a:extLst>
          </p:cNvPr>
          <p:cNvSpPr/>
          <p:nvPr/>
        </p:nvSpPr>
        <p:spPr>
          <a:xfrm>
            <a:off x="713505" y="1656934"/>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7" name="object 2">
            <a:extLst>
              <a:ext uri="{FF2B5EF4-FFF2-40B4-BE49-F238E27FC236}">
                <a16:creationId xmlns:a16="http://schemas.microsoft.com/office/drawing/2014/main" id="{D9AFA6B1-393B-993C-7BE3-A77EB3D6718A}"/>
              </a:ext>
            </a:extLst>
          </p:cNvPr>
          <p:cNvSpPr txBox="1"/>
          <p:nvPr/>
        </p:nvSpPr>
        <p:spPr>
          <a:xfrm>
            <a:off x="495596" y="1139071"/>
            <a:ext cx="3013148" cy="439437"/>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미래의 노동력</a:t>
            </a:r>
          </a:p>
        </p:txBody>
      </p:sp>
      <p:sp>
        <p:nvSpPr>
          <p:cNvPr id="20" name="object 4">
            <a:extLst>
              <a:ext uri="{FF2B5EF4-FFF2-40B4-BE49-F238E27FC236}">
                <a16:creationId xmlns:a16="http://schemas.microsoft.com/office/drawing/2014/main" id="{3777D854-667D-5547-0F71-7E5EE19ED2B6}"/>
              </a:ext>
            </a:extLst>
          </p:cNvPr>
          <p:cNvSpPr txBox="1"/>
          <p:nvPr/>
        </p:nvSpPr>
        <p:spPr>
          <a:xfrm>
            <a:off x="515936" y="1831866"/>
            <a:ext cx="2756653" cy="1840783"/>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공급망의 디지털 전환에 대한 논의가 활발하게 진행되면서</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이전과 다른 활동과 업무를 수행하기 위한 새로운 접근법과 역할이 필요합니다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우선</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당면한 문제를 빠르게 해결하는 능력과 장기적인 시각에서 문제를 바라보는 안목을 갖춰야 합니다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b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b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또한 디지털화된 공급망에 걸맞은 인재를 채용하는 것도 중요합니다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21" name="object 18">
            <a:extLst>
              <a:ext uri="{FF2B5EF4-FFF2-40B4-BE49-F238E27FC236}">
                <a16:creationId xmlns:a16="http://schemas.microsoft.com/office/drawing/2014/main" id="{A03458B6-D472-A654-79E0-904638D4F723}"/>
              </a:ext>
            </a:extLst>
          </p:cNvPr>
          <p:cNvSpPr txBox="1"/>
          <p:nvPr/>
        </p:nvSpPr>
        <p:spPr>
          <a:xfrm>
            <a:off x="527496" y="4563681"/>
            <a:ext cx="2760217" cy="1323439"/>
          </a:xfrm>
          <a:prstGeom prst="rect">
            <a:avLst/>
          </a:prstGeom>
          <a:noFill/>
        </p:spPr>
        <p:txBody>
          <a:bodyPr vert="horz" wrap="square" lIns="180000" tIns="0" rIns="180000" bIns="0" rtlCol="0">
            <a:spAutoFit/>
          </a:bodyPr>
          <a:lstStyle/>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기업이 첨단 로봇과 자동화를 성공적으로 도입하기 위해서는 디지털 기술과 인간이 효율적으로 상호 작용할 수 있도록 역할을 재정립해야 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먼저</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기업은 공급망의 디지털 전환이 직원 가치 제안</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(EVP, Employee Value Proposition)</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에 미치는 영향을 명확히 판단해야 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또한 팀워크</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의사소통 기술 등의 소프트 스킬 향상과 변화를 주도하는 조직 문화 형성</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직원 간의 역할 재정립 방법 등에 대한 고민도 함께 필요합니다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pic>
        <p:nvPicPr>
          <p:cNvPr id="23" name="그림 22" descr="장난감, 실내, 만화 영화, 건물이(가) 표시된 사진&#10;&#10;자동 생성된 설명">
            <a:extLst>
              <a:ext uri="{FF2B5EF4-FFF2-40B4-BE49-F238E27FC236}">
                <a16:creationId xmlns:a16="http://schemas.microsoft.com/office/drawing/2014/main" id="{5C778490-31C8-077F-B7ED-552C1620EE90}"/>
              </a:ext>
            </a:extLst>
          </p:cNvPr>
          <p:cNvPicPr>
            <a:picLocks noChangeAspect="1"/>
          </p:cNvPicPr>
          <p:nvPr/>
        </p:nvPicPr>
        <p:blipFill rotWithShape="1">
          <a:blip r:embed="rId2">
            <a:extLst>
              <a:ext uri="{28A0092B-C50C-407E-A947-70E740481C1C}">
                <a14:useLocalDpi xmlns:a14="http://schemas.microsoft.com/office/drawing/2010/main" val="0"/>
              </a:ext>
            </a:extLst>
          </a:blip>
          <a:srcRect t="3787" b="10562"/>
          <a:stretch/>
        </p:blipFill>
        <p:spPr>
          <a:xfrm>
            <a:off x="3495173" y="1196975"/>
            <a:ext cx="8696827" cy="4932363"/>
          </a:xfrm>
          <a:prstGeom prst="rect">
            <a:avLst/>
          </a:prstGeom>
        </p:spPr>
      </p:pic>
      <p:grpSp>
        <p:nvGrpSpPr>
          <p:cNvPr id="24" name="그룹 23">
            <a:extLst>
              <a:ext uri="{FF2B5EF4-FFF2-40B4-BE49-F238E27FC236}">
                <a16:creationId xmlns:a16="http://schemas.microsoft.com/office/drawing/2014/main" id="{66937C13-7DA5-7FCE-9105-500D3DFB4748}"/>
              </a:ext>
            </a:extLst>
          </p:cNvPr>
          <p:cNvGrpSpPr/>
          <p:nvPr/>
        </p:nvGrpSpPr>
        <p:grpSpPr>
          <a:xfrm>
            <a:off x="3407113" y="4668252"/>
            <a:ext cx="2432749" cy="1058278"/>
            <a:chOff x="6105196" y="2678846"/>
            <a:chExt cx="2432749" cy="1058278"/>
          </a:xfrm>
        </p:grpSpPr>
        <p:sp>
          <p:nvSpPr>
            <p:cNvPr id="26" name="직사각형 25">
              <a:extLst>
                <a:ext uri="{FF2B5EF4-FFF2-40B4-BE49-F238E27FC236}">
                  <a16:creationId xmlns:a16="http://schemas.microsoft.com/office/drawing/2014/main" id="{6D68A83D-B1EE-736D-EA0F-F159BD99D15D}"/>
                </a:ext>
              </a:extLst>
            </p:cNvPr>
            <p:cNvSpPr/>
            <p:nvPr/>
          </p:nvSpPr>
          <p:spPr>
            <a:xfrm>
              <a:off x="6105196" y="2678846"/>
              <a:ext cx="2432749" cy="1058278"/>
            </a:xfrm>
            <a:prstGeom prst="rect">
              <a:avLst/>
            </a:prstGeom>
            <a:solidFill>
              <a:schemeClr val="bg1"/>
            </a:solidFill>
            <a:ln>
              <a:solidFill>
                <a:srgbClr val="510D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object 12">
              <a:extLst>
                <a:ext uri="{FF2B5EF4-FFF2-40B4-BE49-F238E27FC236}">
                  <a16:creationId xmlns:a16="http://schemas.microsoft.com/office/drawing/2014/main" id="{089DC7C0-DB5C-898D-0D1A-DE4D7BC319D0}"/>
                </a:ext>
              </a:extLst>
            </p:cNvPr>
            <p:cNvSpPr txBox="1"/>
            <p:nvPr/>
          </p:nvSpPr>
          <p:spPr>
            <a:xfrm>
              <a:off x="6398457" y="2785612"/>
              <a:ext cx="1936248" cy="812188"/>
            </a:xfrm>
            <a:prstGeom prst="rect">
              <a:avLst/>
            </a:prstGeom>
          </p:spPr>
          <p:txBody>
            <a:bodyPr vert="horz" wrap="square" lIns="0" tIns="72813" rIns="0" bIns="0" rtlCol="0">
              <a:spAutoFit/>
            </a:bodyPr>
            <a:lstStyle/>
            <a:p>
              <a:pPr marL="8467" marR="3387" latinLnBrk="0">
                <a:spcBef>
                  <a:spcPts val="573"/>
                </a:spcBef>
              </a:pPr>
              <a:r>
                <a:rPr lang="ko-KR" altLang="en-US"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기업은 첨단 로봇 및 자동화 도입에 발맞춰 디지털 기술과 인간이 상호 작용하도록 역할을 재정립해야 합니다</a:t>
              </a:r>
              <a:r>
                <a:rPr lang="en-US" altLang="ko-KR"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a:t>
              </a:r>
            </a:p>
          </p:txBody>
        </p:sp>
        <p:pic>
          <p:nvPicPr>
            <p:cNvPr id="28" name="그림 27" descr="로고, 상징, 폰트, 그래픽이(가) 표시된 사진&#10;&#10;자동 생성된 설명">
              <a:extLst>
                <a:ext uri="{FF2B5EF4-FFF2-40B4-BE49-F238E27FC236}">
                  <a16:creationId xmlns:a16="http://schemas.microsoft.com/office/drawing/2014/main" id="{88754400-B22C-0F11-52BC-7D6E1954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635" y="3408488"/>
              <a:ext cx="209944" cy="245261"/>
            </a:xfrm>
            <a:prstGeom prst="rect">
              <a:avLst/>
            </a:prstGeom>
          </p:spPr>
        </p:pic>
        <p:pic>
          <p:nvPicPr>
            <p:cNvPr id="29" name="그림 28" descr="로고, 상징, 폰트, 그래픽이(가) 표시된 사진&#10;&#10;자동 생성된 설명">
              <a:extLst>
                <a:ext uri="{FF2B5EF4-FFF2-40B4-BE49-F238E27FC236}">
                  <a16:creationId xmlns:a16="http://schemas.microsoft.com/office/drawing/2014/main" id="{412335D1-BACD-B356-5B43-566EE47A5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155160" y="2756081"/>
              <a:ext cx="209944" cy="245261"/>
            </a:xfrm>
            <a:prstGeom prst="rect">
              <a:avLst/>
            </a:prstGeom>
          </p:spPr>
        </p:pic>
      </p:grpSp>
      <p:sp>
        <p:nvSpPr>
          <p:cNvPr id="30" name="직사각형 29">
            <a:extLst>
              <a:ext uri="{FF2B5EF4-FFF2-40B4-BE49-F238E27FC236}">
                <a16:creationId xmlns:a16="http://schemas.microsoft.com/office/drawing/2014/main" id="{6E8B0DB9-D933-4FA0-C6E3-F8CA270A3C75}"/>
              </a:ext>
            </a:extLst>
          </p:cNvPr>
          <p:cNvSpPr/>
          <p:nvPr/>
        </p:nvSpPr>
        <p:spPr>
          <a:xfrm>
            <a:off x="10190746" y="4030579"/>
            <a:ext cx="2001253" cy="2098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object 4">
            <a:extLst>
              <a:ext uri="{FF2B5EF4-FFF2-40B4-BE49-F238E27FC236}">
                <a16:creationId xmlns:a16="http://schemas.microsoft.com/office/drawing/2014/main" id="{DE2D1D6F-55BA-2438-8C41-90E5366ADEC0}"/>
              </a:ext>
            </a:extLst>
          </p:cNvPr>
          <p:cNvSpPr txBox="1"/>
          <p:nvPr/>
        </p:nvSpPr>
        <p:spPr>
          <a:xfrm>
            <a:off x="10211604" y="4926266"/>
            <a:ext cx="1707612" cy="1218561"/>
          </a:xfrm>
          <a:prstGeom prst="rect">
            <a:avLst/>
          </a:prstGeom>
        </p:spPr>
        <p:txBody>
          <a:bodyPr vert="horz" wrap="square" lIns="180000" tIns="8467" rIns="180000" bIns="0" rtlCol="0">
            <a:spAutoFit/>
          </a:bodyPr>
          <a:lstStyle>
            <a:defPPr>
              <a:defRPr lang="ko-KR"/>
            </a:defPPr>
            <a:lvl1pPr marL="8467" marR="3387" latinLnBrk="0">
              <a:lnSpc>
                <a:spcPct val="110000"/>
              </a:lnSpc>
              <a:spcBef>
                <a:spcPts val="67"/>
              </a:spcBef>
              <a:defRPr sz="1200" b="1">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defRPr>
            </a:lvl1pPr>
          </a:lstStyle>
          <a:p>
            <a:r>
              <a:rPr lang="ko-KR" altLang="en-US" dirty="0"/>
              <a:t>인력부족이 공급망에                        미치는 영향에 대해서 응답자의 </a:t>
            </a:r>
            <a:r>
              <a:rPr lang="en-US" altLang="ko-KR" dirty="0"/>
              <a:t>36%</a:t>
            </a:r>
            <a:r>
              <a:rPr lang="ko-KR" altLang="en-US" dirty="0"/>
              <a:t>는 단기적 이슈</a:t>
            </a:r>
            <a:r>
              <a:rPr lang="en-US" altLang="ko-KR" dirty="0"/>
              <a:t>, 37%</a:t>
            </a:r>
            <a:r>
              <a:rPr lang="ko-KR" altLang="en-US" dirty="0"/>
              <a:t>는 장기적 이슈가 될 것으로 판단</a:t>
            </a:r>
          </a:p>
        </p:txBody>
      </p:sp>
      <p:sp>
        <p:nvSpPr>
          <p:cNvPr id="32" name="object 18">
            <a:extLst>
              <a:ext uri="{FF2B5EF4-FFF2-40B4-BE49-F238E27FC236}">
                <a16:creationId xmlns:a16="http://schemas.microsoft.com/office/drawing/2014/main" id="{84146842-4409-58C6-96A1-5F9A7ED15C24}"/>
              </a:ext>
            </a:extLst>
          </p:cNvPr>
          <p:cNvSpPr txBox="1"/>
          <p:nvPr/>
        </p:nvSpPr>
        <p:spPr>
          <a:xfrm>
            <a:off x="10213431" y="4004696"/>
            <a:ext cx="1297819" cy="738664"/>
          </a:xfrm>
          <a:prstGeom prst="rect">
            <a:avLst/>
          </a:prstGeom>
          <a:noFill/>
        </p:spPr>
        <p:txBody>
          <a:bodyPr vert="horz" wrap="square" lIns="180000" tIns="0" rIns="180000" bIns="0" rtlCol="0">
            <a:spAutoFit/>
          </a:bodyPr>
          <a:lstStyle/>
          <a:p>
            <a:pPr marL="8467" latinLnBrk="0">
              <a:spcBef>
                <a:spcPts val="67"/>
              </a:spcBef>
            </a:pPr>
            <a:r>
              <a:rPr lang="en-US" altLang="ko-KR" sz="48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rPr>
              <a:t>36%</a:t>
            </a:r>
            <a:endParaRPr lang="ko-KR" altLang="en-US" sz="48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endParaRPr>
          </a:p>
        </p:txBody>
      </p:sp>
      <p:sp>
        <p:nvSpPr>
          <p:cNvPr id="33" name="object 3">
            <a:extLst>
              <a:ext uri="{FF2B5EF4-FFF2-40B4-BE49-F238E27FC236}">
                <a16:creationId xmlns:a16="http://schemas.microsoft.com/office/drawing/2014/main" id="{F58273F2-D9BF-1D58-C25B-463A29C7C98F}"/>
              </a:ext>
            </a:extLst>
          </p:cNvPr>
          <p:cNvSpPr/>
          <p:nvPr/>
        </p:nvSpPr>
        <p:spPr>
          <a:xfrm flipV="1">
            <a:off x="10409525" y="4741029"/>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8" name="사각형: 둥근 위쪽 모서리 17">
            <a:extLst>
              <a:ext uri="{FF2B5EF4-FFF2-40B4-BE49-F238E27FC236}">
                <a16:creationId xmlns:a16="http://schemas.microsoft.com/office/drawing/2014/main" id="{7AEAFD0A-D212-2721-5E70-A22A99D490ED}"/>
              </a:ext>
            </a:extLst>
          </p:cNvPr>
          <p:cNvSpPr/>
          <p:nvPr/>
        </p:nvSpPr>
        <p:spPr>
          <a:xfrm>
            <a:off x="11221766" y="571500"/>
            <a:ext cx="73699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1242394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71BAA725-D6B5-646F-56A0-B49EC4DF1A1B}"/>
              </a:ext>
            </a:extLst>
          </p:cNvPr>
          <p:cNvSpPr>
            <a:spLocks noGrp="1"/>
          </p:cNvSpPr>
          <p:nvPr>
            <p:ph type="ftr" sz="quarter" idx="3"/>
          </p:nvPr>
        </p:nvSpPr>
        <p:spPr/>
        <p:txBody>
          <a:bodyPr/>
          <a:lstStyle/>
          <a:p>
            <a:pPr marL="12700">
              <a:spcBef>
                <a:spcPts val="55"/>
              </a:spcBef>
            </a:pPr>
            <a:r>
              <a:rPr lang="en-US" dirty="0"/>
              <a:t>© 2023 Copyright owned by one or more of the KPMG International entities. KPMG International entities provide no services to clients. All rights reserved.</a:t>
            </a:r>
          </a:p>
        </p:txBody>
      </p:sp>
      <p:sp>
        <p:nvSpPr>
          <p:cNvPr id="3" name="슬라이드 번호 개체 틀 2">
            <a:extLst>
              <a:ext uri="{FF2B5EF4-FFF2-40B4-BE49-F238E27FC236}">
                <a16:creationId xmlns:a16="http://schemas.microsoft.com/office/drawing/2014/main" id="{DA9973CC-DAD4-3650-04C2-EB4E4A985FB2}"/>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34</a:t>
            </a:fld>
            <a:r>
              <a:rPr lang="en-US" altLang="ko-KR"/>
              <a:t> </a:t>
            </a:r>
            <a:endParaRPr lang="en-US" dirty="0"/>
          </a:p>
        </p:txBody>
      </p:sp>
      <p:sp>
        <p:nvSpPr>
          <p:cNvPr id="4" name="사각형: 둥근 위쪽 모서리 3">
            <a:extLst>
              <a:ext uri="{FF2B5EF4-FFF2-40B4-BE49-F238E27FC236}">
                <a16:creationId xmlns:a16="http://schemas.microsoft.com/office/drawing/2014/main" id="{3F2C0F73-E11D-C65A-2360-A3CBA3B59F08}"/>
              </a:ext>
            </a:extLst>
          </p:cNvPr>
          <p:cNvSpPr/>
          <p:nvPr/>
        </p:nvSpPr>
        <p:spPr>
          <a:xfrm>
            <a:off x="515937" y="571500"/>
            <a:ext cx="76422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미래의 노동력</a:t>
            </a:r>
          </a:p>
        </p:txBody>
      </p:sp>
      <p:sp>
        <p:nvSpPr>
          <p:cNvPr id="5" name="사각형: 둥근 위쪽 모서리 4">
            <a:extLst>
              <a:ext uri="{FF2B5EF4-FFF2-40B4-BE49-F238E27FC236}">
                <a16:creationId xmlns:a16="http://schemas.microsoft.com/office/drawing/2014/main" id="{DEA96785-4680-7E62-CAE1-D3960CBC0894}"/>
              </a:ext>
            </a:extLst>
          </p:cNvPr>
          <p:cNvSpPr/>
          <p:nvPr/>
        </p:nvSpPr>
        <p:spPr>
          <a:xfrm>
            <a:off x="1311410" y="571500"/>
            <a:ext cx="1066029"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인간과 디지털의 공존</a:t>
            </a:r>
          </a:p>
        </p:txBody>
      </p:sp>
      <p:sp>
        <p:nvSpPr>
          <p:cNvPr id="6" name="사각형: 둥근 위쪽 모서리 5">
            <a:extLst>
              <a:ext uri="{FF2B5EF4-FFF2-40B4-BE49-F238E27FC236}">
                <a16:creationId xmlns:a16="http://schemas.microsoft.com/office/drawing/2014/main" id="{FA2809E7-0152-50AC-4EF5-92C45670100E}"/>
              </a:ext>
            </a:extLst>
          </p:cNvPr>
          <p:cNvSpPr/>
          <p:nvPr/>
        </p:nvSpPr>
        <p:spPr>
          <a:xfrm>
            <a:off x="2408690" y="571500"/>
            <a:ext cx="1466625"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인간과 디지털 간 융합체계 구축</a:t>
            </a:r>
          </a:p>
        </p:txBody>
      </p:sp>
      <p:sp>
        <p:nvSpPr>
          <p:cNvPr id="7" name="사각형: 둥근 위쪽 모서리 6">
            <a:extLst>
              <a:ext uri="{FF2B5EF4-FFF2-40B4-BE49-F238E27FC236}">
                <a16:creationId xmlns:a16="http://schemas.microsoft.com/office/drawing/2014/main" id="{E792B4D0-E0AE-3EBA-10D0-F3CAC972D991}"/>
              </a:ext>
            </a:extLst>
          </p:cNvPr>
          <p:cNvSpPr/>
          <p:nvPr/>
        </p:nvSpPr>
        <p:spPr>
          <a:xfrm>
            <a:off x="3906565" y="571500"/>
            <a:ext cx="1275036"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자동화로 인한 노동력 영향 </a:t>
            </a:r>
          </a:p>
        </p:txBody>
      </p:sp>
      <p:sp>
        <p:nvSpPr>
          <p:cNvPr id="8" name="사각형: 둥근 위쪽 모서리 7">
            <a:extLst>
              <a:ext uri="{FF2B5EF4-FFF2-40B4-BE49-F238E27FC236}">
                <a16:creationId xmlns:a16="http://schemas.microsoft.com/office/drawing/2014/main" id="{A3C4BF34-1E64-88F4-A3DB-EA1FDDEAFD62}"/>
              </a:ext>
            </a:extLst>
          </p:cNvPr>
          <p:cNvSpPr/>
          <p:nvPr/>
        </p:nvSpPr>
        <p:spPr>
          <a:xfrm>
            <a:off x="5212852" y="571500"/>
            <a:ext cx="78735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역할의 재정립</a:t>
            </a:r>
          </a:p>
        </p:txBody>
      </p:sp>
      <p:sp>
        <p:nvSpPr>
          <p:cNvPr id="9" name="사각형: 둥근 위쪽 모서리 8">
            <a:extLst>
              <a:ext uri="{FF2B5EF4-FFF2-40B4-BE49-F238E27FC236}">
                <a16:creationId xmlns:a16="http://schemas.microsoft.com/office/drawing/2014/main" id="{1DB35E5B-5CF5-D17F-A4F2-4262F0C12729}"/>
              </a:ext>
            </a:extLst>
          </p:cNvPr>
          <p:cNvSpPr/>
          <p:nvPr/>
        </p:nvSpPr>
        <p:spPr>
          <a:xfrm>
            <a:off x="6031458" y="571500"/>
            <a:ext cx="103990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인력 구성을 위한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5B</a:t>
            </a:r>
          </a:p>
        </p:txBody>
      </p:sp>
      <p:sp>
        <p:nvSpPr>
          <p:cNvPr id="10" name="사각형: 둥근 위쪽 모서리 9">
            <a:extLst>
              <a:ext uri="{FF2B5EF4-FFF2-40B4-BE49-F238E27FC236}">
                <a16:creationId xmlns:a16="http://schemas.microsoft.com/office/drawing/2014/main" id="{A7D9BE9D-9F78-21A8-C70E-2064DA7C7A5F}"/>
              </a:ext>
            </a:extLst>
          </p:cNvPr>
          <p:cNvSpPr/>
          <p:nvPr/>
        </p:nvSpPr>
        <p:spPr>
          <a:xfrm>
            <a:off x="7102614" y="571500"/>
            <a:ext cx="87443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HR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데이터의 힘</a:t>
            </a:r>
          </a:p>
        </p:txBody>
      </p:sp>
      <p:sp>
        <p:nvSpPr>
          <p:cNvPr id="11" name="사각형: 둥근 위쪽 모서리 10">
            <a:extLst>
              <a:ext uri="{FF2B5EF4-FFF2-40B4-BE49-F238E27FC236}">
                <a16:creationId xmlns:a16="http://schemas.microsoft.com/office/drawing/2014/main" id="{6010F36F-67B8-8E17-ED1B-C4BC52F4D515}"/>
              </a:ext>
            </a:extLst>
          </p:cNvPr>
          <p:cNvSpPr/>
          <p:nvPr/>
        </p:nvSpPr>
        <p:spPr>
          <a:xfrm>
            <a:off x="8008304" y="571500"/>
            <a:ext cx="1083447"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EVP</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를 강화하는 기술 </a:t>
            </a:r>
          </a:p>
        </p:txBody>
      </p:sp>
      <p:sp>
        <p:nvSpPr>
          <p:cNvPr id="12" name="사각형: 둥근 위쪽 모서리 11">
            <a:extLst>
              <a:ext uri="{FF2B5EF4-FFF2-40B4-BE49-F238E27FC236}">
                <a16:creationId xmlns:a16="http://schemas.microsoft.com/office/drawing/2014/main" id="{1DFB6C7D-12FC-E0E2-43E3-01E3BED0AE15}"/>
              </a:ext>
            </a:extLst>
          </p:cNvPr>
          <p:cNvSpPr/>
          <p:nvPr/>
        </p:nvSpPr>
        <p:spPr>
          <a:xfrm>
            <a:off x="9123001" y="571500"/>
            <a:ext cx="97894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소프트 스킬과 혁신</a:t>
            </a:r>
          </a:p>
        </p:txBody>
      </p:sp>
      <p:sp>
        <p:nvSpPr>
          <p:cNvPr id="13" name="사각형: 둥근 위쪽 모서리 12">
            <a:extLst>
              <a:ext uri="{FF2B5EF4-FFF2-40B4-BE49-F238E27FC236}">
                <a16:creationId xmlns:a16="http://schemas.microsoft.com/office/drawing/2014/main" id="{D97B0221-0B4A-2622-D468-4ABEBE369D0D}"/>
              </a:ext>
            </a:extLst>
          </p:cNvPr>
          <p:cNvSpPr/>
          <p:nvPr/>
        </p:nvSpPr>
        <p:spPr>
          <a:xfrm>
            <a:off x="10133195" y="571500"/>
            <a:ext cx="105732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혁신을 주도하는 문화</a:t>
            </a:r>
          </a:p>
        </p:txBody>
      </p:sp>
      <p:sp>
        <p:nvSpPr>
          <p:cNvPr id="15" name="object 3">
            <a:extLst>
              <a:ext uri="{FF2B5EF4-FFF2-40B4-BE49-F238E27FC236}">
                <a16:creationId xmlns:a16="http://schemas.microsoft.com/office/drawing/2014/main" id="{B85B5548-531F-546E-A608-A8C88A7CA775}"/>
              </a:ext>
            </a:extLst>
          </p:cNvPr>
          <p:cNvSpPr/>
          <p:nvPr/>
        </p:nvSpPr>
        <p:spPr>
          <a:xfrm>
            <a:off x="713505" y="1668966"/>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7" name="object 2">
            <a:extLst>
              <a:ext uri="{FF2B5EF4-FFF2-40B4-BE49-F238E27FC236}">
                <a16:creationId xmlns:a16="http://schemas.microsoft.com/office/drawing/2014/main" id="{D9AFA6B1-393B-993C-7BE3-A77EB3D6718A}"/>
              </a:ext>
            </a:extLst>
          </p:cNvPr>
          <p:cNvSpPr txBox="1"/>
          <p:nvPr/>
        </p:nvSpPr>
        <p:spPr>
          <a:xfrm>
            <a:off x="495596" y="1139071"/>
            <a:ext cx="3029657" cy="439437"/>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인간과 디지털 공존</a:t>
            </a:r>
          </a:p>
        </p:txBody>
      </p:sp>
      <p:sp>
        <p:nvSpPr>
          <p:cNvPr id="20" name="object 4">
            <a:extLst>
              <a:ext uri="{FF2B5EF4-FFF2-40B4-BE49-F238E27FC236}">
                <a16:creationId xmlns:a16="http://schemas.microsoft.com/office/drawing/2014/main" id="{3777D854-667D-5547-0F71-7E5EE19ED2B6}"/>
              </a:ext>
            </a:extLst>
          </p:cNvPr>
          <p:cNvSpPr txBox="1"/>
          <p:nvPr/>
        </p:nvSpPr>
        <p:spPr>
          <a:xfrm>
            <a:off x="515936" y="1856347"/>
            <a:ext cx="3610896" cy="1421693"/>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공급망이 자동화 섬</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(Island of Automation)*</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에서 통합 생태계 체계</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물류 자동화</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스마트 기기</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IoT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센서</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웨어러블 기술 등 연결</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로 전환될 것으로 예상됩니다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이에 인간과 로봇</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디지털 기술을 유연하게 융합하는 능력이 더욱 중요해질 것입니다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인간이 주체가 되어 디지털 기반의 업무 방식으로 전환하고</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향상된 고객 경험을 제공해야 하는 시점입니다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21" name="object 18">
            <a:extLst>
              <a:ext uri="{FF2B5EF4-FFF2-40B4-BE49-F238E27FC236}">
                <a16:creationId xmlns:a16="http://schemas.microsoft.com/office/drawing/2014/main" id="{A03458B6-D472-A654-79E0-904638D4F723}"/>
              </a:ext>
            </a:extLst>
          </p:cNvPr>
          <p:cNvSpPr txBox="1"/>
          <p:nvPr/>
        </p:nvSpPr>
        <p:spPr>
          <a:xfrm>
            <a:off x="527496" y="3465420"/>
            <a:ext cx="3599336" cy="2005677"/>
          </a:xfrm>
          <a:prstGeom prst="rect">
            <a:avLst/>
          </a:prstGeom>
          <a:noFill/>
        </p:spPr>
        <p:txBody>
          <a:bodyPr vert="horz" wrap="square" lIns="180000" tIns="0" rIns="180000" bIns="0" rtlCol="0">
            <a:spAutoFit/>
          </a:bodyPr>
          <a:lstStyle/>
          <a:p>
            <a:pPr marL="8467" algn="just" latinLnBrk="0">
              <a:spcBef>
                <a:spcPts val="8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기업은 지적설계</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(Intelligent design)</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를 도입함으로써 프론트</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미들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백 오피스 전반에 걸쳐 업무 최적화 및 자동화 가능 여부를 파악할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이러한 과정을 통해 비용 절감과 효율성 개선</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고객 중심의 서비스 구축 등의 효과를 얻을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8467" algn="just" latinLnBrk="0">
              <a:spcBef>
                <a:spcPts val="8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그 외에도 더욱 효과적인 결과를 얻기 위해서는 인간과 로봇의 융합을 고려해 볼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예를 들어</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인간은 리더십과 조직 관리 등 경영 분야의 업무를 수행하고</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판매와 영업</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규정 준수 여부 확인과 같은 분야는 인간과 디지털 노동</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(Digital labor)**</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 협력하여 효율을 높일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8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실제로 최근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AI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기술이 발전함에 따라 이전에는 단순히 알고리즘에 머물렀던 기술이 한계를 극복하고 다양한 역할을 수행할 수 있는 ‘디지털 휴먼</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(Digital human)’</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으로 변모하고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대표적인 예로 뉴질랜드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AI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기업 </a:t>
            </a:r>
            <a:r>
              <a:rPr lang="en-US" altLang="ko-KR" sz="9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UneeQ</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가 개발한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Noel Leeming Stores</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의 가상 쇼핑 비서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Nola’</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가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16" name="object 2">
            <a:extLst>
              <a:ext uri="{FF2B5EF4-FFF2-40B4-BE49-F238E27FC236}">
                <a16:creationId xmlns:a16="http://schemas.microsoft.com/office/drawing/2014/main" id="{32978F71-DBE8-AE5E-3E2E-D771C8B3857E}"/>
              </a:ext>
            </a:extLst>
          </p:cNvPr>
          <p:cNvSpPr/>
          <p:nvPr/>
        </p:nvSpPr>
        <p:spPr>
          <a:xfrm>
            <a:off x="4271211" y="1196978"/>
            <a:ext cx="7920789" cy="4932360"/>
          </a:xfrm>
          <a:custGeom>
            <a:avLst/>
            <a:gdLst/>
            <a:ahLst/>
            <a:cxnLst/>
            <a:rect l="l" t="t" r="r" b="b"/>
            <a:pathLst>
              <a:path w="13284200" h="7194550">
                <a:moveTo>
                  <a:pt x="0" y="7194003"/>
                </a:moveTo>
                <a:lnTo>
                  <a:pt x="13283996" y="7194003"/>
                </a:lnTo>
                <a:lnTo>
                  <a:pt x="13283996" y="0"/>
                </a:lnTo>
                <a:lnTo>
                  <a:pt x="0" y="0"/>
                </a:lnTo>
                <a:lnTo>
                  <a:pt x="0" y="7194003"/>
                </a:lnTo>
                <a:close/>
              </a:path>
            </a:pathLst>
          </a:custGeom>
          <a:solidFill>
            <a:srgbClr val="BDE9FF"/>
          </a:solidFill>
        </p:spPr>
        <p:txBody>
          <a:bodyPr wrap="square" lIns="0" tIns="0" rIns="0" bIns="0" rtlCol="0"/>
          <a:lstStyle/>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r>
              <a:rPr lang="en-US" altLang="ko-KR" spc="70" dirty="0">
                <a:solidFill>
                  <a:srgbClr val="1E49E2"/>
                </a:solidFill>
                <a:latin typeface="Calibri"/>
                <a:ea typeface="KoPub돋움체 Medium" panose="00000600000000000000" pitchFamily="2" charset="-127"/>
                <a:cs typeface="Calibri"/>
              </a:rPr>
              <a:t>   </a:t>
            </a:r>
            <a:endParaRPr lang="en-US" altLang="ko-KR" dirty="0">
              <a:latin typeface="Calibri"/>
              <a:ea typeface="KoPub돋움체 Medium" panose="00000600000000000000" pitchFamily="2" charset="-127"/>
              <a:cs typeface="Calibri"/>
            </a:endParaRPr>
          </a:p>
        </p:txBody>
      </p:sp>
      <p:sp>
        <p:nvSpPr>
          <p:cNvPr id="18" name="TextBox 17">
            <a:extLst>
              <a:ext uri="{FF2B5EF4-FFF2-40B4-BE49-F238E27FC236}">
                <a16:creationId xmlns:a16="http://schemas.microsoft.com/office/drawing/2014/main" id="{521CA6D3-E326-4724-5CED-2B05327DED9D}"/>
              </a:ext>
            </a:extLst>
          </p:cNvPr>
          <p:cNvSpPr txBox="1"/>
          <p:nvPr/>
        </p:nvSpPr>
        <p:spPr>
          <a:xfrm>
            <a:off x="616443" y="5676275"/>
            <a:ext cx="3272706" cy="523220"/>
          </a:xfrm>
          <a:prstGeom prst="rect">
            <a:avLst/>
          </a:prstGeom>
          <a:noFill/>
        </p:spPr>
        <p:txBody>
          <a:bodyPr wrap="square">
            <a:spAutoFit/>
          </a:bodyPr>
          <a:lstStyle/>
          <a:p>
            <a:pPr latinLnBrk="0"/>
            <a:r>
              <a:rPr lang="en-US" altLang="ko-KR" sz="700" dirty="0">
                <a:gradFill>
                  <a:gsLst>
                    <a:gs pos="0">
                      <a:schemeClr val="tx1">
                        <a:lumMod val="50000"/>
                        <a:lumOff val="50000"/>
                      </a:schemeClr>
                    </a:gs>
                    <a:gs pos="100000">
                      <a:schemeClr val="tx1">
                        <a:lumMod val="50000"/>
                        <a:lumOff val="50000"/>
                      </a:schemeClr>
                    </a:gs>
                  </a:gsLst>
                  <a:lin ang="5400000" scaled="1"/>
                </a:gradFill>
                <a:latin typeface="KoPub돋움체 Medium" panose="00000600000000000000" pitchFamily="2" charset="-127"/>
                <a:ea typeface="KoPub돋움체 Medium" panose="00000600000000000000" pitchFamily="2" charset="-127"/>
              </a:rPr>
              <a:t>Note: * </a:t>
            </a:r>
            <a:r>
              <a:rPr lang="ko-KR" altLang="en-US" sz="700" dirty="0">
                <a:gradFill>
                  <a:gsLst>
                    <a:gs pos="0">
                      <a:schemeClr val="tx1">
                        <a:lumMod val="50000"/>
                        <a:lumOff val="50000"/>
                      </a:schemeClr>
                    </a:gs>
                    <a:gs pos="100000">
                      <a:schemeClr val="tx1">
                        <a:lumMod val="50000"/>
                        <a:lumOff val="50000"/>
                      </a:schemeClr>
                    </a:gs>
                  </a:gsLst>
                  <a:lin ang="5400000" scaled="1"/>
                </a:gradFill>
                <a:latin typeface="KoPub돋움체 Medium" panose="00000600000000000000" pitchFamily="2" charset="-127"/>
                <a:ea typeface="KoPub돋움체 Medium" panose="00000600000000000000" pitchFamily="2" charset="-127"/>
              </a:rPr>
              <a:t>자동화 섬</a:t>
            </a:r>
            <a:r>
              <a:rPr lang="en-US" altLang="ko-KR" sz="700" dirty="0">
                <a:gradFill>
                  <a:gsLst>
                    <a:gs pos="0">
                      <a:schemeClr val="tx1">
                        <a:lumMod val="50000"/>
                        <a:lumOff val="50000"/>
                      </a:schemeClr>
                    </a:gs>
                    <a:gs pos="100000">
                      <a:schemeClr val="tx1">
                        <a:lumMod val="50000"/>
                        <a:lumOff val="50000"/>
                      </a:schemeClr>
                    </a:gs>
                  </a:gsLst>
                  <a:lin ang="5400000" scaled="1"/>
                </a:gradFill>
                <a:latin typeface="KoPub돋움체 Medium" panose="00000600000000000000" pitchFamily="2" charset="-127"/>
                <a:ea typeface="KoPub돋움체 Medium" panose="00000600000000000000" pitchFamily="2" charset="-127"/>
              </a:rPr>
              <a:t>(Island of automation)</a:t>
            </a:r>
            <a:r>
              <a:rPr lang="ko-KR" altLang="en-US" sz="700" dirty="0">
                <a:gradFill>
                  <a:gsLst>
                    <a:gs pos="0">
                      <a:schemeClr val="tx1">
                        <a:lumMod val="50000"/>
                        <a:lumOff val="50000"/>
                      </a:schemeClr>
                    </a:gs>
                    <a:gs pos="100000">
                      <a:schemeClr val="tx1">
                        <a:lumMod val="50000"/>
                        <a:lumOff val="50000"/>
                      </a:schemeClr>
                    </a:gs>
                  </a:gsLst>
                  <a:lin ang="5400000" scaled="1"/>
                </a:gradFill>
                <a:latin typeface="KoPub돋움체 Medium" panose="00000600000000000000" pitchFamily="2" charset="-127"/>
                <a:ea typeface="KoPub돋움체 Medium" panose="00000600000000000000" pitchFamily="2" charset="-127"/>
              </a:rPr>
              <a:t>이란</a:t>
            </a:r>
            <a:r>
              <a:rPr lang="en-US" altLang="ko-KR" sz="700" dirty="0">
                <a:gradFill>
                  <a:gsLst>
                    <a:gs pos="0">
                      <a:schemeClr val="tx1">
                        <a:lumMod val="50000"/>
                        <a:lumOff val="50000"/>
                      </a:schemeClr>
                    </a:gs>
                    <a:gs pos="100000">
                      <a:schemeClr val="tx1">
                        <a:lumMod val="50000"/>
                        <a:lumOff val="50000"/>
                      </a:schemeClr>
                    </a:gs>
                  </a:gsLst>
                  <a:lin ang="5400000" scaled="1"/>
                </a:gradFill>
                <a:latin typeface="KoPub돋움체 Medium" panose="00000600000000000000" pitchFamily="2" charset="-127"/>
                <a:ea typeface="KoPub돋움체 Medium" panose="00000600000000000000" pitchFamily="2" charset="-127"/>
              </a:rPr>
              <a:t> </a:t>
            </a:r>
            <a:r>
              <a:rPr lang="ko-KR" altLang="en-US" sz="700" dirty="0">
                <a:gradFill>
                  <a:gsLst>
                    <a:gs pos="0">
                      <a:schemeClr val="tx1">
                        <a:lumMod val="50000"/>
                        <a:lumOff val="50000"/>
                      </a:schemeClr>
                    </a:gs>
                    <a:gs pos="100000">
                      <a:schemeClr val="tx1">
                        <a:lumMod val="50000"/>
                        <a:lumOff val="50000"/>
                      </a:schemeClr>
                    </a:gs>
                  </a:gsLst>
                  <a:lin ang="5400000" scaled="1"/>
                </a:gradFill>
                <a:latin typeface="KoPub돋움체 Medium" panose="00000600000000000000" pitchFamily="2" charset="-127"/>
                <a:ea typeface="KoPub돋움체 Medium" panose="00000600000000000000" pitchFamily="2" charset="-127"/>
              </a:rPr>
              <a:t>전체 프로세스 중 일부만 디지털화되어 부분적 자동화에 머문 상태를 의미</a:t>
            </a:r>
            <a:br>
              <a:rPr lang="en-US" altLang="ko-KR" sz="700" dirty="0">
                <a:gradFill>
                  <a:gsLst>
                    <a:gs pos="0">
                      <a:schemeClr val="tx1">
                        <a:lumMod val="50000"/>
                        <a:lumOff val="50000"/>
                      </a:schemeClr>
                    </a:gs>
                    <a:gs pos="100000">
                      <a:schemeClr val="tx1">
                        <a:lumMod val="50000"/>
                        <a:lumOff val="50000"/>
                      </a:schemeClr>
                    </a:gs>
                  </a:gsLst>
                  <a:lin ang="5400000" scaled="1"/>
                </a:gradFill>
                <a:latin typeface="KoPub돋움체 Medium" panose="00000600000000000000" pitchFamily="2" charset="-127"/>
                <a:ea typeface="KoPub돋움체 Medium" panose="00000600000000000000" pitchFamily="2" charset="-127"/>
              </a:rPr>
            </a:br>
            <a:r>
              <a:rPr lang="en-US" altLang="ko-KR" sz="700" dirty="0">
                <a:gradFill>
                  <a:gsLst>
                    <a:gs pos="0">
                      <a:schemeClr val="tx1">
                        <a:lumMod val="50000"/>
                        <a:lumOff val="50000"/>
                      </a:schemeClr>
                    </a:gs>
                    <a:gs pos="100000">
                      <a:schemeClr val="tx1">
                        <a:lumMod val="50000"/>
                        <a:lumOff val="50000"/>
                      </a:schemeClr>
                    </a:gs>
                  </a:gsLst>
                  <a:lin ang="5400000" scaled="1"/>
                </a:gradFill>
                <a:latin typeface="KoPub돋움체 Medium" panose="00000600000000000000" pitchFamily="2" charset="-127"/>
                <a:ea typeface="KoPub돋움체 Medium" panose="00000600000000000000" pitchFamily="2" charset="-127"/>
              </a:rPr>
              <a:t>        ** </a:t>
            </a:r>
            <a:r>
              <a:rPr lang="ko-KR" altLang="en-US" sz="700" dirty="0">
                <a:gradFill>
                  <a:gsLst>
                    <a:gs pos="0">
                      <a:schemeClr val="tx1">
                        <a:lumMod val="50000"/>
                        <a:lumOff val="50000"/>
                      </a:schemeClr>
                    </a:gs>
                    <a:gs pos="100000">
                      <a:schemeClr val="tx1">
                        <a:lumMod val="50000"/>
                        <a:lumOff val="50000"/>
                      </a:schemeClr>
                    </a:gs>
                  </a:gsLst>
                  <a:lin ang="5400000" scaled="1"/>
                </a:gradFill>
                <a:latin typeface="KoPub돋움체 Medium" panose="00000600000000000000" pitchFamily="2" charset="-127"/>
                <a:ea typeface="KoPub돋움체 Medium" panose="00000600000000000000" pitchFamily="2" charset="-127"/>
              </a:rPr>
              <a:t>디지털 플랫폼 또는 </a:t>
            </a:r>
            <a:r>
              <a:rPr lang="en-US" altLang="ko-KR" sz="700" dirty="0">
                <a:gradFill>
                  <a:gsLst>
                    <a:gs pos="0">
                      <a:schemeClr val="tx1">
                        <a:lumMod val="50000"/>
                        <a:lumOff val="50000"/>
                      </a:schemeClr>
                    </a:gs>
                    <a:gs pos="100000">
                      <a:schemeClr val="tx1">
                        <a:lumMod val="50000"/>
                        <a:lumOff val="50000"/>
                      </a:schemeClr>
                    </a:gs>
                  </a:gsLst>
                  <a:lin ang="5400000" scaled="1"/>
                </a:gradFill>
                <a:latin typeface="KoPub돋움체 Medium" panose="00000600000000000000" pitchFamily="2" charset="-127"/>
                <a:ea typeface="KoPub돋움체 Medium" panose="00000600000000000000" pitchFamily="2" charset="-127"/>
              </a:rPr>
              <a:t>AI</a:t>
            </a:r>
            <a:r>
              <a:rPr lang="ko-KR" altLang="en-US" sz="700" dirty="0">
                <a:gradFill>
                  <a:gsLst>
                    <a:gs pos="0">
                      <a:schemeClr val="tx1">
                        <a:lumMod val="50000"/>
                        <a:lumOff val="50000"/>
                      </a:schemeClr>
                    </a:gs>
                    <a:gs pos="100000">
                      <a:schemeClr val="tx1">
                        <a:lumMod val="50000"/>
                        <a:lumOff val="50000"/>
                      </a:schemeClr>
                    </a:gs>
                  </a:gsLst>
                  <a:lin ang="5400000" scaled="1"/>
                </a:gradFill>
                <a:latin typeface="KoPub돋움체 Medium" panose="00000600000000000000" pitchFamily="2" charset="-127"/>
                <a:ea typeface="KoPub돋움체 Medium" panose="00000600000000000000" pitchFamily="2" charset="-127"/>
              </a:rPr>
              <a:t>와 같은 기술과의 상호작용을 통해 가치를 생산하는 새로운 형태의 노동을 의미</a:t>
            </a:r>
            <a:endParaRPr lang="en-US" altLang="ko-KR" sz="700" dirty="0">
              <a:gradFill>
                <a:gsLst>
                  <a:gs pos="0">
                    <a:schemeClr val="tx1">
                      <a:lumMod val="50000"/>
                      <a:lumOff val="50000"/>
                    </a:schemeClr>
                  </a:gs>
                  <a:gs pos="100000">
                    <a:schemeClr val="tx1">
                      <a:lumMod val="50000"/>
                      <a:lumOff val="50000"/>
                    </a:schemeClr>
                  </a:gs>
                </a:gsLst>
                <a:lin ang="5400000" scaled="1"/>
              </a:gradFill>
              <a:latin typeface="KoPub돋움체 Medium" panose="00000600000000000000" pitchFamily="2" charset="-127"/>
              <a:ea typeface="KoPub돋움체 Medium" panose="00000600000000000000" pitchFamily="2" charset="-127"/>
            </a:endParaRPr>
          </a:p>
        </p:txBody>
      </p:sp>
      <p:sp>
        <p:nvSpPr>
          <p:cNvPr id="19" name="object 3">
            <a:extLst>
              <a:ext uri="{FF2B5EF4-FFF2-40B4-BE49-F238E27FC236}">
                <a16:creationId xmlns:a16="http://schemas.microsoft.com/office/drawing/2014/main" id="{BBCCEA8E-FBE9-383D-C1C5-06B2B671589C}"/>
              </a:ext>
            </a:extLst>
          </p:cNvPr>
          <p:cNvSpPr/>
          <p:nvPr/>
        </p:nvSpPr>
        <p:spPr>
          <a:xfrm>
            <a:off x="4431858" y="1668621"/>
            <a:ext cx="596053" cy="0"/>
          </a:xfrm>
          <a:custGeom>
            <a:avLst/>
            <a:gdLst/>
            <a:ahLst/>
            <a:cxnLst/>
            <a:rect l="l" t="t" r="r" b="b"/>
            <a:pathLst>
              <a:path w="894080">
                <a:moveTo>
                  <a:pt x="0" y="0"/>
                </a:moveTo>
                <a:lnTo>
                  <a:pt x="894003" y="0"/>
                </a:lnTo>
              </a:path>
            </a:pathLst>
          </a:custGeom>
          <a:ln w="381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22" name="object 2">
            <a:extLst>
              <a:ext uri="{FF2B5EF4-FFF2-40B4-BE49-F238E27FC236}">
                <a16:creationId xmlns:a16="http://schemas.microsoft.com/office/drawing/2014/main" id="{D223C0D2-8D37-6174-A4D4-929AD5233B4C}"/>
              </a:ext>
            </a:extLst>
          </p:cNvPr>
          <p:cNvSpPr txBox="1"/>
          <p:nvPr/>
        </p:nvSpPr>
        <p:spPr>
          <a:xfrm>
            <a:off x="4248889" y="1287927"/>
            <a:ext cx="3029657" cy="285549"/>
          </a:xfrm>
          <a:prstGeom prst="rect">
            <a:avLst/>
          </a:prstGeom>
        </p:spPr>
        <p:txBody>
          <a:bodyPr vert="horz" wrap="square" lIns="180000" tIns="8467" rIns="180000" bIns="0" rtlCol="0">
            <a:spAutoFit/>
          </a:bodyPr>
          <a:lstStyle/>
          <a:p>
            <a:pPr marL="8467" marR="3387">
              <a:spcBef>
                <a:spcPts val="67"/>
              </a:spcBef>
            </a:pPr>
            <a:r>
              <a:rPr lang="ko-KR" altLang="en-US" b="1" spc="-150" dirty="0">
                <a:ln>
                  <a:solidFill>
                    <a:prstClr val="white">
                      <a:lumMod val="75000"/>
                      <a:alpha val="0"/>
                    </a:prstClr>
                  </a:solidFill>
                </a:ln>
                <a:solidFill>
                  <a:srgbClr val="1E49E2"/>
                </a:solidFill>
                <a:latin typeface="KoPub돋움체 Bold" panose="00000800000000000000" pitchFamily="2" charset="-127"/>
                <a:ea typeface="KoPub돋움체 Bold" panose="00000800000000000000" pitchFamily="2" charset="-127"/>
              </a:rPr>
              <a:t>인간과 디지털 간 융합체계 구축 </a:t>
            </a:r>
          </a:p>
        </p:txBody>
      </p:sp>
      <p:grpSp>
        <p:nvGrpSpPr>
          <p:cNvPr id="104" name="그룹 103">
            <a:extLst>
              <a:ext uri="{FF2B5EF4-FFF2-40B4-BE49-F238E27FC236}">
                <a16:creationId xmlns:a16="http://schemas.microsoft.com/office/drawing/2014/main" id="{FBC804D3-7262-4BB1-12B1-DCA088B895D1}"/>
              </a:ext>
            </a:extLst>
          </p:cNvPr>
          <p:cNvGrpSpPr/>
          <p:nvPr/>
        </p:nvGrpSpPr>
        <p:grpSpPr>
          <a:xfrm>
            <a:off x="4743449" y="2967794"/>
            <a:ext cx="6945441" cy="1605149"/>
            <a:chOff x="4743449" y="2755935"/>
            <a:chExt cx="6945441" cy="1605149"/>
          </a:xfrm>
        </p:grpSpPr>
        <p:sp>
          <p:nvSpPr>
            <p:cNvPr id="23" name="object 3">
              <a:extLst>
                <a:ext uri="{FF2B5EF4-FFF2-40B4-BE49-F238E27FC236}">
                  <a16:creationId xmlns:a16="http://schemas.microsoft.com/office/drawing/2014/main" id="{74849C61-44B7-44E1-F89C-478FD9CC982C}"/>
                </a:ext>
              </a:extLst>
            </p:cNvPr>
            <p:cNvSpPr/>
            <p:nvPr/>
          </p:nvSpPr>
          <p:spPr>
            <a:xfrm>
              <a:off x="9233639" y="2782125"/>
              <a:ext cx="958518" cy="705643"/>
            </a:xfrm>
            <a:custGeom>
              <a:avLst/>
              <a:gdLst/>
              <a:ahLst/>
              <a:cxnLst/>
              <a:rect l="l" t="t" r="r" b="b"/>
              <a:pathLst>
                <a:path w="1547494" h="1163954">
                  <a:moveTo>
                    <a:pt x="796963" y="0"/>
                  </a:moveTo>
                  <a:lnTo>
                    <a:pt x="745321" y="0"/>
                  </a:lnTo>
                  <a:lnTo>
                    <a:pt x="693783" y="1985"/>
                  </a:lnTo>
                  <a:lnTo>
                    <a:pt x="642533" y="5955"/>
                  </a:lnTo>
                  <a:lnTo>
                    <a:pt x="591758" y="11910"/>
                  </a:lnTo>
                  <a:lnTo>
                    <a:pt x="541642" y="19850"/>
                  </a:lnTo>
                  <a:lnTo>
                    <a:pt x="492370" y="29776"/>
                  </a:lnTo>
                  <a:lnTo>
                    <a:pt x="444128" y="41686"/>
                  </a:lnTo>
                  <a:lnTo>
                    <a:pt x="397100" y="55582"/>
                  </a:lnTo>
                  <a:lnTo>
                    <a:pt x="351473" y="71463"/>
                  </a:lnTo>
                  <a:lnTo>
                    <a:pt x="307430" y="89329"/>
                  </a:lnTo>
                  <a:lnTo>
                    <a:pt x="265157" y="109179"/>
                  </a:lnTo>
                  <a:lnTo>
                    <a:pt x="224840" y="131015"/>
                  </a:lnTo>
                  <a:lnTo>
                    <a:pt x="171911" y="165039"/>
                  </a:lnTo>
                  <a:lnTo>
                    <a:pt x="126080" y="201298"/>
                  </a:lnTo>
                  <a:lnTo>
                    <a:pt x="87343" y="239471"/>
                  </a:lnTo>
                  <a:lnTo>
                    <a:pt x="55699" y="279240"/>
                  </a:lnTo>
                  <a:lnTo>
                    <a:pt x="31144" y="320284"/>
                  </a:lnTo>
                  <a:lnTo>
                    <a:pt x="13678" y="362284"/>
                  </a:lnTo>
                  <a:lnTo>
                    <a:pt x="3297" y="404918"/>
                  </a:lnTo>
                  <a:lnTo>
                    <a:pt x="0" y="447868"/>
                  </a:lnTo>
                  <a:lnTo>
                    <a:pt x="0" y="715850"/>
                  </a:lnTo>
                  <a:lnTo>
                    <a:pt x="3786" y="758794"/>
                  </a:lnTo>
                  <a:lnTo>
                    <a:pt x="14656" y="801420"/>
                  </a:lnTo>
                  <a:lnTo>
                    <a:pt x="32606" y="843411"/>
                  </a:lnTo>
                  <a:lnTo>
                    <a:pt x="57634" y="884449"/>
                  </a:lnTo>
                  <a:lnTo>
                    <a:pt x="89734" y="924215"/>
                  </a:lnTo>
                  <a:lnTo>
                    <a:pt x="128903" y="962392"/>
                  </a:lnTo>
                  <a:lnTo>
                    <a:pt x="175138" y="998660"/>
                  </a:lnTo>
                  <a:lnTo>
                    <a:pt x="228434" y="1032703"/>
                  </a:lnTo>
                  <a:lnTo>
                    <a:pt x="269008" y="1054537"/>
                  </a:lnTo>
                  <a:lnTo>
                    <a:pt x="311514" y="1074385"/>
                  </a:lnTo>
                  <a:lnTo>
                    <a:pt x="355767" y="1092249"/>
                  </a:lnTo>
                  <a:lnTo>
                    <a:pt x="401582" y="1108127"/>
                  </a:lnTo>
                  <a:lnTo>
                    <a:pt x="448774" y="1122020"/>
                  </a:lnTo>
                  <a:lnTo>
                    <a:pt x="497158" y="1133927"/>
                  </a:lnTo>
                  <a:lnTo>
                    <a:pt x="546549" y="1143850"/>
                  </a:lnTo>
                  <a:lnTo>
                    <a:pt x="596762" y="1151787"/>
                  </a:lnTo>
                  <a:lnTo>
                    <a:pt x="647614" y="1157740"/>
                  </a:lnTo>
                  <a:lnTo>
                    <a:pt x="698930" y="1161708"/>
                  </a:lnTo>
                  <a:lnTo>
                    <a:pt x="750362" y="1163689"/>
                  </a:lnTo>
                  <a:lnTo>
                    <a:pt x="802046" y="1163689"/>
                  </a:lnTo>
                  <a:lnTo>
                    <a:pt x="853603" y="1161703"/>
                  </a:lnTo>
                  <a:lnTo>
                    <a:pt x="904856" y="1157732"/>
                  </a:lnTo>
                  <a:lnTo>
                    <a:pt x="955631" y="1151777"/>
                  </a:lnTo>
                  <a:lnTo>
                    <a:pt x="1005744" y="1143837"/>
                  </a:lnTo>
                  <a:lnTo>
                    <a:pt x="1055012" y="1133913"/>
                  </a:lnTo>
                  <a:lnTo>
                    <a:pt x="1103249" y="1122005"/>
                  </a:lnTo>
                  <a:lnTo>
                    <a:pt x="1150271" y="1108113"/>
                  </a:lnTo>
                  <a:lnTo>
                    <a:pt x="1195894" y="1092236"/>
                  </a:lnTo>
                  <a:lnTo>
                    <a:pt x="1239931" y="1074375"/>
                  </a:lnTo>
                  <a:lnTo>
                    <a:pt x="1282200" y="1054531"/>
                  </a:lnTo>
                  <a:lnTo>
                    <a:pt x="1322514" y="1032703"/>
                  </a:lnTo>
                  <a:lnTo>
                    <a:pt x="1375422" y="998660"/>
                  </a:lnTo>
                  <a:lnTo>
                    <a:pt x="1421238" y="962392"/>
                  </a:lnTo>
                  <a:lnTo>
                    <a:pt x="1459964" y="924215"/>
                  </a:lnTo>
                  <a:lnTo>
                    <a:pt x="1491600" y="884449"/>
                  </a:lnTo>
                  <a:lnTo>
                    <a:pt x="1516150" y="843411"/>
                  </a:lnTo>
                  <a:lnTo>
                    <a:pt x="1533614" y="801420"/>
                  </a:lnTo>
                  <a:lnTo>
                    <a:pt x="1543994" y="758794"/>
                  </a:lnTo>
                  <a:lnTo>
                    <a:pt x="1547291" y="715850"/>
                  </a:lnTo>
                  <a:lnTo>
                    <a:pt x="1547291" y="447868"/>
                  </a:lnTo>
                  <a:lnTo>
                    <a:pt x="1543508" y="404918"/>
                  </a:lnTo>
                  <a:lnTo>
                    <a:pt x="1532645" y="362284"/>
                  </a:lnTo>
                  <a:lnTo>
                    <a:pt x="1514704" y="320284"/>
                  </a:lnTo>
                  <a:lnTo>
                    <a:pt x="1489687" y="279240"/>
                  </a:lnTo>
                  <a:lnTo>
                    <a:pt x="1457597" y="239471"/>
                  </a:lnTo>
                  <a:lnTo>
                    <a:pt x="1418436" y="201298"/>
                  </a:lnTo>
                  <a:lnTo>
                    <a:pt x="1372205" y="165039"/>
                  </a:lnTo>
                  <a:lnTo>
                    <a:pt x="1318907" y="131015"/>
                  </a:lnTo>
                  <a:lnTo>
                    <a:pt x="1278346" y="109179"/>
                  </a:lnTo>
                  <a:lnTo>
                    <a:pt x="1235852" y="89329"/>
                  </a:lnTo>
                  <a:lnTo>
                    <a:pt x="1191609" y="71463"/>
                  </a:lnTo>
                  <a:lnTo>
                    <a:pt x="1145804" y="55582"/>
                  </a:lnTo>
                  <a:lnTo>
                    <a:pt x="1098621" y="41686"/>
                  </a:lnTo>
                  <a:lnTo>
                    <a:pt x="1050246" y="29776"/>
                  </a:lnTo>
                  <a:lnTo>
                    <a:pt x="1000863" y="19850"/>
                  </a:lnTo>
                  <a:lnTo>
                    <a:pt x="950658" y="11910"/>
                  </a:lnTo>
                  <a:lnTo>
                    <a:pt x="899817" y="5955"/>
                  </a:lnTo>
                  <a:lnTo>
                    <a:pt x="848523" y="1985"/>
                  </a:lnTo>
                  <a:lnTo>
                    <a:pt x="796963" y="0"/>
                  </a:lnTo>
                  <a:close/>
                </a:path>
              </a:pathLst>
            </a:custGeom>
            <a:solidFill>
              <a:srgbClr val="FFFFFF"/>
            </a:solidFill>
          </p:spPr>
          <p:txBody>
            <a:bodyPr wrap="square" lIns="0" tIns="0" rIns="0" bIns="0" rtlCol="0"/>
            <a:lstStyle/>
            <a:p>
              <a:pPr latinLnBrk="0"/>
              <a:endParaRPr sz="800">
                <a:latin typeface="+mj-ea"/>
                <a:ea typeface="+mj-ea"/>
              </a:endParaRPr>
            </a:p>
          </p:txBody>
        </p:sp>
        <p:sp>
          <p:nvSpPr>
            <p:cNvPr id="24" name="object 4">
              <a:extLst>
                <a:ext uri="{FF2B5EF4-FFF2-40B4-BE49-F238E27FC236}">
                  <a16:creationId xmlns:a16="http://schemas.microsoft.com/office/drawing/2014/main" id="{8ED04FD3-27EF-4C3A-26C2-714712F742E8}"/>
                </a:ext>
              </a:extLst>
            </p:cNvPr>
            <p:cNvSpPr/>
            <p:nvPr/>
          </p:nvSpPr>
          <p:spPr>
            <a:xfrm>
              <a:off x="9233676" y="2781979"/>
              <a:ext cx="958330" cy="705632"/>
            </a:xfrm>
            <a:prstGeom prst="rect">
              <a:avLst/>
            </a:prstGeom>
            <a:blipFill>
              <a:blip r:embed="rId3" cstate="print"/>
              <a:stretch>
                <a:fillRect/>
              </a:stretch>
            </a:blipFill>
          </p:spPr>
          <p:txBody>
            <a:bodyPr wrap="square" lIns="0" tIns="0" rIns="0" bIns="0" rtlCol="0"/>
            <a:lstStyle/>
            <a:p>
              <a:pPr latinLnBrk="0"/>
              <a:endParaRPr sz="800">
                <a:latin typeface="+mj-ea"/>
                <a:ea typeface="+mj-ea"/>
              </a:endParaRPr>
            </a:p>
          </p:txBody>
        </p:sp>
        <p:sp>
          <p:nvSpPr>
            <p:cNvPr id="25" name="object 5">
              <a:extLst>
                <a:ext uri="{FF2B5EF4-FFF2-40B4-BE49-F238E27FC236}">
                  <a16:creationId xmlns:a16="http://schemas.microsoft.com/office/drawing/2014/main" id="{C89B1A83-D391-8097-AF7F-3C713A58E9D9}"/>
                </a:ext>
              </a:extLst>
            </p:cNvPr>
            <p:cNvSpPr/>
            <p:nvPr/>
          </p:nvSpPr>
          <p:spPr>
            <a:xfrm>
              <a:off x="9233976" y="2782128"/>
              <a:ext cx="957732" cy="543187"/>
            </a:xfrm>
            <a:custGeom>
              <a:avLst/>
              <a:gdLst/>
              <a:ahLst/>
              <a:cxnLst/>
              <a:rect l="l" t="t" r="r" b="b"/>
              <a:pathLst>
                <a:path w="1546225" h="895985">
                  <a:moveTo>
                    <a:pt x="796434" y="0"/>
                  </a:moveTo>
                  <a:lnTo>
                    <a:pt x="744792" y="0"/>
                  </a:lnTo>
                  <a:lnTo>
                    <a:pt x="693253" y="1984"/>
                  </a:lnTo>
                  <a:lnTo>
                    <a:pt x="642003" y="5954"/>
                  </a:lnTo>
                  <a:lnTo>
                    <a:pt x="591227" y="11909"/>
                  </a:lnTo>
                  <a:lnTo>
                    <a:pt x="541111" y="19849"/>
                  </a:lnTo>
                  <a:lnTo>
                    <a:pt x="491838" y="29774"/>
                  </a:lnTo>
                  <a:lnTo>
                    <a:pt x="443595" y="41683"/>
                  </a:lnTo>
                  <a:lnTo>
                    <a:pt x="396566" y="55578"/>
                  </a:lnTo>
                  <a:lnTo>
                    <a:pt x="350937" y="71458"/>
                  </a:lnTo>
                  <a:lnTo>
                    <a:pt x="306893" y="89322"/>
                  </a:lnTo>
                  <a:lnTo>
                    <a:pt x="264619" y="109171"/>
                  </a:lnTo>
                  <a:lnTo>
                    <a:pt x="224300" y="131006"/>
                  </a:lnTo>
                  <a:lnTo>
                    <a:pt x="179260" y="159510"/>
                  </a:lnTo>
                  <a:lnTo>
                    <a:pt x="139252" y="189631"/>
                  </a:lnTo>
                  <a:lnTo>
                    <a:pt x="104275" y="221178"/>
                  </a:lnTo>
                  <a:lnTo>
                    <a:pt x="74328" y="253961"/>
                  </a:lnTo>
                  <a:lnTo>
                    <a:pt x="49410" y="287790"/>
                  </a:lnTo>
                  <a:lnTo>
                    <a:pt x="29519" y="322474"/>
                  </a:lnTo>
                  <a:lnTo>
                    <a:pt x="14654" y="357825"/>
                  </a:lnTo>
                  <a:lnTo>
                    <a:pt x="0" y="429761"/>
                  </a:lnTo>
                  <a:lnTo>
                    <a:pt x="207" y="465968"/>
                  </a:lnTo>
                  <a:lnTo>
                    <a:pt x="15686" y="537904"/>
                  </a:lnTo>
                  <a:lnTo>
                    <a:pt x="30955" y="573255"/>
                  </a:lnTo>
                  <a:lnTo>
                    <a:pt x="51242" y="607940"/>
                  </a:lnTo>
                  <a:lnTo>
                    <a:pt x="76546" y="641768"/>
                  </a:lnTo>
                  <a:lnTo>
                    <a:pt x="106865" y="674552"/>
                  </a:lnTo>
                  <a:lnTo>
                    <a:pt x="142200" y="706098"/>
                  </a:lnTo>
                  <a:lnTo>
                    <a:pt x="182547" y="736219"/>
                  </a:lnTo>
                  <a:lnTo>
                    <a:pt x="227907" y="764723"/>
                  </a:lnTo>
                  <a:lnTo>
                    <a:pt x="268461" y="786558"/>
                  </a:lnTo>
                  <a:lnTo>
                    <a:pt x="310948" y="806407"/>
                  </a:lnTo>
                  <a:lnTo>
                    <a:pt x="355184" y="824272"/>
                  </a:lnTo>
                  <a:lnTo>
                    <a:pt x="400984" y="840151"/>
                  </a:lnTo>
                  <a:lnTo>
                    <a:pt x="448162" y="854046"/>
                  </a:lnTo>
                  <a:lnTo>
                    <a:pt x="496533" y="865955"/>
                  </a:lnTo>
                  <a:lnTo>
                    <a:pt x="545912" y="875880"/>
                  </a:lnTo>
                  <a:lnTo>
                    <a:pt x="596114" y="883820"/>
                  </a:lnTo>
                  <a:lnTo>
                    <a:pt x="646953" y="889775"/>
                  </a:lnTo>
                  <a:lnTo>
                    <a:pt x="698245" y="893745"/>
                  </a:lnTo>
                  <a:lnTo>
                    <a:pt x="749803" y="895730"/>
                  </a:lnTo>
                  <a:lnTo>
                    <a:pt x="801444" y="895730"/>
                  </a:lnTo>
                  <a:lnTo>
                    <a:pt x="852981" y="893745"/>
                  </a:lnTo>
                  <a:lnTo>
                    <a:pt x="904230" y="889775"/>
                  </a:lnTo>
                  <a:lnTo>
                    <a:pt x="955005" y="883820"/>
                  </a:lnTo>
                  <a:lnTo>
                    <a:pt x="1005121" y="875880"/>
                  </a:lnTo>
                  <a:lnTo>
                    <a:pt x="1054392" y="865955"/>
                  </a:lnTo>
                  <a:lnTo>
                    <a:pt x="1102635" y="854046"/>
                  </a:lnTo>
                  <a:lnTo>
                    <a:pt x="1149662" y="840151"/>
                  </a:lnTo>
                  <a:lnTo>
                    <a:pt x="1195290" y="824272"/>
                  </a:lnTo>
                  <a:lnTo>
                    <a:pt x="1239333" y="806407"/>
                  </a:lnTo>
                  <a:lnTo>
                    <a:pt x="1281606" y="786558"/>
                  </a:lnTo>
                  <a:lnTo>
                    <a:pt x="1321923" y="764723"/>
                  </a:lnTo>
                  <a:lnTo>
                    <a:pt x="1366956" y="736219"/>
                  </a:lnTo>
                  <a:lnTo>
                    <a:pt x="1406959" y="706098"/>
                  </a:lnTo>
                  <a:lnTo>
                    <a:pt x="1441932" y="674552"/>
                  </a:lnTo>
                  <a:lnTo>
                    <a:pt x="1471876" y="641768"/>
                  </a:lnTo>
                  <a:lnTo>
                    <a:pt x="1496794" y="607940"/>
                  </a:lnTo>
                  <a:lnTo>
                    <a:pt x="1516684" y="573255"/>
                  </a:lnTo>
                  <a:lnTo>
                    <a:pt x="1531550" y="537904"/>
                  </a:lnTo>
                  <a:lnTo>
                    <a:pt x="1546211" y="465968"/>
                  </a:lnTo>
                  <a:lnTo>
                    <a:pt x="1546008" y="429761"/>
                  </a:lnTo>
                  <a:lnTo>
                    <a:pt x="1530541" y="357825"/>
                  </a:lnTo>
                  <a:lnTo>
                    <a:pt x="1515279" y="322474"/>
                  </a:lnTo>
                  <a:lnTo>
                    <a:pt x="1495000" y="287790"/>
                  </a:lnTo>
                  <a:lnTo>
                    <a:pt x="1469704" y="253961"/>
                  </a:lnTo>
                  <a:lnTo>
                    <a:pt x="1439393" y="221178"/>
                  </a:lnTo>
                  <a:lnTo>
                    <a:pt x="1404068" y="189631"/>
                  </a:lnTo>
                  <a:lnTo>
                    <a:pt x="1363730" y="159510"/>
                  </a:lnTo>
                  <a:lnTo>
                    <a:pt x="1318380" y="131006"/>
                  </a:lnTo>
                  <a:lnTo>
                    <a:pt x="1277819" y="109171"/>
                  </a:lnTo>
                  <a:lnTo>
                    <a:pt x="1235324" y="89322"/>
                  </a:lnTo>
                  <a:lnTo>
                    <a:pt x="1191082" y="71458"/>
                  </a:lnTo>
                  <a:lnTo>
                    <a:pt x="1145277" y="55578"/>
                  </a:lnTo>
                  <a:lnTo>
                    <a:pt x="1098094" y="41683"/>
                  </a:lnTo>
                  <a:lnTo>
                    <a:pt x="1049718" y="29774"/>
                  </a:lnTo>
                  <a:lnTo>
                    <a:pt x="1000336" y="19849"/>
                  </a:lnTo>
                  <a:lnTo>
                    <a:pt x="950131" y="11909"/>
                  </a:lnTo>
                  <a:lnTo>
                    <a:pt x="899289" y="5954"/>
                  </a:lnTo>
                  <a:lnTo>
                    <a:pt x="847995" y="1984"/>
                  </a:lnTo>
                  <a:lnTo>
                    <a:pt x="796434" y="0"/>
                  </a:lnTo>
                  <a:close/>
                </a:path>
              </a:pathLst>
            </a:custGeom>
            <a:solidFill>
              <a:srgbClr val="FFFFFF"/>
            </a:solidFill>
          </p:spPr>
          <p:txBody>
            <a:bodyPr wrap="square" lIns="0" tIns="0" rIns="0" bIns="0" rtlCol="0"/>
            <a:lstStyle/>
            <a:p>
              <a:pPr latinLnBrk="0"/>
              <a:endParaRPr sz="800">
                <a:latin typeface="+mj-ea"/>
                <a:ea typeface="+mj-ea"/>
              </a:endParaRPr>
            </a:p>
          </p:txBody>
        </p:sp>
        <p:sp>
          <p:nvSpPr>
            <p:cNvPr id="26" name="object 6">
              <a:extLst>
                <a:ext uri="{FF2B5EF4-FFF2-40B4-BE49-F238E27FC236}">
                  <a16:creationId xmlns:a16="http://schemas.microsoft.com/office/drawing/2014/main" id="{3CA14586-DB28-253B-BF16-AF1840B58C8B}"/>
                </a:ext>
              </a:extLst>
            </p:cNvPr>
            <p:cNvSpPr/>
            <p:nvPr/>
          </p:nvSpPr>
          <p:spPr>
            <a:xfrm>
              <a:off x="9288482" y="2813905"/>
              <a:ext cx="845636" cy="479668"/>
            </a:xfrm>
            <a:custGeom>
              <a:avLst/>
              <a:gdLst/>
              <a:ahLst/>
              <a:cxnLst/>
              <a:rect l="l" t="t" r="r" b="b"/>
              <a:pathLst>
                <a:path w="1365250" h="791210">
                  <a:moveTo>
                    <a:pt x="705346" y="0"/>
                  </a:moveTo>
                  <a:lnTo>
                    <a:pt x="655346" y="2"/>
                  </a:lnTo>
                  <a:lnTo>
                    <a:pt x="605467" y="2104"/>
                  </a:lnTo>
                  <a:lnTo>
                    <a:pt x="555924" y="6306"/>
                  </a:lnTo>
                  <a:lnTo>
                    <a:pt x="506934" y="12608"/>
                  </a:lnTo>
                  <a:lnTo>
                    <a:pt x="458714" y="21009"/>
                  </a:lnTo>
                  <a:lnTo>
                    <a:pt x="411480" y="31510"/>
                  </a:lnTo>
                  <a:lnTo>
                    <a:pt x="365450" y="44110"/>
                  </a:lnTo>
                  <a:lnTo>
                    <a:pt x="320839" y="58809"/>
                  </a:lnTo>
                  <a:lnTo>
                    <a:pt x="277864" y="75607"/>
                  </a:lnTo>
                  <a:lnTo>
                    <a:pt x="236742" y="94504"/>
                  </a:lnTo>
                  <a:lnTo>
                    <a:pt x="197689" y="115500"/>
                  </a:lnTo>
                  <a:lnTo>
                    <a:pt x="153589" y="143709"/>
                  </a:lnTo>
                  <a:lnTo>
                    <a:pt x="115031" y="173690"/>
                  </a:lnTo>
                  <a:lnTo>
                    <a:pt x="82014" y="205207"/>
                  </a:lnTo>
                  <a:lnTo>
                    <a:pt x="54537" y="238024"/>
                  </a:lnTo>
                  <a:lnTo>
                    <a:pt x="32599" y="271904"/>
                  </a:lnTo>
                  <a:lnTo>
                    <a:pt x="16197" y="306611"/>
                  </a:lnTo>
                  <a:lnTo>
                    <a:pt x="0" y="377561"/>
                  </a:lnTo>
                  <a:lnTo>
                    <a:pt x="201" y="413332"/>
                  </a:lnTo>
                  <a:lnTo>
                    <a:pt x="17196" y="484282"/>
                  </a:lnTo>
                  <a:lnTo>
                    <a:pt x="33987" y="518989"/>
                  </a:lnTo>
                  <a:lnTo>
                    <a:pt x="56306" y="552869"/>
                  </a:lnTo>
                  <a:lnTo>
                    <a:pt x="84150" y="585686"/>
                  </a:lnTo>
                  <a:lnTo>
                    <a:pt x="117519" y="617203"/>
                  </a:lnTo>
                  <a:lnTo>
                    <a:pt x="156412" y="647184"/>
                  </a:lnTo>
                  <a:lnTo>
                    <a:pt x="200826" y="675392"/>
                  </a:lnTo>
                  <a:lnTo>
                    <a:pt x="240118" y="696396"/>
                  </a:lnTo>
                  <a:lnTo>
                    <a:pt x="281456" y="715299"/>
                  </a:lnTo>
                  <a:lnTo>
                    <a:pt x="324621" y="732101"/>
                  </a:lnTo>
                  <a:lnTo>
                    <a:pt x="369399" y="746801"/>
                  </a:lnTo>
                  <a:lnTo>
                    <a:pt x="415571" y="759401"/>
                  </a:lnTo>
                  <a:lnTo>
                    <a:pt x="462923" y="769900"/>
                  </a:lnTo>
                  <a:lnTo>
                    <a:pt x="511236" y="778299"/>
                  </a:lnTo>
                  <a:lnTo>
                    <a:pt x="560296" y="784597"/>
                  </a:lnTo>
                  <a:lnTo>
                    <a:pt x="609884" y="788795"/>
                  </a:lnTo>
                  <a:lnTo>
                    <a:pt x="659786" y="790893"/>
                  </a:lnTo>
                  <a:lnTo>
                    <a:pt x="709784" y="790891"/>
                  </a:lnTo>
                  <a:lnTo>
                    <a:pt x="759661" y="788789"/>
                  </a:lnTo>
                  <a:lnTo>
                    <a:pt x="809202" y="784587"/>
                  </a:lnTo>
                  <a:lnTo>
                    <a:pt x="858189" y="778285"/>
                  </a:lnTo>
                  <a:lnTo>
                    <a:pt x="906407" y="769884"/>
                  </a:lnTo>
                  <a:lnTo>
                    <a:pt x="953638" y="759383"/>
                  </a:lnTo>
                  <a:lnTo>
                    <a:pt x="999667" y="746783"/>
                  </a:lnTo>
                  <a:lnTo>
                    <a:pt x="1044276" y="732084"/>
                  </a:lnTo>
                  <a:lnTo>
                    <a:pt x="1087249" y="715286"/>
                  </a:lnTo>
                  <a:lnTo>
                    <a:pt x="1128370" y="696388"/>
                  </a:lnTo>
                  <a:lnTo>
                    <a:pt x="1167423" y="675392"/>
                  </a:lnTo>
                  <a:lnTo>
                    <a:pt x="1211524" y="647184"/>
                  </a:lnTo>
                  <a:lnTo>
                    <a:pt x="1250083" y="617203"/>
                  </a:lnTo>
                  <a:lnTo>
                    <a:pt x="1283102" y="585686"/>
                  </a:lnTo>
                  <a:lnTo>
                    <a:pt x="1310582" y="552869"/>
                  </a:lnTo>
                  <a:lnTo>
                    <a:pt x="1332524" y="518989"/>
                  </a:lnTo>
                  <a:lnTo>
                    <a:pt x="1348930" y="484282"/>
                  </a:lnTo>
                  <a:lnTo>
                    <a:pt x="1365134" y="413332"/>
                  </a:lnTo>
                  <a:lnTo>
                    <a:pt x="1364936" y="377561"/>
                  </a:lnTo>
                  <a:lnTo>
                    <a:pt x="1347944" y="306611"/>
                  </a:lnTo>
                  <a:lnTo>
                    <a:pt x="1331152" y="271904"/>
                  </a:lnTo>
                  <a:lnTo>
                    <a:pt x="1308832" y="238024"/>
                  </a:lnTo>
                  <a:lnTo>
                    <a:pt x="1280984" y="205207"/>
                  </a:lnTo>
                  <a:lnTo>
                    <a:pt x="1247610" y="173690"/>
                  </a:lnTo>
                  <a:lnTo>
                    <a:pt x="1208710" y="143709"/>
                  </a:lnTo>
                  <a:lnTo>
                    <a:pt x="1164286" y="115500"/>
                  </a:lnTo>
                  <a:lnTo>
                    <a:pt x="1125000" y="94496"/>
                  </a:lnTo>
                  <a:lnTo>
                    <a:pt x="1083668" y="75594"/>
                  </a:lnTo>
                  <a:lnTo>
                    <a:pt x="1040506" y="58792"/>
                  </a:lnTo>
                  <a:lnTo>
                    <a:pt x="995732" y="44091"/>
                  </a:lnTo>
                  <a:lnTo>
                    <a:pt x="949561" y="31491"/>
                  </a:lnTo>
                  <a:lnTo>
                    <a:pt x="902211" y="20992"/>
                  </a:lnTo>
                  <a:lnTo>
                    <a:pt x="853898" y="12594"/>
                  </a:lnTo>
                  <a:lnTo>
                    <a:pt x="804838" y="6295"/>
                  </a:lnTo>
                  <a:lnTo>
                    <a:pt x="755248" y="2097"/>
                  </a:lnTo>
                  <a:lnTo>
                    <a:pt x="705346" y="0"/>
                  </a:lnTo>
                  <a:close/>
                </a:path>
              </a:pathLst>
            </a:custGeom>
            <a:solidFill>
              <a:srgbClr val="7213EA"/>
            </a:solidFill>
          </p:spPr>
          <p:txBody>
            <a:bodyPr wrap="square" lIns="0" tIns="0" rIns="0" bIns="0" rtlCol="0"/>
            <a:lstStyle/>
            <a:p>
              <a:pPr latinLnBrk="0"/>
              <a:endParaRPr sz="800">
                <a:latin typeface="+mj-ea"/>
                <a:ea typeface="+mj-ea"/>
              </a:endParaRPr>
            </a:p>
          </p:txBody>
        </p:sp>
        <p:sp>
          <p:nvSpPr>
            <p:cNvPr id="27" name="object 7">
              <a:extLst>
                <a:ext uri="{FF2B5EF4-FFF2-40B4-BE49-F238E27FC236}">
                  <a16:creationId xmlns:a16="http://schemas.microsoft.com/office/drawing/2014/main" id="{0DE84503-A01C-CB1D-44DE-63D8DA72AFD0}"/>
                </a:ext>
              </a:extLst>
            </p:cNvPr>
            <p:cNvSpPr/>
            <p:nvPr/>
          </p:nvSpPr>
          <p:spPr>
            <a:xfrm>
              <a:off x="9982003" y="3205010"/>
              <a:ext cx="958518" cy="705643"/>
            </a:xfrm>
            <a:custGeom>
              <a:avLst/>
              <a:gdLst/>
              <a:ahLst/>
              <a:cxnLst/>
              <a:rect l="l" t="t" r="r" b="b"/>
              <a:pathLst>
                <a:path w="1547494" h="1163954">
                  <a:moveTo>
                    <a:pt x="796963" y="0"/>
                  </a:moveTo>
                  <a:lnTo>
                    <a:pt x="745321" y="0"/>
                  </a:lnTo>
                  <a:lnTo>
                    <a:pt x="693783" y="1985"/>
                  </a:lnTo>
                  <a:lnTo>
                    <a:pt x="642533" y="5955"/>
                  </a:lnTo>
                  <a:lnTo>
                    <a:pt x="591758" y="11910"/>
                  </a:lnTo>
                  <a:lnTo>
                    <a:pt x="541642" y="19850"/>
                  </a:lnTo>
                  <a:lnTo>
                    <a:pt x="492370" y="29776"/>
                  </a:lnTo>
                  <a:lnTo>
                    <a:pt x="444128" y="41686"/>
                  </a:lnTo>
                  <a:lnTo>
                    <a:pt x="397100" y="55582"/>
                  </a:lnTo>
                  <a:lnTo>
                    <a:pt x="351473" y="71463"/>
                  </a:lnTo>
                  <a:lnTo>
                    <a:pt x="307430" y="89329"/>
                  </a:lnTo>
                  <a:lnTo>
                    <a:pt x="265157" y="109179"/>
                  </a:lnTo>
                  <a:lnTo>
                    <a:pt x="224840" y="131015"/>
                  </a:lnTo>
                  <a:lnTo>
                    <a:pt x="171911" y="165039"/>
                  </a:lnTo>
                  <a:lnTo>
                    <a:pt x="126080" y="201298"/>
                  </a:lnTo>
                  <a:lnTo>
                    <a:pt x="87343" y="239471"/>
                  </a:lnTo>
                  <a:lnTo>
                    <a:pt x="55699" y="279240"/>
                  </a:lnTo>
                  <a:lnTo>
                    <a:pt x="31144" y="320284"/>
                  </a:lnTo>
                  <a:lnTo>
                    <a:pt x="13678" y="362284"/>
                  </a:lnTo>
                  <a:lnTo>
                    <a:pt x="3297" y="404918"/>
                  </a:lnTo>
                  <a:lnTo>
                    <a:pt x="0" y="447868"/>
                  </a:lnTo>
                  <a:lnTo>
                    <a:pt x="0" y="715850"/>
                  </a:lnTo>
                  <a:lnTo>
                    <a:pt x="3804" y="758796"/>
                  </a:lnTo>
                  <a:lnTo>
                    <a:pt x="14683" y="801427"/>
                  </a:lnTo>
                  <a:lnTo>
                    <a:pt x="32634" y="843425"/>
                  </a:lnTo>
                  <a:lnTo>
                    <a:pt x="57658" y="884468"/>
                  </a:lnTo>
                  <a:lnTo>
                    <a:pt x="89751" y="924238"/>
                  </a:lnTo>
                  <a:lnTo>
                    <a:pt x="128912" y="962413"/>
                  </a:lnTo>
                  <a:lnTo>
                    <a:pt x="175140" y="998675"/>
                  </a:lnTo>
                  <a:lnTo>
                    <a:pt x="228434" y="1032703"/>
                  </a:lnTo>
                  <a:lnTo>
                    <a:pt x="268995" y="1054537"/>
                  </a:lnTo>
                  <a:lnTo>
                    <a:pt x="311489" y="1074387"/>
                  </a:lnTo>
                  <a:lnTo>
                    <a:pt x="355730" y="1092251"/>
                  </a:lnTo>
                  <a:lnTo>
                    <a:pt x="401534" y="1108131"/>
                  </a:lnTo>
                  <a:lnTo>
                    <a:pt x="448715" y="1122025"/>
                  </a:lnTo>
                  <a:lnTo>
                    <a:pt x="497088" y="1133935"/>
                  </a:lnTo>
                  <a:lnTo>
                    <a:pt x="546469" y="1143860"/>
                  </a:lnTo>
                  <a:lnTo>
                    <a:pt x="596672" y="1151799"/>
                  </a:lnTo>
                  <a:lnTo>
                    <a:pt x="647512" y="1157754"/>
                  </a:lnTo>
                  <a:lnTo>
                    <a:pt x="698803" y="1161724"/>
                  </a:lnTo>
                  <a:lnTo>
                    <a:pt x="750362" y="1163709"/>
                  </a:lnTo>
                  <a:lnTo>
                    <a:pt x="802003" y="1163709"/>
                  </a:lnTo>
                  <a:lnTo>
                    <a:pt x="853540" y="1161724"/>
                  </a:lnTo>
                  <a:lnTo>
                    <a:pt x="904789" y="1157754"/>
                  </a:lnTo>
                  <a:lnTo>
                    <a:pt x="955564" y="1151799"/>
                  </a:lnTo>
                  <a:lnTo>
                    <a:pt x="1005681" y="1143860"/>
                  </a:lnTo>
                  <a:lnTo>
                    <a:pt x="1054955" y="1133935"/>
                  </a:lnTo>
                  <a:lnTo>
                    <a:pt x="1103199" y="1122025"/>
                  </a:lnTo>
                  <a:lnTo>
                    <a:pt x="1150230" y="1108131"/>
                  </a:lnTo>
                  <a:lnTo>
                    <a:pt x="1195862" y="1092251"/>
                  </a:lnTo>
                  <a:lnTo>
                    <a:pt x="1239910" y="1074387"/>
                  </a:lnTo>
                  <a:lnTo>
                    <a:pt x="1282189" y="1054537"/>
                  </a:lnTo>
                  <a:lnTo>
                    <a:pt x="1322514" y="1032703"/>
                  </a:lnTo>
                  <a:lnTo>
                    <a:pt x="1375422" y="998660"/>
                  </a:lnTo>
                  <a:lnTo>
                    <a:pt x="1421238" y="962392"/>
                  </a:lnTo>
                  <a:lnTo>
                    <a:pt x="1459964" y="924215"/>
                  </a:lnTo>
                  <a:lnTo>
                    <a:pt x="1491600" y="884449"/>
                  </a:lnTo>
                  <a:lnTo>
                    <a:pt x="1516150" y="843411"/>
                  </a:lnTo>
                  <a:lnTo>
                    <a:pt x="1533614" y="801420"/>
                  </a:lnTo>
                  <a:lnTo>
                    <a:pt x="1543994" y="758794"/>
                  </a:lnTo>
                  <a:lnTo>
                    <a:pt x="1547291" y="715850"/>
                  </a:lnTo>
                  <a:lnTo>
                    <a:pt x="1547291" y="447868"/>
                  </a:lnTo>
                  <a:lnTo>
                    <a:pt x="1543508" y="404918"/>
                  </a:lnTo>
                  <a:lnTo>
                    <a:pt x="1532645" y="362284"/>
                  </a:lnTo>
                  <a:lnTo>
                    <a:pt x="1514704" y="320284"/>
                  </a:lnTo>
                  <a:lnTo>
                    <a:pt x="1489687" y="279240"/>
                  </a:lnTo>
                  <a:lnTo>
                    <a:pt x="1457597" y="239471"/>
                  </a:lnTo>
                  <a:lnTo>
                    <a:pt x="1418436" y="201298"/>
                  </a:lnTo>
                  <a:lnTo>
                    <a:pt x="1372205" y="165039"/>
                  </a:lnTo>
                  <a:lnTo>
                    <a:pt x="1318907" y="131015"/>
                  </a:lnTo>
                  <a:lnTo>
                    <a:pt x="1278346" y="109179"/>
                  </a:lnTo>
                  <a:lnTo>
                    <a:pt x="1235852" y="89329"/>
                  </a:lnTo>
                  <a:lnTo>
                    <a:pt x="1191609" y="71463"/>
                  </a:lnTo>
                  <a:lnTo>
                    <a:pt x="1145804" y="55582"/>
                  </a:lnTo>
                  <a:lnTo>
                    <a:pt x="1098621" y="41686"/>
                  </a:lnTo>
                  <a:lnTo>
                    <a:pt x="1050246" y="29776"/>
                  </a:lnTo>
                  <a:lnTo>
                    <a:pt x="1000863" y="19850"/>
                  </a:lnTo>
                  <a:lnTo>
                    <a:pt x="950658" y="11910"/>
                  </a:lnTo>
                  <a:lnTo>
                    <a:pt x="899817" y="5955"/>
                  </a:lnTo>
                  <a:lnTo>
                    <a:pt x="848523" y="1985"/>
                  </a:lnTo>
                  <a:lnTo>
                    <a:pt x="796963" y="0"/>
                  </a:lnTo>
                  <a:close/>
                </a:path>
              </a:pathLst>
            </a:custGeom>
            <a:solidFill>
              <a:srgbClr val="FFFFFF"/>
            </a:solidFill>
          </p:spPr>
          <p:txBody>
            <a:bodyPr wrap="square" lIns="0" tIns="0" rIns="0" bIns="0" rtlCol="0"/>
            <a:lstStyle/>
            <a:p>
              <a:pPr latinLnBrk="0"/>
              <a:endParaRPr sz="800">
                <a:latin typeface="+mj-ea"/>
                <a:ea typeface="+mj-ea"/>
              </a:endParaRPr>
            </a:p>
          </p:txBody>
        </p:sp>
        <p:sp>
          <p:nvSpPr>
            <p:cNvPr id="28" name="object 8">
              <a:extLst>
                <a:ext uri="{FF2B5EF4-FFF2-40B4-BE49-F238E27FC236}">
                  <a16:creationId xmlns:a16="http://schemas.microsoft.com/office/drawing/2014/main" id="{6485F472-0498-E73B-DE17-3C402182A8A2}"/>
                </a:ext>
              </a:extLst>
            </p:cNvPr>
            <p:cNvSpPr/>
            <p:nvPr/>
          </p:nvSpPr>
          <p:spPr>
            <a:xfrm>
              <a:off x="9982051" y="3204865"/>
              <a:ext cx="958338" cy="705632"/>
            </a:xfrm>
            <a:prstGeom prst="rect">
              <a:avLst/>
            </a:prstGeom>
            <a:blipFill>
              <a:blip r:embed="rId4" cstate="print"/>
              <a:stretch>
                <a:fillRect/>
              </a:stretch>
            </a:blipFill>
          </p:spPr>
          <p:txBody>
            <a:bodyPr wrap="square" lIns="0" tIns="0" rIns="0" bIns="0" rtlCol="0"/>
            <a:lstStyle/>
            <a:p>
              <a:pPr latinLnBrk="0"/>
              <a:endParaRPr sz="800">
                <a:latin typeface="+mj-ea"/>
                <a:ea typeface="+mj-ea"/>
              </a:endParaRPr>
            </a:p>
          </p:txBody>
        </p:sp>
        <p:sp>
          <p:nvSpPr>
            <p:cNvPr id="29" name="object 9">
              <a:extLst>
                <a:ext uri="{FF2B5EF4-FFF2-40B4-BE49-F238E27FC236}">
                  <a16:creationId xmlns:a16="http://schemas.microsoft.com/office/drawing/2014/main" id="{0CE44950-1127-6BEC-6A3F-F6561930662A}"/>
                </a:ext>
              </a:extLst>
            </p:cNvPr>
            <p:cNvSpPr/>
            <p:nvPr/>
          </p:nvSpPr>
          <p:spPr>
            <a:xfrm>
              <a:off x="9982337" y="3205014"/>
              <a:ext cx="958125" cy="543187"/>
            </a:xfrm>
            <a:custGeom>
              <a:avLst/>
              <a:gdLst/>
              <a:ahLst/>
              <a:cxnLst/>
              <a:rect l="l" t="t" r="r" b="b"/>
              <a:pathLst>
                <a:path w="1546859" h="895985">
                  <a:moveTo>
                    <a:pt x="796436" y="0"/>
                  </a:moveTo>
                  <a:lnTo>
                    <a:pt x="744794" y="0"/>
                  </a:lnTo>
                  <a:lnTo>
                    <a:pt x="693255" y="1984"/>
                  </a:lnTo>
                  <a:lnTo>
                    <a:pt x="642005" y="5954"/>
                  </a:lnTo>
                  <a:lnTo>
                    <a:pt x="591228" y="11909"/>
                  </a:lnTo>
                  <a:lnTo>
                    <a:pt x="541112" y="19849"/>
                  </a:lnTo>
                  <a:lnTo>
                    <a:pt x="491839" y="29774"/>
                  </a:lnTo>
                  <a:lnTo>
                    <a:pt x="443596" y="41683"/>
                  </a:lnTo>
                  <a:lnTo>
                    <a:pt x="396568" y="55578"/>
                  </a:lnTo>
                  <a:lnTo>
                    <a:pt x="350940" y="71458"/>
                  </a:lnTo>
                  <a:lnTo>
                    <a:pt x="306897" y="89322"/>
                  </a:lnTo>
                  <a:lnTo>
                    <a:pt x="264624" y="109171"/>
                  </a:lnTo>
                  <a:lnTo>
                    <a:pt x="224307" y="131006"/>
                  </a:lnTo>
                  <a:lnTo>
                    <a:pt x="179267" y="159510"/>
                  </a:lnTo>
                  <a:lnTo>
                    <a:pt x="139259" y="189631"/>
                  </a:lnTo>
                  <a:lnTo>
                    <a:pt x="104282" y="221178"/>
                  </a:lnTo>
                  <a:lnTo>
                    <a:pt x="74334" y="253961"/>
                  </a:lnTo>
                  <a:lnTo>
                    <a:pt x="49415" y="287790"/>
                  </a:lnTo>
                  <a:lnTo>
                    <a:pt x="29523" y="322474"/>
                  </a:lnTo>
                  <a:lnTo>
                    <a:pt x="14658" y="357825"/>
                  </a:lnTo>
                  <a:lnTo>
                    <a:pt x="0" y="429761"/>
                  </a:lnTo>
                  <a:lnTo>
                    <a:pt x="204" y="465968"/>
                  </a:lnTo>
                  <a:lnTo>
                    <a:pt x="15676" y="537904"/>
                  </a:lnTo>
                  <a:lnTo>
                    <a:pt x="30941" y="573255"/>
                  </a:lnTo>
                  <a:lnTo>
                    <a:pt x="51223" y="607940"/>
                  </a:lnTo>
                  <a:lnTo>
                    <a:pt x="76521" y="641768"/>
                  </a:lnTo>
                  <a:lnTo>
                    <a:pt x="106834" y="674552"/>
                  </a:lnTo>
                  <a:lnTo>
                    <a:pt x="142161" y="706098"/>
                  </a:lnTo>
                  <a:lnTo>
                    <a:pt x="182500" y="736219"/>
                  </a:lnTo>
                  <a:lnTo>
                    <a:pt x="227850" y="764723"/>
                  </a:lnTo>
                  <a:lnTo>
                    <a:pt x="268412" y="786558"/>
                  </a:lnTo>
                  <a:lnTo>
                    <a:pt x="310906" y="806407"/>
                  </a:lnTo>
                  <a:lnTo>
                    <a:pt x="355149" y="824272"/>
                  </a:lnTo>
                  <a:lnTo>
                    <a:pt x="400955" y="840151"/>
                  </a:lnTo>
                  <a:lnTo>
                    <a:pt x="448138" y="854046"/>
                  </a:lnTo>
                  <a:lnTo>
                    <a:pt x="496514" y="865955"/>
                  </a:lnTo>
                  <a:lnTo>
                    <a:pt x="545897" y="875880"/>
                  </a:lnTo>
                  <a:lnTo>
                    <a:pt x="596103" y="883820"/>
                  </a:lnTo>
                  <a:lnTo>
                    <a:pt x="646945" y="889775"/>
                  </a:lnTo>
                  <a:lnTo>
                    <a:pt x="698240" y="893745"/>
                  </a:lnTo>
                  <a:lnTo>
                    <a:pt x="749801" y="895730"/>
                  </a:lnTo>
                  <a:lnTo>
                    <a:pt x="801444" y="895730"/>
                  </a:lnTo>
                  <a:lnTo>
                    <a:pt x="852983" y="893745"/>
                  </a:lnTo>
                  <a:lnTo>
                    <a:pt x="904233" y="889775"/>
                  </a:lnTo>
                  <a:lnTo>
                    <a:pt x="955009" y="883820"/>
                  </a:lnTo>
                  <a:lnTo>
                    <a:pt x="1005126" y="875880"/>
                  </a:lnTo>
                  <a:lnTo>
                    <a:pt x="1054398" y="865955"/>
                  </a:lnTo>
                  <a:lnTo>
                    <a:pt x="1102641" y="854046"/>
                  </a:lnTo>
                  <a:lnTo>
                    <a:pt x="1149669" y="840151"/>
                  </a:lnTo>
                  <a:lnTo>
                    <a:pt x="1195297" y="824272"/>
                  </a:lnTo>
                  <a:lnTo>
                    <a:pt x="1239340" y="806407"/>
                  </a:lnTo>
                  <a:lnTo>
                    <a:pt x="1281613" y="786558"/>
                  </a:lnTo>
                  <a:lnTo>
                    <a:pt x="1321930" y="764723"/>
                  </a:lnTo>
                  <a:lnTo>
                    <a:pt x="1366970" y="736219"/>
                  </a:lnTo>
                  <a:lnTo>
                    <a:pt x="1406978" y="706098"/>
                  </a:lnTo>
                  <a:lnTo>
                    <a:pt x="1441956" y="674552"/>
                  </a:lnTo>
                  <a:lnTo>
                    <a:pt x="1471903" y="641768"/>
                  </a:lnTo>
                  <a:lnTo>
                    <a:pt x="1496822" y="607940"/>
                  </a:lnTo>
                  <a:lnTo>
                    <a:pt x="1516714" y="573255"/>
                  </a:lnTo>
                  <a:lnTo>
                    <a:pt x="1531579" y="537904"/>
                  </a:lnTo>
                  <a:lnTo>
                    <a:pt x="1546238" y="465968"/>
                  </a:lnTo>
                  <a:lnTo>
                    <a:pt x="1546033" y="429761"/>
                  </a:lnTo>
                  <a:lnTo>
                    <a:pt x="1530561" y="357825"/>
                  </a:lnTo>
                  <a:lnTo>
                    <a:pt x="1515296" y="322474"/>
                  </a:lnTo>
                  <a:lnTo>
                    <a:pt x="1495014" y="287790"/>
                  </a:lnTo>
                  <a:lnTo>
                    <a:pt x="1469716" y="253961"/>
                  </a:lnTo>
                  <a:lnTo>
                    <a:pt x="1439403" y="221178"/>
                  </a:lnTo>
                  <a:lnTo>
                    <a:pt x="1404076" y="189631"/>
                  </a:lnTo>
                  <a:lnTo>
                    <a:pt x="1363737" y="159510"/>
                  </a:lnTo>
                  <a:lnTo>
                    <a:pt x="1318387" y="131006"/>
                  </a:lnTo>
                  <a:lnTo>
                    <a:pt x="1277825" y="109171"/>
                  </a:lnTo>
                  <a:lnTo>
                    <a:pt x="1235331" y="89322"/>
                  </a:lnTo>
                  <a:lnTo>
                    <a:pt x="1191088" y="71458"/>
                  </a:lnTo>
                  <a:lnTo>
                    <a:pt x="1145283" y="55578"/>
                  </a:lnTo>
                  <a:lnTo>
                    <a:pt x="1098099" y="41683"/>
                  </a:lnTo>
                  <a:lnTo>
                    <a:pt x="1049723" y="29774"/>
                  </a:lnTo>
                  <a:lnTo>
                    <a:pt x="1000340" y="19849"/>
                  </a:lnTo>
                  <a:lnTo>
                    <a:pt x="950134" y="11909"/>
                  </a:lnTo>
                  <a:lnTo>
                    <a:pt x="899292" y="5954"/>
                  </a:lnTo>
                  <a:lnTo>
                    <a:pt x="847997" y="1984"/>
                  </a:lnTo>
                  <a:lnTo>
                    <a:pt x="796436" y="0"/>
                  </a:lnTo>
                  <a:close/>
                </a:path>
              </a:pathLst>
            </a:custGeom>
            <a:solidFill>
              <a:srgbClr val="FFFFFF"/>
            </a:solidFill>
          </p:spPr>
          <p:txBody>
            <a:bodyPr wrap="square" lIns="0" tIns="0" rIns="0" bIns="0" rtlCol="0"/>
            <a:lstStyle/>
            <a:p>
              <a:pPr latinLnBrk="0"/>
              <a:endParaRPr sz="800">
                <a:latin typeface="+mj-ea"/>
                <a:ea typeface="+mj-ea"/>
              </a:endParaRPr>
            </a:p>
          </p:txBody>
        </p:sp>
        <p:sp>
          <p:nvSpPr>
            <p:cNvPr id="30" name="object 10">
              <a:extLst>
                <a:ext uri="{FF2B5EF4-FFF2-40B4-BE49-F238E27FC236}">
                  <a16:creationId xmlns:a16="http://schemas.microsoft.com/office/drawing/2014/main" id="{DBB2AA6D-1865-CC11-2994-B1F58C726003}"/>
                </a:ext>
              </a:extLst>
            </p:cNvPr>
            <p:cNvSpPr/>
            <p:nvPr/>
          </p:nvSpPr>
          <p:spPr>
            <a:xfrm>
              <a:off x="10036868" y="3236791"/>
              <a:ext cx="845636" cy="479668"/>
            </a:xfrm>
            <a:custGeom>
              <a:avLst/>
              <a:gdLst/>
              <a:ahLst/>
              <a:cxnLst/>
              <a:rect l="l" t="t" r="r" b="b"/>
              <a:pathLst>
                <a:path w="1365250" h="791210">
                  <a:moveTo>
                    <a:pt x="705341" y="0"/>
                  </a:moveTo>
                  <a:lnTo>
                    <a:pt x="655346" y="2"/>
                  </a:lnTo>
                  <a:lnTo>
                    <a:pt x="605471" y="2104"/>
                  </a:lnTo>
                  <a:lnTo>
                    <a:pt x="555932" y="6306"/>
                  </a:lnTo>
                  <a:lnTo>
                    <a:pt x="506946" y="12608"/>
                  </a:lnTo>
                  <a:lnTo>
                    <a:pt x="458730" y="21009"/>
                  </a:lnTo>
                  <a:lnTo>
                    <a:pt x="411500" y="31510"/>
                  </a:lnTo>
                  <a:lnTo>
                    <a:pt x="365472" y="44110"/>
                  </a:lnTo>
                  <a:lnTo>
                    <a:pt x="320864" y="58809"/>
                  </a:lnTo>
                  <a:lnTo>
                    <a:pt x="277891" y="75607"/>
                  </a:lnTo>
                  <a:lnTo>
                    <a:pt x="236770" y="94504"/>
                  </a:lnTo>
                  <a:lnTo>
                    <a:pt x="197718" y="115500"/>
                  </a:lnTo>
                  <a:lnTo>
                    <a:pt x="153617" y="143709"/>
                  </a:lnTo>
                  <a:lnTo>
                    <a:pt x="115057" y="173690"/>
                  </a:lnTo>
                  <a:lnTo>
                    <a:pt x="82038" y="205207"/>
                  </a:lnTo>
                  <a:lnTo>
                    <a:pt x="54557" y="238024"/>
                  </a:lnTo>
                  <a:lnTo>
                    <a:pt x="32614" y="271904"/>
                  </a:lnTo>
                  <a:lnTo>
                    <a:pt x="16208" y="306611"/>
                  </a:lnTo>
                  <a:lnTo>
                    <a:pt x="0" y="377561"/>
                  </a:lnTo>
                  <a:lnTo>
                    <a:pt x="195" y="413332"/>
                  </a:lnTo>
                  <a:lnTo>
                    <a:pt x="17179" y="484282"/>
                  </a:lnTo>
                  <a:lnTo>
                    <a:pt x="33966" y="518989"/>
                  </a:lnTo>
                  <a:lnTo>
                    <a:pt x="56280" y="552869"/>
                  </a:lnTo>
                  <a:lnTo>
                    <a:pt x="84121" y="585686"/>
                  </a:lnTo>
                  <a:lnTo>
                    <a:pt x="117487" y="617203"/>
                  </a:lnTo>
                  <a:lnTo>
                    <a:pt x="156378" y="647184"/>
                  </a:lnTo>
                  <a:lnTo>
                    <a:pt x="200791" y="675392"/>
                  </a:lnTo>
                  <a:lnTo>
                    <a:pt x="240084" y="696396"/>
                  </a:lnTo>
                  <a:lnTo>
                    <a:pt x="281421" y="715299"/>
                  </a:lnTo>
                  <a:lnTo>
                    <a:pt x="324587" y="732101"/>
                  </a:lnTo>
                  <a:lnTo>
                    <a:pt x="369364" y="746801"/>
                  </a:lnTo>
                  <a:lnTo>
                    <a:pt x="415537" y="759401"/>
                  </a:lnTo>
                  <a:lnTo>
                    <a:pt x="462888" y="769900"/>
                  </a:lnTo>
                  <a:lnTo>
                    <a:pt x="511202" y="778299"/>
                  </a:lnTo>
                  <a:lnTo>
                    <a:pt x="560261" y="784597"/>
                  </a:lnTo>
                  <a:lnTo>
                    <a:pt x="609850" y="788795"/>
                  </a:lnTo>
                  <a:lnTo>
                    <a:pt x="659751" y="790893"/>
                  </a:lnTo>
                  <a:lnTo>
                    <a:pt x="709749" y="790891"/>
                  </a:lnTo>
                  <a:lnTo>
                    <a:pt x="759626" y="788789"/>
                  </a:lnTo>
                  <a:lnTo>
                    <a:pt x="809167" y="784587"/>
                  </a:lnTo>
                  <a:lnTo>
                    <a:pt x="858155" y="778285"/>
                  </a:lnTo>
                  <a:lnTo>
                    <a:pt x="906372" y="769884"/>
                  </a:lnTo>
                  <a:lnTo>
                    <a:pt x="953603" y="759383"/>
                  </a:lnTo>
                  <a:lnTo>
                    <a:pt x="999632" y="746783"/>
                  </a:lnTo>
                  <a:lnTo>
                    <a:pt x="1044241" y="732084"/>
                  </a:lnTo>
                  <a:lnTo>
                    <a:pt x="1087215" y="715286"/>
                  </a:lnTo>
                  <a:lnTo>
                    <a:pt x="1128336" y="696388"/>
                  </a:lnTo>
                  <a:lnTo>
                    <a:pt x="1167388" y="675392"/>
                  </a:lnTo>
                  <a:lnTo>
                    <a:pt x="1211489" y="647184"/>
                  </a:lnTo>
                  <a:lnTo>
                    <a:pt x="1250049" y="617203"/>
                  </a:lnTo>
                  <a:lnTo>
                    <a:pt x="1283068" y="585686"/>
                  </a:lnTo>
                  <a:lnTo>
                    <a:pt x="1310548" y="552869"/>
                  </a:lnTo>
                  <a:lnTo>
                    <a:pt x="1332490" y="518989"/>
                  </a:lnTo>
                  <a:lnTo>
                    <a:pt x="1348895" y="484282"/>
                  </a:lnTo>
                  <a:lnTo>
                    <a:pt x="1365100" y="413332"/>
                  </a:lnTo>
                  <a:lnTo>
                    <a:pt x="1364902" y="377561"/>
                  </a:lnTo>
                  <a:lnTo>
                    <a:pt x="1347909" y="306611"/>
                  </a:lnTo>
                  <a:lnTo>
                    <a:pt x="1331118" y="271904"/>
                  </a:lnTo>
                  <a:lnTo>
                    <a:pt x="1308798" y="238024"/>
                  </a:lnTo>
                  <a:lnTo>
                    <a:pt x="1280950" y="205207"/>
                  </a:lnTo>
                  <a:lnTo>
                    <a:pt x="1247575" y="173690"/>
                  </a:lnTo>
                  <a:lnTo>
                    <a:pt x="1208675" y="143709"/>
                  </a:lnTo>
                  <a:lnTo>
                    <a:pt x="1164251" y="115500"/>
                  </a:lnTo>
                  <a:lnTo>
                    <a:pt x="1124966" y="94496"/>
                  </a:lnTo>
                  <a:lnTo>
                    <a:pt x="1083635" y="75594"/>
                  </a:lnTo>
                  <a:lnTo>
                    <a:pt x="1040475" y="58792"/>
                  </a:lnTo>
                  <a:lnTo>
                    <a:pt x="995704" y="44091"/>
                  </a:lnTo>
                  <a:lnTo>
                    <a:pt x="949536" y="31491"/>
                  </a:lnTo>
                  <a:lnTo>
                    <a:pt x="902189" y="20992"/>
                  </a:lnTo>
                  <a:lnTo>
                    <a:pt x="853880" y="12594"/>
                  </a:lnTo>
                  <a:lnTo>
                    <a:pt x="804824" y="6295"/>
                  </a:lnTo>
                  <a:lnTo>
                    <a:pt x="755239" y="2097"/>
                  </a:lnTo>
                  <a:lnTo>
                    <a:pt x="705341" y="0"/>
                  </a:lnTo>
                  <a:close/>
                </a:path>
              </a:pathLst>
            </a:custGeom>
            <a:solidFill>
              <a:srgbClr val="FD349C"/>
            </a:solidFill>
          </p:spPr>
          <p:txBody>
            <a:bodyPr wrap="square" lIns="0" tIns="0" rIns="0" bIns="0" rtlCol="0"/>
            <a:lstStyle/>
            <a:p>
              <a:pPr latinLnBrk="0"/>
              <a:endParaRPr sz="800">
                <a:latin typeface="+mj-ea"/>
                <a:ea typeface="+mj-ea"/>
              </a:endParaRPr>
            </a:p>
          </p:txBody>
        </p:sp>
        <p:sp>
          <p:nvSpPr>
            <p:cNvPr id="31" name="object 11">
              <a:extLst>
                <a:ext uri="{FF2B5EF4-FFF2-40B4-BE49-F238E27FC236}">
                  <a16:creationId xmlns:a16="http://schemas.microsoft.com/office/drawing/2014/main" id="{69732268-58A3-7627-3ABF-A4D394877C36}"/>
                </a:ext>
              </a:extLst>
            </p:cNvPr>
            <p:cNvSpPr/>
            <p:nvPr/>
          </p:nvSpPr>
          <p:spPr>
            <a:xfrm>
              <a:off x="10730372" y="3627897"/>
              <a:ext cx="958518" cy="705643"/>
            </a:xfrm>
            <a:custGeom>
              <a:avLst/>
              <a:gdLst/>
              <a:ahLst/>
              <a:cxnLst/>
              <a:rect l="l" t="t" r="r" b="b"/>
              <a:pathLst>
                <a:path w="1547494" h="1163954">
                  <a:moveTo>
                    <a:pt x="796961" y="0"/>
                  </a:moveTo>
                  <a:lnTo>
                    <a:pt x="745319" y="0"/>
                  </a:lnTo>
                  <a:lnTo>
                    <a:pt x="693780" y="1985"/>
                  </a:lnTo>
                  <a:lnTo>
                    <a:pt x="642531" y="5955"/>
                  </a:lnTo>
                  <a:lnTo>
                    <a:pt x="591755" y="11910"/>
                  </a:lnTo>
                  <a:lnTo>
                    <a:pt x="541638" y="19850"/>
                  </a:lnTo>
                  <a:lnTo>
                    <a:pt x="492365" y="29776"/>
                  </a:lnTo>
                  <a:lnTo>
                    <a:pt x="444122" y="41686"/>
                  </a:lnTo>
                  <a:lnTo>
                    <a:pt x="397093" y="55582"/>
                  </a:lnTo>
                  <a:lnTo>
                    <a:pt x="351464" y="71463"/>
                  </a:lnTo>
                  <a:lnTo>
                    <a:pt x="307420" y="89329"/>
                  </a:lnTo>
                  <a:lnTo>
                    <a:pt x="265146" y="109179"/>
                  </a:lnTo>
                  <a:lnTo>
                    <a:pt x="224828" y="131015"/>
                  </a:lnTo>
                  <a:lnTo>
                    <a:pt x="171903" y="165039"/>
                  </a:lnTo>
                  <a:lnTo>
                    <a:pt x="126074" y="201298"/>
                  </a:lnTo>
                  <a:lnTo>
                    <a:pt x="87340" y="239471"/>
                  </a:lnTo>
                  <a:lnTo>
                    <a:pt x="55697" y="279240"/>
                  </a:lnTo>
                  <a:lnTo>
                    <a:pt x="31144" y="320284"/>
                  </a:lnTo>
                  <a:lnTo>
                    <a:pt x="13678" y="362284"/>
                  </a:lnTo>
                  <a:lnTo>
                    <a:pt x="3297" y="404918"/>
                  </a:lnTo>
                  <a:lnTo>
                    <a:pt x="0" y="447868"/>
                  </a:lnTo>
                  <a:lnTo>
                    <a:pt x="0" y="715850"/>
                  </a:lnTo>
                  <a:lnTo>
                    <a:pt x="3783" y="758796"/>
                  </a:lnTo>
                  <a:lnTo>
                    <a:pt x="14647" y="801427"/>
                  </a:lnTo>
                  <a:lnTo>
                    <a:pt x="32590" y="843425"/>
                  </a:lnTo>
                  <a:lnTo>
                    <a:pt x="57610" y="884468"/>
                  </a:lnTo>
                  <a:lnTo>
                    <a:pt x="89706" y="924238"/>
                  </a:lnTo>
                  <a:lnTo>
                    <a:pt x="128876" y="962413"/>
                  </a:lnTo>
                  <a:lnTo>
                    <a:pt x="175120" y="998675"/>
                  </a:lnTo>
                  <a:lnTo>
                    <a:pt x="228434" y="1032703"/>
                  </a:lnTo>
                  <a:lnTo>
                    <a:pt x="269002" y="1054537"/>
                  </a:lnTo>
                  <a:lnTo>
                    <a:pt x="311503" y="1074385"/>
                  </a:lnTo>
                  <a:lnTo>
                    <a:pt x="355752" y="1092249"/>
                  </a:lnTo>
                  <a:lnTo>
                    <a:pt x="401564" y="1108127"/>
                  </a:lnTo>
                  <a:lnTo>
                    <a:pt x="448754" y="1122020"/>
                  </a:lnTo>
                  <a:lnTo>
                    <a:pt x="497136" y="1133927"/>
                  </a:lnTo>
                  <a:lnTo>
                    <a:pt x="546525" y="1143850"/>
                  </a:lnTo>
                  <a:lnTo>
                    <a:pt x="596737" y="1151787"/>
                  </a:lnTo>
                  <a:lnTo>
                    <a:pt x="647588" y="1157740"/>
                  </a:lnTo>
                  <a:lnTo>
                    <a:pt x="698905" y="1161708"/>
                  </a:lnTo>
                  <a:lnTo>
                    <a:pt x="750337" y="1163689"/>
                  </a:lnTo>
                  <a:lnTo>
                    <a:pt x="802020" y="1163689"/>
                  </a:lnTo>
                  <a:lnTo>
                    <a:pt x="853578" y="1161703"/>
                  </a:lnTo>
                  <a:lnTo>
                    <a:pt x="904831" y="1157732"/>
                  </a:lnTo>
                  <a:lnTo>
                    <a:pt x="955605" y="1151777"/>
                  </a:lnTo>
                  <a:lnTo>
                    <a:pt x="1005717" y="1143837"/>
                  </a:lnTo>
                  <a:lnTo>
                    <a:pt x="1054984" y="1133913"/>
                  </a:lnTo>
                  <a:lnTo>
                    <a:pt x="1103219" y="1122005"/>
                  </a:lnTo>
                  <a:lnTo>
                    <a:pt x="1150239" y="1108113"/>
                  </a:lnTo>
                  <a:lnTo>
                    <a:pt x="1195858" y="1092236"/>
                  </a:lnTo>
                  <a:lnTo>
                    <a:pt x="1239892" y="1074375"/>
                  </a:lnTo>
                  <a:lnTo>
                    <a:pt x="1282155" y="1054531"/>
                  </a:lnTo>
                  <a:lnTo>
                    <a:pt x="1322463" y="1032703"/>
                  </a:lnTo>
                  <a:lnTo>
                    <a:pt x="1375388" y="998660"/>
                  </a:lnTo>
                  <a:lnTo>
                    <a:pt x="1421217" y="962392"/>
                  </a:lnTo>
                  <a:lnTo>
                    <a:pt x="1459951" y="924215"/>
                  </a:lnTo>
                  <a:lnTo>
                    <a:pt x="1491594" y="884449"/>
                  </a:lnTo>
                  <a:lnTo>
                    <a:pt x="1516147" y="843411"/>
                  </a:lnTo>
                  <a:lnTo>
                    <a:pt x="1533613" y="801420"/>
                  </a:lnTo>
                  <a:lnTo>
                    <a:pt x="1543993" y="758794"/>
                  </a:lnTo>
                  <a:lnTo>
                    <a:pt x="1547291" y="715850"/>
                  </a:lnTo>
                  <a:lnTo>
                    <a:pt x="1547291" y="447868"/>
                  </a:lnTo>
                  <a:lnTo>
                    <a:pt x="1543508" y="404918"/>
                  </a:lnTo>
                  <a:lnTo>
                    <a:pt x="1532645" y="362284"/>
                  </a:lnTo>
                  <a:lnTo>
                    <a:pt x="1514704" y="320284"/>
                  </a:lnTo>
                  <a:lnTo>
                    <a:pt x="1489687" y="279240"/>
                  </a:lnTo>
                  <a:lnTo>
                    <a:pt x="1457597" y="239471"/>
                  </a:lnTo>
                  <a:lnTo>
                    <a:pt x="1418436" y="201298"/>
                  </a:lnTo>
                  <a:lnTo>
                    <a:pt x="1372205" y="165039"/>
                  </a:lnTo>
                  <a:lnTo>
                    <a:pt x="1318907" y="131015"/>
                  </a:lnTo>
                  <a:lnTo>
                    <a:pt x="1278346" y="109179"/>
                  </a:lnTo>
                  <a:lnTo>
                    <a:pt x="1235852" y="89329"/>
                  </a:lnTo>
                  <a:lnTo>
                    <a:pt x="1191609" y="71463"/>
                  </a:lnTo>
                  <a:lnTo>
                    <a:pt x="1145804" y="55582"/>
                  </a:lnTo>
                  <a:lnTo>
                    <a:pt x="1098621" y="41686"/>
                  </a:lnTo>
                  <a:lnTo>
                    <a:pt x="1050246" y="29776"/>
                  </a:lnTo>
                  <a:lnTo>
                    <a:pt x="1000863" y="19850"/>
                  </a:lnTo>
                  <a:lnTo>
                    <a:pt x="950658" y="11910"/>
                  </a:lnTo>
                  <a:lnTo>
                    <a:pt x="899816" y="5955"/>
                  </a:lnTo>
                  <a:lnTo>
                    <a:pt x="848522" y="1985"/>
                  </a:lnTo>
                  <a:lnTo>
                    <a:pt x="796961" y="0"/>
                  </a:lnTo>
                  <a:close/>
                </a:path>
              </a:pathLst>
            </a:custGeom>
            <a:solidFill>
              <a:srgbClr val="FFFFFF"/>
            </a:solidFill>
          </p:spPr>
          <p:txBody>
            <a:bodyPr wrap="square" lIns="0" tIns="0" rIns="0" bIns="0" rtlCol="0"/>
            <a:lstStyle/>
            <a:p>
              <a:pPr latinLnBrk="0"/>
              <a:endParaRPr sz="800">
                <a:latin typeface="+mj-ea"/>
                <a:ea typeface="+mj-ea"/>
              </a:endParaRPr>
            </a:p>
          </p:txBody>
        </p:sp>
        <p:sp>
          <p:nvSpPr>
            <p:cNvPr id="32" name="object 12">
              <a:extLst>
                <a:ext uri="{FF2B5EF4-FFF2-40B4-BE49-F238E27FC236}">
                  <a16:creationId xmlns:a16="http://schemas.microsoft.com/office/drawing/2014/main" id="{3A7F34B5-3CBF-1FF5-F3E0-C21DE881957A}"/>
                </a:ext>
              </a:extLst>
            </p:cNvPr>
            <p:cNvSpPr/>
            <p:nvPr/>
          </p:nvSpPr>
          <p:spPr>
            <a:xfrm>
              <a:off x="10730403" y="3627749"/>
              <a:ext cx="958337" cy="705630"/>
            </a:xfrm>
            <a:prstGeom prst="rect">
              <a:avLst/>
            </a:prstGeom>
            <a:blipFill>
              <a:blip r:embed="rId5" cstate="print"/>
              <a:stretch>
                <a:fillRect/>
              </a:stretch>
            </a:blipFill>
          </p:spPr>
          <p:txBody>
            <a:bodyPr wrap="square" lIns="0" tIns="0" rIns="0" bIns="0" rtlCol="0"/>
            <a:lstStyle/>
            <a:p>
              <a:pPr latinLnBrk="0"/>
              <a:endParaRPr sz="800">
                <a:latin typeface="+mj-ea"/>
                <a:ea typeface="+mj-ea"/>
              </a:endParaRPr>
            </a:p>
          </p:txBody>
        </p:sp>
        <p:sp>
          <p:nvSpPr>
            <p:cNvPr id="33" name="object 13">
              <a:extLst>
                <a:ext uri="{FF2B5EF4-FFF2-40B4-BE49-F238E27FC236}">
                  <a16:creationId xmlns:a16="http://schemas.microsoft.com/office/drawing/2014/main" id="{472D3D9D-BBEE-94EC-2D95-0D1E0DE96A4F}"/>
                </a:ext>
              </a:extLst>
            </p:cNvPr>
            <p:cNvSpPr/>
            <p:nvPr/>
          </p:nvSpPr>
          <p:spPr>
            <a:xfrm>
              <a:off x="10730720" y="3627903"/>
              <a:ext cx="957732" cy="543187"/>
            </a:xfrm>
            <a:custGeom>
              <a:avLst/>
              <a:gdLst/>
              <a:ahLst/>
              <a:cxnLst/>
              <a:rect l="l" t="t" r="r" b="b"/>
              <a:pathLst>
                <a:path w="1546225" h="895984">
                  <a:moveTo>
                    <a:pt x="796404" y="0"/>
                  </a:moveTo>
                  <a:lnTo>
                    <a:pt x="744762" y="0"/>
                  </a:lnTo>
                  <a:lnTo>
                    <a:pt x="693223" y="1984"/>
                  </a:lnTo>
                  <a:lnTo>
                    <a:pt x="641973" y="5954"/>
                  </a:lnTo>
                  <a:lnTo>
                    <a:pt x="591197" y="11909"/>
                  </a:lnTo>
                  <a:lnTo>
                    <a:pt x="541080" y="19849"/>
                  </a:lnTo>
                  <a:lnTo>
                    <a:pt x="491807" y="29774"/>
                  </a:lnTo>
                  <a:lnTo>
                    <a:pt x="443565" y="41683"/>
                  </a:lnTo>
                  <a:lnTo>
                    <a:pt x="396537" y="55578"/>
                  </a:lnTo>
                  <a:lnTo>
                    <a:pt x="350908" y="71458"/>
                  </a:lnTo>
                  <a:lnTo>
                    <a:pt x="306865" y="89322"/>
                  </a:lnTo>
                  <a:lnTo>
                    <a:pt x="264593" y="109171"/>
                  </a:lnTo>
                  <a:lnTo>
                    <a:pt x="224275" y="131006"/>
                  </a:lnTo>
                  <a:lnTo>
                    <a:pt x="179244" y="159510"/>
                  </a:lnTo>
                  <a:lnTo>
                    <a:pt x="139243" y="189631"/>
                  </a:lnTo>
                  <a:lnTo>
                    <a:pt x="104271" y="221178"/>
                  </a:lnTo>
                  <a:lnTo>
                    <a:pt x="74328" y="253961"/>
                  </a:lnTo>
                  <a:lnTo>
                    <a:pt x="49412" y="287790"/>
                  </a:lnTo>
                  <a:lnTo>
                    <a:pt x="29522" y="322474"/>
                  </a:lnTo>
                  <a:lnTo>
                    <a:pt x="14657" y="357825"/>
                  </a:lnTo>
                  <a:lnTo>
                    <a:pt x="0" y="429761"/>
                  </a:lnTo>
                  <a:lnTo>
                    <a:pt x="204" y="465968"/>
                  </a:lnTo>
                  <a:lnTo>
                    <a:pt x="15677" y="537904"/>
                  </a:lnTo>
                  <a:lnTo>
                    <a:pt x="30943" y="573255"/>
                  </a:lnTo>
                  <a:lnTo>
                    <a:pt x="51226" y="607940"/>
                  </a:lnTo>
                  <a:lnTo>
                    <a:pt x="76527" y="641768"/>
                  </a:lnTo>
                  <a:lnTo>
                    <a:pt x="106844" y="674552"/>
                  </a:lnTo>
                  <a:lnTo>
                    <a:pt x="142176" y="706098"/>
                  </a:lnTo>
                  <a:lnTo>
                    <a:pt x="182523" y="736219"/>
                  </a:lnTo>
                  <a:lnTo>
                    <a:pt x="227882" y="764723"/>
                  </a:lnTo>
                  <a:lnTo>
                    <a:pt x="268436" y="786558"/>
                  </a:lnTo>
                  <a:lnTo>
                    <a:pt x="310923" y="806407"/>
                  </a:lnTo>
                  <a:lnTo>
                    <a:pt x="355159" y="824272"/>
                  </a:lnTo>
                  <a:lnTo>
                    <a:pt x="400959" y="840151"/>
                  </a:lnTo>
                  <a:lnTo>
                    <a:pt x="448137" y="854046"/>
                  </a:lnTo>
                  <a:lnTo>
                    <a:pt x="496508" y="865955"/>
                  </a:lnTo>
                  <a:lnTo>
                    <a:pt x="545887" y="875880"/>
                  </a:lnTo>
                  <a:lnTo>
                    <a:pt x="596089" y="883820"/>
                  </a:lnTo>
                  <a:lnTo>
                    <a:pt x="646928" y="889775"/>
                  </a:lnTo>
                  <a:lnTo>
                    <a:pt x="698220" y="893745"/>
                  </a:lnTo>
                  <a:lnTo>
                    <a:pt x="749778" y="895730"/>
                  </a:lnTo>
                  <a:lnTo>
                    <a:pt x="801419" y="895730"/>
                  </a:lnTo>
                  <a:lnTo>
                    <a:pt x="852956" y="893745"/>
                  </a:lnTo>
                  <a:lnTo>
                    <a:pt x="904205" y="889775"/>
                  </a:lnTo>
                  <a:lnTo>
                    <a:pt x="954980" y="883820"/>
                  </a:lnTo>
                  <a:lnTo>
                    <a:pt x="1005096" y="875880"/>
                  </a:lnTo>
                  <a:lnTo>
                    <a:pt x="1054367" y="865955"/>
                  </a:lnTo>
                  <a:lnTo>
                    <a:pt x="1102610" y="854046"/>
                  </a:lnTo>
                  <a:lnTo>
                    <a:pt x="1149637" y="840151"/>
                  </a:lnTo>
                  <a:lnTo>
                    <a:pt x="1195265" y="824272"/>
                  </a:lnTo>
                  <a:lnTo>
                    <a:pt x="1239308" y="806407"/>
                  </a:lnTo>
                  <a:lnTo>
                    <a:pt x="1281581" y="786558"/>
                  </a:lnTo>
                  <a:lnTo>
                    <a:pt x="1321898" y="764723"/>
                  </a:lnTo>
                  <a:lnTo>
                    <a:pt x="1366939" y="736219"/>
                  </a:lnTo>
                  <a:lnTo>
                    <a:pt x="1406947" y="706098"/>
                  </a:lnTo>
                  <a:lnTo>
                    <a:pt x="1441924" y="674552"/>
                  </a:lnTo>
                  <a:lnTo>
                    <a:pt x="1471871" y="641768"/>
                  </a:lnTo>
                  <a:lnTo>
                    <a:pt x="1496790" y="607940"/>
                  </a:lnTo>
                  <a:lnTo>
                    <a:pt x="1516682" y="573255"/>
                  </a:lnTo>
                  <a:lnTo>
                    <a:pt x="1531548" y="537904"/>
                  </a:lnTo>
                  <a:lnTo>
                    <a:pt x="1546206" y="465968"/>
                  </a:lnTo>
                  <a:lnTo>
                    <a:pt x="1546001" y="429761"/>
                  </a:lnTo>
                  <a:lnTo>
                    <a:pt x="1530529" y="357825"/>
                  </a:lnTo>
                  <a:lnTo>
                    <a:pt x="1515264" y="322474"/>
                  </a:lnTo>
                  <a:lnTo>
                    <a:pt x="1494982" y="287790"/>
                  </a:lnTo>
                  <a:lnTo>
                    <a:pt x="1469684" y="253961"/>
                  </a:lnTo>
                  <a:lnTo>
                    <a:pt x="1439371" y="221178"/>
                  </a:lnTo>
                  <a:lnTo>
                    <a:pt x="1404045" y="189631"/>
                  </a:lnTo>
                  <a:lnTo>
                    <a:pt x="1363705" y="159510"/>
                  </a:lnTo>
                  <a:lnTo>
                    <a:pt x="1318355" y="131006"/>
                  </a:lnTo>
                  <a:lnTo>
                    <a:pt x="1277794" y="109171"/>
                  </a:lnTo>
                  <a:lnTo>
                    <a:pt x="1235299" y="89322"/>
                  </a:lnTo>
                  <a:lnTo>
                    <a:pt x="1191056" y="71458"/>
                  </a:lnTo>
                  <a:lnTo>
                    <a:pt x="1145251" y="55578"/>
                  </a:lnTo>
                  <a:lnTo>
                    <a:pt x="1098068" y="41683"/>
                  </a:lnTo>
                  <a:lnTo>
                    <a:pt x="1049692" y="29774"/>
                  </a:lnTo>
                  <a:lnTo>
                    <a:pt x="1000308" y="19849"/>
                  </a:lnTo>
                  <a:lnTo>
                    <a:pt x="950103" y="11909"/>
                  </a:lnTo>
                  <a:lnTo>
                    <a:pt x="899260" y="5954"/>
                  </a:lnTo>
                  <a:lnTo>
                    <a:pt x="847966" y="1984"/>
                  </a:lnTo>
                  <a:lnTo>
                    <a:pt x="796404" y="0"/>
                  </a:lnTo>
                  <a:close/>
                </a:path>
              </a:pathLst>
            </a:custGeom>
            <a:solidFill>
              <a:srgbClr val="FFFFFF"/>
            </a:solidFill>
          </p:spPr>
          <p:txBody>
            <a:bodyPr wrap="square" lIns="0" tIns="0" rIns="0" bIns="0" rtlCol="0"/>
            <a:lstStyle/>
            <a:p>
              <a:pPr latinLnBrk="0"/>
              <a:endParaRPr sz="800">
                <a:latin typeface="+mj-ea"/>
                <a:ea typeface="+mj-ea"/>
              </a:endParaRPr>
            </a:p>
          </p:txBody>
        </p:sp>
        <p:sp>
          <p:nvSpPr>
            <p:cNvPr id="35" name="object 14">
              <a:extLst>
                <a:ext uri="{FF2B5EF4-FFF2-40B4-BE49-F238E27FC236}">
                  <a16:creationId xmlns:a16="http://schemas.microsoft.com/office/drawing/2014/main" id="{43FE7B8F-47F9-74FD-F3CF-A1365C3929F0}"/>
                </a:ext>
              </a:extLst>
            </p:cNvPr>
            <p:cNvSpPr/>
            <p:nvPr/>
          </p:nvSpPr>
          <p:spPr>
            <a:xfrm>
              <a:off x="10785227" y="3659691"/>
              <a:ext cx="845636" cy="479668"/>
            </a:xfrm>
            <a:custGeom>
              <a:avLst/>
              <a:gdLst/>
              <a:ahLst/>
              <a:cxnLst/>
              <a:rect l="l" t="t" r="r" b="b"/>
              <a:pathLst>
                <a:path w="1365250" h="791209">
                  <a:moveTo>
                    <a:pt x="705348" y="0"/>
                  </a:moveTo>
                  <a:lnTo>
                    <a:pt x="655350" y="0"/>
                  </a:lnTo>
                  <a:lnTo>
                    <a:pt x="605473" y="2099"/>
                  </a:lnTo>
                  <a:lnTo>
                    <a:pt x="555931" y="6298"/>
                  </a:lnTo>
                  <a:lnTo>
                    <a:pt x="506942" y="12597"/>
                  </a:lnTo>
                  <a:lnTo>
                    <a:pt x="458721" y="20995"/>
                  </a:lnTo>
                  <a:lnTo>
                    <a:pt x="411487" y="31493"/>
                  </a:lnTo>
                  <a:lnTo>
                    <a:pt x="365454" y="44090"/>
                  </a:lnTo>
                  <a:lnTo>
                    <a:pt x="320840" y="58787"/>
                  </a:lnTo>
                  <a:lnTo>
                    <a:pt x="277861" y="75584"/>
                  </a:lnTo>
                  <a:lnTo>
                    <a:pt x="236734" y="94480"/>
                  </a:lnTo>
                  <a:lnTo>
                    <a:pt x="197675" y="115475"/>
                  </a:lnTo>
                  <a:lnTo>
                    <a:pt x="153582" y="143684"/>
                  </a:lnTo>
                  <a:lnTo>
                    <a:pt x="115030" y="173665"/>
                  </a:lnTo>
                  <a:lnTo>
                    <a:pt x="82017" y="205182"/>
                  </a:lnTo>
                  <a:lnTo>
                    <a:pt x="54542" y="237999"/>
                  </a:lnTo>
                  <a:lnTo>
                    <a:pt x="32604" y="271879"/>
                  </a:lnTo>
                  <a:lnTo>
                    <a:pt x="16202" y="306586"/>
                  </a:lnTo>
                  <a:lnTo>
                    <a:pt x="0" y="377536"/>
                  </a:lnTo>
                  <a:lnTo>
                    <a:pt x="197" y="413307"/>
                  </a:lnTo>
                  <a:lnTo>
                    <a:pt x="17185" y="484257"/>
                  </a:lnTo>
                  <a:lnTo>
                    <a:pt x="33972" y="518964"/>
                  </a:lnTo>
                  <a:lnTo>
                    <a:pt x="56287" y="552844"/>
                  </a:lnTo>
                  <a:lnTo>
                    <a:pt x="84128" y="585661"/>
                  </a:lnTo>
                  <a:lnTo>
                    <a:pt x="117495" y="617178"/>
                  </a:lnTo>
                  <a:lnTo>
                    <a:pt x="156385" y="647159"/>
                  </a:lnTo>
                  <a:lnTo>
                    <a:pt x="200799" y="675368"/>
                  </a:lnTo>
                  <a:lnTo>
                    <a:pt x="240091" y="696372"/>
                  </a:lnTo>
                  <a:lnTo>
                    <a:pt x="281429" y="715276"/>
                  </a:lnTo>
                  <a:lnTo>
                    <a:pt x="324594" y="732079"/>
                  </a:lnTo>
                  <a:lnTo>
                    <a:pt x="369372" y="746782"/>
                  </a:lnTo>
                  <a:lnTo>
                    <a:pt x="415544" y="759385"/>
                  </a:lnTo>
                  <a:lnTo>
                    <a:pt x="462896" y="769887"/>
                  </a:lnTo>
                  <a:lnTo>
                    <a:pt x="511209" y="778288"/>
                  </a:lnTo>
                  <a:lnTo>
                    <a:pt x="560269" y="784590"/>
                  </a:lnTo>
                  <a:lnTo>
                    <a:pt x="609857" y="788790"/>
                  </a:lnTo>
                  <a:lnTo>
                    <a:pt x="659759" y="790891"/>
                  </a:lnTo>
                  <a:lnTo>
                    <a:pt x="709757" y="790891"/>
                  </a:lnTo>
                  <a:lnTo>
                    <a:pt x="759634" y="788790"/>
                  </a:lnTo>
                  <a:lnTo>
                    <a:pt x="809175" y="784590"/>
                  </a:lnTo>
                  <a:lnTo>
                    <a:pt x="858162" y="778288"/>
                  </a:lnTo>
                  <a:lnTo>
                    <a:pt x="906380" y="769887"/>
                  </a:lnTo>
                  <a:lnTo>
                    <a:pt x="953611" y="759385"/>
                  </a:lnTo>
                  <a:lnTo>
                    <a:pt x="999640" y="746782"/>
                  </a:lnTo>
                  <a:lnTo>
                    <a:pt x="1044249" y="732079"/>
                  </a:lnTo>
                  <a:lnTo>
                    <a:pt x="1087222" y="715276"/>
                  </a:lnTo>
                  <a:lnTo>
                    <a:pt x="1128343" y="696372"/>
                  </a:lnTo>
                  <a:lnTo>
                    <a:pt x="1167396" y="675368"/>
                  </a:lnTo>
                  <a:lnTo>
                    <a:pt x="1211497" y="647159"/>
                  </a:lnTo>
                  <a:lnTo>
                    <a:pt x="1250056" y="617178"/>
                  </a:lnTo>
                  <a:lnTo>
                    <a:pt x="1283075" y="585661"/>
                  </a:lnTo>
                  <a:lnTo>
                    <a:pt x="1310555" y="552844"/>
                  </a:lnTo>
                  <a:lnTo>
                    <a:pt x="1332497" y="518964"/>
                  </a:lnTo>
                  <a:lnTo>
                    <a:pt x="1348903" y="484257"/>
                  </a:lnTo>
                  <a:lnTo>
                    <a:pt x="1365107" y="413307"/>
                  </a:lnTo>
                  <a:lnTo>
                    <a:pt x="1364909" y="377536"/>
                  </a:lnTo>
                  <a:lnTo>
                    <a:pt x="1347917" y="306586"/>
                  </a:lnTo>
                  <a:lnTo>
                    <a:pt x="1331125" y="271879"/>
                  </a:lnTo>
                  <a:lnTo>
                    <a:pt x="1308805" y="237999"/>
                  </a:lnTo>
                  <a:lnTo>
                    <a:pt x="1280957" y="205182"/>
                  </a:lnTo>
                  <a:lnTo>
                    <a:pt x="1247583" y="173665"/>
                  </a:lnTo>
                  <a:lnTo>
                    <a:pt x="1208683" y="143684"/>
                  </a:lnTo>
                  <a:lnTo>
                    <a:pt x="1164259" y="115475"/>
                  </a:lnTo>
                  <a:lnTo>
                    <a:pt x="1124975" y="94480"/>
                  </a:lnTo>
                  <a:lnTo>
                    <a:pt x="1083645" y="75584"/>
                  </a:lnTo>
                  <a:lnTo>
                    <a:pt x="1040487" y="58787"/>
                  </a:lnTo>
                  <a:lnTo>
                    <a:pt x="995715" y="44090"/>
                  </a:lnTo>
                  <a:lnTo>
                    <a:pt x="949548" y="31493"/>
                  </a:lnTo>
                  <a:lnTo>
                    <a:pt x="902201" y="20995"/>
                  </a:lnTo>
                  <a:lnTo>
                    <a:pt x="853891" y="12597"/>
                  </a:lnTo>
                  <a:lnTo>
                    <a:pt x="804834" y="6298"/>
                  </a:lnTo>
                  <a:lnTo>
                    <a:pt x="755248" y="2099"/>
                  </a:lnTo>
                  <a:lnTo>
                    <a:pt x="705348" y="0"/>
                  </a:lnTo>
                  <a:close/>
                </a:path>
              </a:pathLst>
            </a:custGeom>
            <a:solidFill>
              <a:srgbClr val="63EBDA"/>
            </a:solidFill>
          </p:spPr>
          <p:txBody>
            <a:bodyPr wrap="square" lIns="0" tIns="0" rIns="0" bIns="0" rtlCol="0"/>
            <a:lstStyle/>
            <a:p>
              <a:pPr latinLnBrk="0"/>
              <a:endParaRPr sz="800">
                <a:latin typeface="+mj-ea"/>
                <a:ea typeface="+mj-ea"/>
              </a:endParaRPr>
            </a:p>
          </p:txBody>
        </p:sp>
        <p:sp>
          <p:nvSpPr>
            <p:cNvPr id="36" name="object 15">
              <a:extLst>
                <a:ext uri="{FF2B5EF4-FFF2-40B4-BE49-F238E27FC236}">
                  <a16:creationId xmlns:a16="http://schemas.microsoft.com/office/drawing/2014/main" id="{135D6BE0-5844-A0D3-96AE-205736CA4CC7}"/>
                </a:ext>
              </a:extLst>
            </p:cNvPr>
            <p:cNvSpPr/>
            <p:nvPr/>
          </p:nvSpPr>
          <p:spPr>
            <a:xfrm>
              <a:off x="8485275" y="3205010"/>
              <a:ext cx="958518" cy="705643"/>
            </a:xfrm>
            <a:custGeom>
              <a:avLst/>
              <a:gdLst/>
              <a:ahLst/>
              <a:cxnLst/>
              <a:rect l="l" t="t" r="r" b="b"/>
              <a:pathLst>
                <a:path w="1547495" h="1163954">
                  <a:moveTo>
                    <a:pt x="796963" y="0"/>
                  </a:moveTo>
                  <a:lnTo>
                    <a:pt x="745321" y="0"/>
                  </a:lnTo>
                  <a:lnTo>
                    <a:pt x="693783" y="1985"/>
                  </a:lnTo>
                  <a:lnTo>
                    <a:pt x="642533" y="5955"/>
                  </a:lnTo>
                  <a:lnTo>
                    <a:pt x="591758" y="11910"/>
                  </a:lnTo>
                  <a:lnTo>
                    <a:pt x="541642" y="19850"/>
                  </a:lnTo>
                  <a:lnTo>
                    <a:pt x="492370" y="29776"/>
                  </a:lnTo>
                  <a:lnTo>
                    <a:pt x="444128" y="41686"/>
                  </a:lnTo>
                  <a:lnTo>
                    <a:pt x="397100" y="55582"/>
                  </a:lnTo>
                  <a:lnTo>
                    <a:pt x="351473" y="71463"/>
                  </a:lnTo>
                  <a:lnTo>
                    <a:pt x="307430" y="89329"/>
                  </a:lnTo>
                  <a:lnTo>
                    <a:pt x="265157" y="109179"/>
                  </a:lnTo>
                  <a:lnTo>
                    <a:pt x="224840" y="131015"/>
                  </a:lnTo>
                  <a:lnTo>
                    <a:pt x="171911" y="165039"/>
                  </a:lnTo>
                  <a:lnTo>
                    <a:pt x="126080" y="201298"/>
                  </a:lnTo>
                  <a:lnTo>
                    <a:pt x="87343" y="239471"/>
                  </a:lnTo>
                  <a:lnTo>
                    <a:pt x="55699" y="279240"/>
                  </a:lnTo>
                  <a:lnTo>
                    <a:pt x="31144" y="320284"/>
                  </a:lnTo>
                  <a:lnTo>
                    <a:pt x="13678" y="362284"/>
                  </a:lnTo>
                  <a:lnTo>
                    <a:pt x="3297" y="404918"/>
                  </a:lnTo>
                  <a:lnTo>
                    <a:pt x="0" y="447868"/>
                  </a:lnTo>
                  <a:lnTo>
                    <a:pt x="0" y="715850"/>
                  </a:lnTo>
                  <a:lnTo>
                    <a:pt x="3783" y="758796"/>
                  </a:lnTo>
                  <a:lnTo>
                    <a:pt x="14647" y="801427"/>
                  </a:lnTo>
                  <a:lnTo>
                    <a:pt x="32590" y="843425"/>
                  </a:lnTo>
                  <a:lnTo>
                    <a:pt x="57611" y="884468"/>
                  </a:lnTo>
                  <a:lnTo>
                    <a:pt x="89709" y="924238"/>
                  </a:lnTo>
                  <a:lnTo>
                    <a:pt x="128882" y="962413"/>
                  </a:lnTo>
                  <a:lnTo>
                    <a:pt x="175128" y="998675"/>
                  </a:lnTo>
                  <a:lnTo>
                    <a:pt x="228447" y="1032703"/>
                  </a:lnTo>
                  <a:lnTo>
                    <a:pt x="269000" y="1054537"/>
                  </a:lnTo>
                  <a:lnTo>
                    <a:pt x="311487" y="1074387"/>
                  </a:lnTo>
                  <a:lnTo>
                    <a:pt x="355723" y="1092251"/>
                  </a:lnTo>
                  <a:lnTo>
                    <a:pt x="401523" y="1108131"/>
                  </a:lnTo>
                  <a:lnTo>
                    <a:pt x="448700" y="1122025"/>
                  </a:lnTo>
                  <a:lnTo>
                    <a:pt x="497071" y="1133935"/>
                  </a:lnTo>
                  <a:lnTo>
                    <a:pt x="546449" y="1143860"/>
                  </a:lnTo>
                  <a:lnTo>
                    <a:pt x="596651" y="1151799"/>
                  </a:lnTo>
                  <a:lnTo>
                    <a:pt x="647489" y="1157754"/>
                  </a:lnTo>
                  <a:lnTo>
                    <a:pt x="698780" y="1161724"/>
                  </a:lnTo>
                  <a:lnTo>
                    <a:pt x="750339" y="1163709"/>
                  </a:lnTo>
                  <a:lnTo>
                    <a:pt x="801979" y="1163709"/>
                  </a:lnTo>
                  <a:lnTo>
                    <a:pt x="853516" y="1161724"/>
                  </a:lnTo>
                  <a:lnTo>
                    <a:pt x="904764" y="1157754"/>
                  </a:lnTo>
                  <a:lnTo>
                    <a:pt x="955539" y="1151799"/>
                  </a:lnTo>
                  <a:lnTo>
                    <a:pt x="1005655" y="1143860"/>
                  </a:lnTo>
                  <a:lnTo>
                    <a:pt x="1054927" y="1133935"/>
                  </a:lnTo>
                  <a:lnTo>
                    <a:pt x="1103170" y="1122025"/>
                  </a:lnTo>
                  <a:lnTo>
                    <a:pt x="1150198" y="1108131"/>
                  </a:lnTo>
                  <a:lnTo>
                    <a:pt x="1195827" y="1092251"/>
                  </a:lnTo>
                  <a:lnTo>
                    <a:pt x="1239870" y="1074387"/>
                  </a:lnTo>
                  <a:lnTo>
                    <a:pt x="1282144" y="1054537"/>
                  </a:lnTo>
                  <a:lnTo>
                    <a:pt x="1322463" y="1032703"/>
                  </a:lnTo>
                  <a:lnTo>
                    <a:pt x="1375388" y="998660"/>
                  </a:lnTo>
                  <a:lnTo>
                    <a:pt x="1421217" y="962392"/>
                  </a:lnTo>
                  <a:lnTo>
                    <a:pt x="1459951" y="924215"/>
                  </a:lnTo>
                  <a:lnTo>
                    <a:pt x="1491594" y="884449"/>
                  </a:lnTo>
                  <a:lnTo>
                    <a:pt x="1516147" y="843411"/>
                  </a:lnTo>
                  <a:lnTo>
                    <a:pt x="1533613" y="801420"/>
                  </a:lnTo>
                  <a:lnTo>
                    <a:pt x="1543993" y="758794"/>
                  </a:lnTo>
                  <a:lnTo>
                    <a:pt x="1547291" y="715850"/>
                  </a:lnTo>
                  <a:lnTo>
                    <a:pt x="1547291" y="447868"/>
                  </a:lnTo>
                  <a:lnTo>
                    <a:pt x="1543508" y="404918"/>
                  </a:lnTo>
                  <a:lnTo>
                    <a:pt x="1532645" y="362284"/>
                  </a:lnTo>
                  <a:lnTo>
                    <a:pt x="1514704" y="320284"/>
                  </a:lnTo>
                  <a:lnTo>
                    <a:pt x="1489687" y="279240"/>
                  </a:lnTo>
                  <a:lnTo>
                    <a:pt x="1457597" y="239471"/>
                  </a:lnTo>
                  <a:lnTo>
                    <a:pt x="1418436" y="201298"/>
                  </a:lnTo>
                  <a:lnTo>
                    <a:pt x="1372205" y="165039"/>
                  </a:lnTo>
                  <a:lnTo>
                    <a:pt x="1318907" y="131015"/>
                  </a:lnTo>
                  <a:lnTo>
                    <a:pt x="1278346" y="109179"/>
                  </a:lnTo>
                  <a:lnTo>
                    <a:pt x="1235852" y="89329"/>
                  </a:lnTo>
                  <a:lnTo>
                    <a:pt x="1191609" y="71463"/>
                  </a:lnTo>
                  <a:lnTo>
                    <a:pt x="1145804" y="55582"/>
                  </a:lnTo>
                  <a:lnTo>
                    <a:pt x="1098621" y="41686"/>
                  </a:lnTo>
                  <a:lnTo>
                    <a:pt x="1050246" y="29776"/>
                  </a:lnTo>
                  <a:lnTo>
                    <a:pt x="1000863" y="19850"/>
                  </a:lnTo>
                  <a:lnTo>
                    <a:pt x="950658" y="11910"/>
                  </a:lnTo>
                  <a:lnTo>
                    <a:pt x="899817" y="5955"/>
                  </a:lnTo>
                  <a:lnTo>
                    <a:pt x="848523" y="1985"/>
                  </a:lnTo>
                  <a:lnTo>
                    <a:pt x="796963" y="0"/>
                  </a:lnTo>
                  <a:close/>
                </a:path>
              </a:pathLst>
            </a:custGeom>
            <a:solidFill>
              <a:srgbClr val="FFFFFF"/>
            </a:solidFill>
          </p:spPr>
          <p:txBody>
            <a:bodyPr wrap="square" lIns="0" tIns="0" rIns="0" bIns="0" rtlCol="0"/>
            <a:lstStyle/>
            <a:p>
              <a:pPr latinLnBrk="0"/>
              <a:endParaRPr sz="800">
                <a:latin typeface="+mj-ea"/>
                <a:ea typeface="+mj-ea"/>
              </a:endParaRPr>
            </a:p>
          </p:txBody>
        </p:sp>
        <p:sp>
          <p:nvSpPr>
            <p:cNvPr id="37" name="object 16">
              <a:extLst>
                <a:ext uri="{FF2B5EF4-FFF2-40B4-BE49-F238E27FC236}">
                  <a16:creationId xmlns:a16="http://schemas.microsoft.com/office/drawing/2014/main" id="{969B893C-426B-5CA9-0BC4-C1FFB3DEB7B2}"/>
                </a:ext>
              </a:extLst>
            </p:cNvPr>
            <p:cNvSpPr/>
            <p:nvPr/>
          </p:nvSpPr>
          <p:spPr>
            <a:xfrm>
              <a:off x="8485307" y="3204865"/>
              <a:ext cx="958353" cy="705632"/>
            </a:xfrm>
            <a:prstGeom prst="rect">
              <a:avLst/>
            </a:prstGeom>
            <a:blipFill>
              <a:blip r:embed="rId6" cstate="print"/>
              <a:stretch>
                <a:fillRect/>
              </a:stretch>
            </a:blipFill>
          </p:spPr>
          <p:txBody>
            <a:bodyPr wrap="square" lIns="0" tIns="0" rIns="0" bIns="0" rtlCol="0"/>
            <a:lstStyle/>
            <a:p>
              <a:pPr latinLnBrk="0"/>
              <a:endParaRPr sz="800">
                <a:latin typeface="+mj-ea"/>
                <a:ea typeface="+mj-ea"/>
              </a:endParaRPr>
            </a:p>
          </p:txBody>
        </p:sp>
        <p:sp>
          <p:nvSpPr>
            <p:cNvPr id="38" name="object 17">
              <a:extLst>
                <a:ext uri="{FF2B5EF4-FFF2-40B4-BE49-F238E27FC236}">
                  <a16:creationId xmlns:a16="http://schemas.microsoft.com/office/drawing/2014/main" id="{20E6ACF5-1EFB-9C63-C29E-94917518A68E}"/>
                </a:ext>
              </a:extLst>
            </p:cNvPr>
            <p:cNvSpPr/>
            <p:nvPr/>
          </p:nvSpPr>
          <p:spPr>
            <a:xfrm>
              <a:off x="8485608" y="3205014"/>
              <a:ext cx="957732" cy="543187"/>
            </a:xfrm>
            <a:custGeom>
              <a:avLst/>
              <a:gdLst/>
              <a:ahLst/>
              <a:cxnLst/>
              <a:rect l="l" t="t" r="r" b="b"/>
              <a:pathLst>
                <a:path w="1546225" h="895985">
                  <a:moveTo>
                    <a:pt x="796434" y="0"/>
                  </a:moveTo>
                  <a:lnTo>
                    <a:pt x="744792" y="0"/>
                  </a:lnTo>
                  <a:lnTo>
                    <a:pt x="693253" y="1984"/>
                  </a:lnTo>
                  <a:lnTo>
                    <a:pt x="642003" y="5954"/>
                  </a:lnTo>
                  <a:lnTo>
                    <a:pt x="591227" y="11909"/>
                  </a:lnTo>
                  <a:lnTo>
                    <a:pt x="541111" y="19849"/>
                  </a:lnTo>
                  <a:lnTo>
                    <a:pt x="491838" y="29774"/>
                  </a:lnTo>
                  <a:lnTo>
                    <a:pt x="443595" y="41683"/>
                  </a:lnTo>
                  <a:lnTo>
                    <a:pt x="396566" y="55578"/>
                  </a:lnTo>
                  <a:lnTo>
                    <a:pt x="350937" y="71458"/>
                  </a:lnTo>
                  <a:lnTo>
                    <a:pt x="306893" y="89322"/>
                  </a:lnTo>
                  <a:lnTo>
                    <a:pt x="264619" y="109171"/>
                  </a:lnTo>
                  <a:lnTo>
                    <a:pt x="224300" y="131006"/>
                  </a:lnTo>
                  <a:lnTo>
                    <a:pt x="179260" y="159510"/>
                  </a:lnTo>
                  <a:lnTo>
                    <a:pt x="139252" y="189631"/>
                  </a:lnTo>
                  <a:lnTo>
                    <a:pt x="104275" y="221178"/>
                  </a:lnTo>
                  <a:lnTo>
                    <a:pt x="74328" y="253961"/>
                  </a:lnTo>
                  <a:lnTo>
                    <a:pt x="49410" y="287790"/>
                  </a:lnTo>
                  <a:lnTo>
                    <a:pt x="29519" y="322474"/>
                  </a:lnTo>
                  <a:lnTo>
                    <a:pt x="14654" y="357825"/>
                  </a:lnTo>
                  <a:lnTo>
                    <a:pt x="0" y="429761"/>
                  </a:lnTo>
                  <a:lnTo>
                    <a:pt x="207" y="465968"/>
                  </a:lnTo>
                  <a:lnTo>
                    <a:pt x="15686" y="537904"/>
                  </a:lnTo>
                  <a:lnTo>
                    <a:pt x="30955" y="573255"/>
                  </a:lnTo>
                  <a:lnTo>
                    <a:pt x="51242" y="607940"/>
                  </a:lnTo>
                  <a:lnTo>
                    <a:pt x="76546" y="641768"/>
                  </a:lnTo>
                  <a:lnTo>
                    <a:pt x="106865" y="674552"/>
                  </a:lnTo>
                  <a:lnTo>
                    <a:pt x="142200" y="706098"/>
                  </a:lnTo>
                  <a:lnTo>
                    <a:pt x="182547" y="736219"/>
                  </a:lnTo>
                  <a:lnTo>
                    <a:pt x="227907" y="764723"/>
                  </a:lnTo>
                  <a:lnTo>
                    <a:pt x="268461" y="786558"/>
                  </a:lnTo>
                  <a:lnTo>
                    <a:pt x="310948" y="806407"/>
                  </a:lnTo>
                  <a:lnTo>
                    <a:pt x="355184" y="824272"/>
                  </a:lnTo>
                  <a:lnTo>
                    <a:pt x="400984" y="840151"/>
                  </a:lnTo>
                  <a:lnTo>
                    <a:pt x="448162" y="854046"/>
                  </a:lnTo>
                  <a:lnTo>
                    <a:pt x="496533" y="865955"/>
                  </a:lnTo>
                  <a:lnTo>
                    <a:pt x="545912" y="875880"/>
                  </a:lnTo>
                  <a:lnTo>
                    <a:pt x="596114" y="883820"/>
                  </a:lnTo>
                  <a:lnTo>
                    <a:pt x="646953" y="889775"/>
                  </a:lnTo>
                  <a:lnTo>
                    <a:pt x="698245" y="893745"/>
                  </a:lnTo>
                  <a:lnTo>
                    <a:pt x="749803" y="895730"/>
                  </a:lnTo>
                  <a:lnTo>
                    <a:pt x="801444" y="895730"/>
                  </a:lnTo>
                  <a:lnTo>
                    <a:pt x="852981" y="893745"/>
                  </a:lnTo>
                  <a:lnTo>
                    <a:pt x="904230" y="889775"/>
                  </a:lnTo>
                  <a:lnTo>
                    <a:pt x="955005" y="883820"/>
                  </a:lnTo>
                  <a:lnTo>
                    <a:pt x="1005121" y="875880"/>
                  </a:lnTo>
                  <a:lnTo>
                    <a:pt x="1054392" y="865955"/>
                  </a:lnTo>
                  <a:lnTo>
                    <a:pt x="1102635" y="854046"/>
                  </a:lnTo>
                  <a:lnTo>
                    <a:pt x="1149662" y="840151"/>
                  </a:lnTo>
                  <a:lnTo>
                    <a:pt x="1195290" y="824272"/>
                  </a:lnTo>
                  <a:lnTo>
                    <a:pt x="1239333" y="806407"/>
                  </a:lnTo>
                  <a:lnTo>
                    <a:pt x="1281606" y="786558"/>
                  </a:lnTo>
                  <a:lnTo>
                    <a:pt x="1321923" y="764723"/>
                  </a:lnTo>
                  <a:lnTo>
                    <a:pt x="1366956" y="736219"/>
                  </a:lnTo>
                  <a:lnTo>
                    <a:pt x="1406959" y="706098"/>
                  </a:lnTo>
                  <a:lnTo>
                    <a:pt x="1441932" y="674552"/>
                  </a:lnTo>
                  <a:lnTo>
                    <a:pt x="1471876" y="641768"/>
                  </a:lnTo>
                  <a:lnTo>
                    <a:pt x="1496794" y="607940"/>
                  </a:lnTo>
                  <a:lnTo>
                    <a:pt x="1516684" y="573255"/>
                  </a:lnTo>
                  <a:lnTo>
                    <a:pt x="1531550" y="537904"/>
                  </a:lnTo>
                  <a:lnTo>
                    <a:pt x="1546211" y="465968"/>
                  </a:lnTo>
                  <a:lnTo>
                    <a:pt x="1546008" y="429761"/>
                  </a:lnTo>
                  <a:lnTo>
                    <a:pt x="1530541" y="357825"/>
                  </a:lnTo>
                  <a:lnTo>
                    <a:pt x="1515279" y="322474"/>
                  </a:lnTo>
                  <a:lnTo>
                    <a:pt x="1495000" y="287790"/>
                  </a:lnTo>
                  <a:lnTo>
                    <a:pt x="1469704" y="253961"/>
                  </a:lnTo>
                  <a:lnTo>
                    <a:pt x="1439393" y="221178"/>
                  </a:lnTo>
                  <a:lnTo>
                    <a:pt x="1404068" y="189631"/>
                  </a:lnTo>
                  <a:lnTo>
                    <a:pt x="1363730" y="159510"/>
                  </a:lnTo>
                  <a:lnTo>
                    <a:pt x="1318380" y="131006"/>
                  </a:lnTo>
                  <a:lnTo>
                    <a:pt x="1277819" y="109171"/>
                  </a:lnTo>
                  <a:lnTo>
                    <a:pt x="1235324" y="89322"/>
                  </a:lnTo>
                  <a:lnTo>
                    <a:pt x="1191082" y="71458"/>
                  </a:lnTo>
                  <a:lnTo>
                    <a:pt x="1145277" y="55578"/>
                  </a:lnTo>
                  <a:lnTo>
                    <a:pt x="1098094" y="41683"/>
                  </a:lnTo>
                  <a:lnTo>
                    <a:pt x="1049718" y="29774"/>
                  </a:lnTo>
                  <a:lnTo>
                    <a:pt x="1000336" y="19849"/>
                  </a:lnTo>
                  <a:lnTo>
                    <a:pt x="950131" y="11909"/>
                  </a:lnTo>
                  <a:lnTo>
                    <a:pt x="899289" y="5954"/>
                  </a:lnTo>
                  <a:lnTo>
                    <a:pt x="847995" y="1984"/>
                  </a:lnTo>
                  <a:lnTo>
                    <a:pt x="796434" y="0"/>
                  </a:lnTo>
                  <a:close/>
                </a:path>
              </a:pathLst>
            </a:custGeom>
            <a:solidFill>
              <a:srgbClr val="FFFFFF"/>
            </a:solidFill>
          </p:spPr>
          <p:txBody>
            <a:bodyPr wrap="square" lIns="0" tIns="0" rIns="0" bIns="0" rtlCol="0"/>
            <a:lstStyle/>
            <a:p>
              <a:pPr latinLnBrk="0"/>
              <a:endParaRPr sz="800">
                <a:latin typeface="+mj-ea"/>
                <a:ea typeface="+mj-ea"/>
              </a:endParaRPr>
            </a:p>
          </p:txBody>
        </p:sp>
        <p:sp>
          <p:nvSpPr>
            <p:cNvPr id="39" name="object 18">
              <a:extLst>
                <a:ext uri="{FF2B5EF4-FFF2-40B4-BE49-F238E27FC236}">
                  <a16:creationId xmlns:a16="http://schemas.microsoft.com/office/drawing/2014/main" id="{2293618F-33AD-1579-FF7D-FA87EC73242D}"/>
                </a:ext>
              </a:extLst>
            </p:cNvPr>
            <p:cNvSpPr/>
            <p:nvPr/>
          </p:nvSpPr>
          <p:spPr>
            <a:xfrm>
              <a:off x="8540118" y="3236791"/>
              <a:ext cx="845636" cy="479668"/>
            </a:xfrm>
            <a:custGeom>
              <a:avLst/>
              <a:gdLst/>
              <a:ahLst/>
              <a:cxnLst/>
              <a:rect l="l" t="t" r="r" b="b"/>
              <a:pathLst>
                <a:path w="1365250" h="791210">
                  <a:moveTo>
                    <a:pt x="705373" y="0"/>
                  </a:moveTo>
                  <a:lnTo>
                    <a:pt x="655375" y="2"/>
                  </a:lnTo>
                  <a:lnTo>
                    <a:pt x="605498" y="2104"/>
                  </a:lnTo>
                  <a:lnTo>
                    <a:pt x="555956" y="6306"/>
                  </a:lnTo>
                  <a:lnTo>
                    <a:pt x="506967" y="12608"/>
                  </a:lnTo>
                  <a:lnTo>
                    <a:pt x="458747" y="21009"/>
                  </a:lnTo>
                  <a:lnTo>
                    <a:pt x="411512" y="31510"/>
                  </a:lnTo>
                  <a:lnTo>
                    <a:pt x="365479" y="44110"/>
                  </a:lnTo>
                  <a:lnTo>
                    <a:pt x="320865" y="58809"/>
                  </a:lnTo>
                  <a:lnTo>
                    <a:pt x="277886" y="75607"/>
                  </a:lnTo>
                  <a:lnTo>
                    <a:pt x="236759" y="94504"/>
                  </a:lnTo>
                  <a:lnTo>
                    <a:pt x="197700" y="115500"/>
                  </a:lnTo>
                  <a:lnTo>
                    <a:pt x="153597" y="143709"/>
                  </a:lnTo>
                  <a:lnTo>
                    <a:pt x="115038" y="173690"/>
                  </a:lnTo>
                  <a:lnTo>
                    <a:pt x="82019" y="205207"/>
                  </a:lnTo>
                  <a:lnTo>
                    <a:pt x="54541" y="238024"/>
                  </a:lnTo>
                  <a:lnTo>
                    <a:pt x="32601" y="271904"/>
                  </a:lnTo>
                  <a:lnTo>
                    <a:pt x="16199" y="306611"/>
                  </a:lnTo>
                  <a:lnTo>
                    <a:pt x="0" y="377561"/>
                  </a:lnTo>
                  <a:lnTo>
                    <a:pt x="200" y="413332"/>
                  </a:lnTo>
                  <a:lnTo>
                    <a:pt x="17194" y="484282"/>
                  </a:lnTo>
                  <a:lnTo>
                    <a:pt x="33986" y="518989"/>
                  </a:lnTo>
                  <a:lnTo>
                    <a:pt x="56304" y="552869"/>
                  </a:lnTo>
                  <a:lnTo>
                    <a:pt x="84148" y="585686"/>
                  </a:lnTo>
                  <a:lnTo>
                    <a:pt x="117518" y="617203"/>
                  </a:lnTo>
                  <a:lnTo>
                    <a:pt x="156410" y="647184"/>
                  </a:lnTo>
                  <a:lnTo>
                    <a:pt x="200824" y="675392"/>
                  </a:lnTo>
                  <a:lnTo>
                    <a:pt x="240116" y="696396"/>
                  </a:lnTo>
                  <a:lnTo>
                    <a:pt x="281454" y="715299"/>
                  </a:lnTo>
                  <a:lnTo>
                    <a:pt x="324619" y="732101"/>
                  </a:lnTo>
                  <a:lnTo>
                    <a:pt x="369397" y="746801"/>
                  </a:lnTo>
                  <a:lnTo>
                    <a:pt x="415569" y="759401"/>
                  </a:lnTo>
                  <a:lnTo>
                    <a:pt x="462921" y="769900"/>
                  </a:lnTo>
                  <a:lnTo>
                    <a:pt x="511234" y="778299"/>
                  </a:lnTo>
                  <a:lnTo>
                    <a:pt x="560294" y="784597"/>
                  </a:lnTo>
                  <a:lnTo>
                    <a:pt x="609883" y="788795"/>
                  </a:lnTo>
                  <a:lnTo>
                    <a:pt x="659784" y="790893"/>
                  </a:lnTo>
                  <a:lnTo>
                    <a:pt x="709782" y="790891"/>
                  </a:lnTo>
                  <a:lnTo>
                    <a:pt x="759659" y="788789"/>
                  </a:lnTo>
                  <a:lnTo>
                    <a:pt x="809200" y="784587"/>
                  </a:lnTo>
                  <a:lnTo>
                    <a:pt x="858187" y="778285"/>
                  </a:lnTo>
                  <a:lnTo>
                    <a:pt x="906405" y="769884"/>
                  </a:lnTo>
                  <a:lnTo>
                    <a:pt x="953636" y="759383"/>
                  </a:lnTo>
                  <a:lnTo>
                    <a:pt x="999665" y="746783"/>
                  </a:lnTo>
                  <a:lnTo>
                    <a:pt x="1044274" y="732084"/>
                  </a:lnTo>
                  <a:lnTo>
                    <a:pt x="1087247" y="715286"/>
                  </a:lnTo>
                  <a:lnTo>
                    <a:pt x="1128369" y="696388"/>
                  </a:lnTo>
                  <a:lnTo>
                    <a:pt x="1167421" y="675392"/>
                  </a:lnTo>
                  <a:lnTo>
                    <a:pt x="1211522" y="647184"/>
                  </a:lnTo>
                  <a:lnTo>
                    <a:pt x="1250081" y="617203"/>
                  </a:lnTo>
                  <a:lnTo>
                    <a:pt x="1283100" y="585686"/>
                  </a:lnTo>
                  <a:lnTo>
                    <a:pt x="1310580" y="552869"/>
                  </a:lnTo>
                  <a:lnTo>
                    <a:pt x="1332523" y="518989"/>
                  </a:lnTo>
                  <a:lnTo>
                    <a:pt x="1348928" y="484282"/>
                  </a:lnTo>
                  <a:lnTo>
                    <a:pt x="1365133" y="413332"/>
                  </a:lnTo>
                  <a:lnTo>
                    <a:pt x="1364934" y="377561"/>
                  </a:lnTo>
                  <a:lnTo>
                    <a:pt x="1347942" y="306611"/>
                  </a:lnTo>
                  <a:lnTo>
                    <a:pt x="1331151" y="271904"/>
                  </a:lnTo>
                  <a:lnTo>
                    <a:pt x="1308830" y="238024"/>
                  </a:lnTo>
                  <a:lnTo>
                    <a:pt x="1280982" y="205207"/>
                  </a:lnTo>
                  <a:lnTo>
                    <a:pt x="1247608" y="173690"/>
                  </a:lnTo>
                  <a:lnTo>
                    <a:pt x="1208708" y="143709"/>
                  </a:lnTo>
                  <a:lnTo>
                    <a:pt x="1164284" y="115500"/>
                  </a:lnTo>
                  <a:lnTo>
                    <a:pt x="1125000" y="94496"/>
                  </a:lnTo>
                  <a:lnTo>
                    <a:pt x="1083671" y="75594"/>
                  </a:lnTo>
                  <a:lnTo>
                    <a:pt x="1040512" y="58792"/>
                  </a:lnTo>
                  <a:lnTo>
                    <a:pt x="995741" y="44091"/>
                  </a:lnTo>
                  <a:lnTo>
                    <a:pt x="949573" y="31491"/>
                  </a:lnTo>
                  <a:lnTo>
                    <a:pt x="902226" y="20992"/>
                  </a:lnTo>
                  <a:lnTo>
                    <a:pt x="853916" y="12594"/>
                  </a:lnTo>
                  <a:lnTo>
                    <a:pt x="804860" y="6295"/>
                  </a:lnTo>
                  <a:lnTo>
                    <a:pt x="755273" y="2097"/>
                  </a:lnTo>
                  <a:lnTo>
                    <a:pt x="705373" y="0"/>
                  </a:lnTo>
                  <a:close/>
                </a:path>
              </a:pathLst>
            </a:custGeom>
            <a:solidFill>
              <a:srgbClr val="985CB2"/>
            </a:solidFill>
          </p:spPr>
          <p:txBody>
            <a:bodyPr wrap="square" lIns="0" tIns="0" rIns="0" bIns="0" rtlCol="0"/>
            <a:lstStyle/>
            <a:p>
              <a:pPr latinLnBrk="0"/>
              <a:endParaRPr sz="800">
                <a:latin typeface="+mj-ea"/>
                <a:ea typeface="+mj-ea"/>
              </a:endParaRPr>
            </a:p>
          </p:txBody>
        </p:sp>
        <p:sp>
          <p:nvSpPr>
            <p:cNvPr id="40" name="object 19">
              <a:extLst>
                <a:ext uri="{FF2B5EF4-FFF2-40B4-BE49-F238E27FC236}">
                  <a16:creationId xmlns:a16="http://schemas.microsoft.com/office/drawing/2014/main" id="{E8F8C0D8-60E2-2EF6-D610-400216E39232}"/>
                </a:ext>
              </a:extLst>
            </p:cNvPr>
            <p:cNvSpPr/>
            <p:nvPr/>
          </p:nvSpPr>
          <p:spPr>
            <a:xfrm>
              <a:off x="6240178" y="2782125"/>
              <a:ext cx="958518" cy="705643"/>
            </a:xfrm>
            <a:custGeom>
              <a:avLst/>
              <a:gdLst/>
              <a:ahLst/>
              <a:cxnLst/>
              <a:rect l="l" t="t" r="r" b="b"/>
              <a:pathLst>
                <a:path w="1547495" h="1163954">
                  <a:moveTo>
                    <a:pt x="796963" y="0"/>
                  </a:moveTo>
                  <a:lnTo>
                    <a:pt x="745321" y="0"/>
                  </a:lnTo>
                  <a:lnTo>
                    <a:pt x="693783" y="1985"/>
                  </a:lnTo>
                  <a:lnTo>
                    <a:pt x="642533" y="5955"/>
                  </a:lnTo>
                  <a:lnTo>
                    <a:pt x="591758" y="11910"/>
                  </a:lnTo>
                  <a:lnTo>
                    <a:pt x="541642" y="19850"/>
                  </a:lnTo>
                  <a:lnTo>
                    <a:pt x="492370" y="29776"/>
                  </a:lnTo>
                  <a:lnTo>
                    <a:pt x="444128" y="41686"/>
                  </a:lnTo>
                  <a:lnTo>
                    <a:pt x="397100" y="55582"/>
                  </a:lnTo>
                  <a:lnTo>
                    <a:pt x="351473" y="71463"/>
                  </a:lnTo>
                  <a:lnTo>
                    <a:pt x="307430" y="89329"/>
                  </a:lnTo>
                  <a:lnTo>
                    <a:pt x="265157" y="109179"/>
                  </a:lnTo>
                  <a:lnTo>
                    <a:pt x="224840" y="131015"/>
                  </a:lnTo>
                  <a:lnTo>
                    <a:pt x="171911" y="165039"/>
                  </a:lnTo>
                  <a:lnTo>
                    <a:pt x="126080" y="201298"/>
                  </a:lnTo>
                  <a:lnTo>
                    <a:pt x="87343" y="239471"/>
                  </a:lnTo>
                  <a:lnTo>
                    <a:pt x="55699" y="279240"/>
                  </a:lnTo>
                  <a:lnTo>
                    <a:pt x="31144" y="320284"/>
                  </a:lnTo>
                  <a:lnTo>
                    <a:pt x="13678" y="362284"/>
                  </a:lnTo>
                  <a:lnTo>
                    <a:pt x="3297" y="404918"/>
                  </a:lnTo>
                  <a:lnTo>
                    <a:pt x="0" y="447868"/>
                  </a:lnTo>
                  <a:lnTo>
                    <a:pt x="0" y="715850"/>
                  </a:lnTo>
                  <a:lnTo>
                    <a:pt x="3783" y="758794"/>
                  </a:lnTo>
                  <a:lnTo>
                    <a:pt x="14647" y="801420"/>
                  </a:lnTo>
                  <a:lnTo>
                    <a:pt x="32590" y="843411"/>
                  </a:lnTo>
                  <a:lnTo>
                    <a:pt x="57610" y="884449"/>
                  </a:lnTo>
                  <a:lnTo>
                    <a:pt x="89706" y="924215"/>
                  </a:lnTo>
                  <a:lnTo>
                    <a:pt x="128876" y="962392"/>
                  </a:lnTo>
                  <a:lnTo>
                    <a:pt x="175120" y="998660"/>
                  </a:lnTo>
                  <a:lnTo>
                    <a:pt x="228434" y="1032703"/>
                  </a:lnTo>
                  <a:lnTo>
                    <a:pt x="269008" y="1054537"/>
                  </a:lnTo>
                  <a:lnTo>
                    <a:pt x="311514" y="1074385"/>
                  </a:lnTo>
                  <a:lnTo>
                    <a:pt x="355767" y="1092249"/>
                  </a:lnTo>
                  <a:lnTo>
                    <a:pt x="401582" y="1108127"/>
                  </a:lnTo>
                  <a:lnTo>
                    <a:pt x="448774" y="1122020"/>
                  </a:lnTo>
                  <a:lnTo>
                    <a:pt x="497158" y="1133927"/>
                  </a:lnTo>
                  <a:lnTo>
                    <a:pt x="546549" y="1143850"/>
                  </a:lnTo>
                  <a:lnTo>
                    <a:pt x="596762" y="1151787"/>
                  </a:lnTo>
                  <a:lnTo>
                    <a:pt x="647614" y="1157740"/>
                  </a:lnTo>
                  <a:lnTo>
                    <a:pt x="698930" y="1161708"/>
                  </a:lnTo>
                  <a:lnTo>
                    <a:pt x="750362" y="1163689"/>
                  </a:lnTo>
                  <a:lnTo>
                    <a:pt x="802046" y="1163689"/>
                  </a:lnTo>
                  <a:lnTo>
                    <a:pt x="853603" y="1161703"/>
                  </a:lnTo>
                  <a:lnTo>
                    <a:pt x="904856" y="1157732"/>
                  </a:lnTo>
                  <a:lnTo>
                    <a:pt x="955631" y="1151777"/>
                  </a:lnTo>
                  <a:lnTo>
                    <a:pt x="1005744" y="1143837"/>
                  </a:lnTo>
                  <a:lnTo>
                    <a:pt x="1055012" y="1133913"/>
                  </a:lnTo>
                  <a:lnTo>
                    <a:pt x="1103249" y="1122005"/>
                  </a:lnTo>
                  <a:lnTo>
                    <a:pt x="1150271" y="1108113"/>
                  </a:lnTo>
                  <a:lnTo>
                    <a:pt x="1195894" y="1092236"/>
                  </a:lnTo>
                  <a:lnTo>
                    <a:pt x="1239931" y="1074375"/>
                  </a:lnTo>
                  <a:lnTo>
                    <a:pt x="1282200" y="1054531"/>
                  </a:lnTo>
                  <a:lnTo>
                    <a:pt x="1322514" y="1032703"/>
                  </a:lnTo>
                  <a:lnTo>
                    <a:pt x="1375422" y="998660"/>
                  </a:lnTo>
                  <a:lnTo>
                    <a:pt x="1421238" y="962392"/>
                  </a:lnTo>
                  <a:lnTo>
                    <a:pt x="1459964" y="924215"/>
                  </a:lnTo>
                  <a:lnTo>
                    <a:pt x="1491600" y="884449"/>
                  </a:lnTo>
                  <a:lnTo>
                    <a:pt x="1516150" y="843411"/>
                  </a:lnTo>
                  <a:lnTo>
                    <a:pt x="1533614" y="801420"/>
                  </a:lnTo>
                  <a:lnTo>
                    <a:pt x="1543994" y="758794"/>
                  </a:lnTo>
                  <a:lnTo>
                    <a:pt x="1547291" y="715850"/>
                  </a:lnTo>
                  <a:lnTo>
                    <a:pt x="1547291" y="447868"/>
                  </a:lnTo>
                  <a:lnTo>
                    <a:pt x="1543508" y="404918"/>
                  </a:lnTo>
                  <a:lnTo>
                    <a:pt x="1532645" y="362284"/>
                  </a:lnTo>
                  <a:lnTo>
                    <a:pt x="1514704" y="320284"/>
                  </a:lnTo>
                  <a:lnTo>
                    <a:pt x="1489687" y="279240"/>
                  </a:lnTo>
                  <a:lnTo>
                    <a:pt x="1457597" y="239471"/>
                  </a:lnTo>
                  <a:lnTo>
                    <a:pt x="1418436" y="201298"/>
                  </a:lnTo>
                  <a:lnTo>
                    <a:pt x="1372205" y="165039"/>
                  </a:lnTo>
                  <a:lnTo>
                    <a:pt x="1318907" y="131015"/>
                  </a:lnTo>
                  <a:lnTo>
                    <a:pt x="1278346" y="109179"/>
                  </a:lnTo>
                  <a:lnTo>
                    <a:pt x="1235852" y="89329"/>
                  </a:lnTo>
                  <a:lnTo>
                    <a:pt x="1191609" y="71463"/>
                  </a:lnTo>
                  <a:lnTo>
                    <a:pt x="1145804" y="55582"/>
                  </a:lnTo>
                  <a:lnTo>
                    <a:pt x="1098621" y="41686"/>
                  </a:lnTo>
                  <a:lnTo>
                    <a:pt x="1050246" y="29776"/>
                  </a:lnTo>
                  <a:lnTo>
                    <a:pt x="1000863" y="19850"/>
                  </a:lnTo>
                  <a:lnTo>
                    <a:pt x="950658" y="11910"/>
                  </a:lnTo>
                  <a:lnTo>
                    <a:pt x="899817" y="5955"/>
                  </a:lnTo>
                  <a:lnTo>
                    <a:pt x="848523" y="1985"/>
                  </a:lnTo>
                  <a:lnTo>
                    <a:pt x="796963" y="0"/>
                  </a:lnTo>
                  <a:close/>
                </a:path>
              </a:pathLst>
            </a:custGeom>
            <a:solidFill>
              <a:srgbClr val="FFFFFF"/>
            </a:solidFill>
          </p:spPr>
          <p:txBody>
            <a:bodyPr wrap="square" lIns="0" tIns="0" rIns="0" bIns="0" rtlCol="0"/>
            <a:lstStyle/>
            <a:p>
              <a:pPr latinLnBrk="0"/>
              <a:endParaRPr sz="800">
                <a:latin typeface="+mj-ea"/>
                <a:ea typeface="+mj-ea"/>
              </a:endParaRPr>
            </a:p>
          </p:txBody>
        </p:sp>
        <p:sp>
          <p:nvSpPr>
            <p:cNvPr id="41" name="object 20">
              <a:extLst>
                <a:ext uri="{FF2B5EF4-FFF2-40B4-BE49-F238E27FC236}">
                  <a16:creationId xmlns:a16="http://schemas.microsoft.com/office/drawing/2014/main" id="{FC512D96-A0DA-6E4F-790A-995152F6AABA}"/>
                </a:ext>
              </a:extLst>
            </p:cNvPr>
            <p:cNvSpPr/>
            <p:nvPr/>
          </p:nvSpPr>
          <p:spPr>
            <a:xfrm>
              <a:off x="6240212" y="2781979"/>
              <a:ext cx="958353" cy="705632"/>
            </a:xfrm>
            <a:prstGeom prst="rect">
              <a:avLst/>
            </a:prstGeom>
            <a:blipFill>
              <a:blip r:embed="rId7" cstate="print"/>
              <a:stretch>
                <a:fillRect/>
              </a:stretch>
            </a:blipFill>
          </p:spPr>
          <p:txBody>
            <a:bodyPr wrap="square" lIns="0" tIns="0" rIns="0" bIns="0" rtlCol="0"/>
            <a:lstStyle/>
            <a:p>
              <a:pPr latinLnBrk="0"/>
              <a:endParaRPr sz="800">
                <a:latin typeface="+mj-ea"/>
                <a:ea typeface="+mj-ea"/>
              </a:endParaRPr>
            </a:p>
          </p:txBody>
        </p:sp>
        <p:sp>
          <p:nvSpPr>
            <p:cNvPr id="42" name="object 21">
              <a:extLst>
                <a:ext uri="{FF2B5EF4-FFF2-40B4-BE49-F238E27FC236}">
                  <a16:creationId xmlns:a16="http://schemas.microsoft.com/office/drawing/2014/main" id="{48418C29-6F36-20F0-4D76-9FA13EB3B8CB}"/>
                </a:ext>
              </a:extLst>
            </p:cNvPr>
            <p:cNvSpPr/>
            <p:nvPr/>
          </p:nvSpPr>
          <p:spPr>
            <a:xfrm>
              <a:off x="6240511" y="2782128"/>
              <a:ext cx="957732" cy="543187"/>
            </a:xfrm>
            <a:custGeom>
              <a:avLst/>
              <a:gdLst/>
              <a:ahLst/>
              <a:cxnLst/>
              <a:rect l="l" t="t" r="r" b="b"/>
              <a:pathLst>
                <a:path w="1546225" h="895985">
                  <a:moveTo>
                    <a:pt x="796416" y="0"/>
                  </a:moveTo>
                  <a:lnTo>
                    <a:pt x="744776" y="0"/>
                  </a:lnTo>
                  <a:lnTo>
                    <a:pt x="693240" y="1984"/>
                  </a:lnTo>
                  <a:lnTo>
                    <a:pt x="641992" y="5954"/>
                  </a:lnTo>
                  <a:lnTo>
                    <a:pt x="591219" y="11909"/>
                  </a:lnTo>
                  <a:lnTo>
                    <a:pt x="541105" y="19849"/>
                  </a:lnTo>
                  <a:lnTo>
                    <a:pt x="491835" y="29774"/>
                  </a:lnTo>
                  <a:lnTo>
                    <a:pt x="443594" y="41683"/>
                  </a:lnTo>
                  <a:lnTo>
                    <a:pt x="396568" y="55578"/>
                  </a:lnTo>
                  <a:lnTo>
                    <a:pt x="350941" y="71458"/>
                  </a:lnTo>
                  <a:lnTo>
                    <a:pt x="306899" y="89322"/>
                  </a:lnTo>
                  <a:lnTo>
                    <a:pt x="264626" y="109171"/>
                  </a:lnTo>
                  <a:lnTo>
                    <a:pt x="224307" y="131006"/>
                  </a:lnTo>
                  <a:lnTo>
                    <a:pt x="179267" y="159510"/>
                  </a:lnTo>
                  <a:lnTo>
                    <a:pt x="139259" y="189631"/>
                  </a:lnTo>
                  <a:lnTo>
                    <a:pt x="104282" y="221178"/>
                  </a:lnTo>
                  <a:lnTo>
                    <a:pt x="74334" y="253961"/>
                  </a:lnTo>
                  <a:lnTo>
                    <a:pt x="49415" y="287790"/>
                  </a:lnTo>
                  <a:lnTo>
                    <a:pt x="29523" y="322474"/>
                  </a:lnTo>
                  <a:lnTo>
                    <a:pt x="14658" y="357825"/>
                  </a:lnTo>
                  <a:lnTo>
                    <a:pt x="0" y="429761"/>
                  </a:lnTo>
                  <a:lnTo>
                    <a:pt x="204" y="465968"/>
                  </a:lnTo>
                  <a:lnTo>
                    <a:pt x="15676" y="537904"/>
                  </a:lnTo>
                  <a:lnTo>
                    <a:pt x="30941" y="573255"/>
                  </a:lnTo>
                  <a:lnTo>
                    <a:pt x="51223" y="607940"/>
                  </a:lnTo>
                  <a:lnTo>
                    <a:pt x="76521" y="641768"/>
                  </a:lnTo>
                  <a:lnTo>
                    <a:pt x="106834" y="674552"/>
                  </a:lnTo>
                  <a:lnTo>
                    <a:pt x="142161" y="706098"/>
                  </a:lnTo>
                  <a:lnTo>
                    <a:pt x="182500" y="736219"/>
                  </a:lnTo>
                  <a:lnTo>
                    <a:pt x="227850" y="764723"/>
                  </a:lnTo>
                  <a:lnTo>
                    <a:pt x="268412" y="786558"/>
                  </a:lnTo>
                  <a:lnTo>
                    <a:pt x="310906" y="806407"/>
                  </a:lnTo>
                  <a:lnTo>
                    <a:pt x="355149" y="824272"/>
                  </a:lnTo>
                  <a:lnTo>
                    <a:pt x="400955" y="840151"/>
                  </a:lnTo>
                  <a:lnTo>
                    <a:pt x="448138" y="854046"/>
                  </a:lnTo>
                  <a:lnTo>
                    <a:pt x="496514" y="865955"/>
                  </a:lnTo>
                  <a:lnTo>
                    <a:pt x="545897" y="875880"/>
                  </a:lnTo>
                  <a:lnTo>
                    <a:pt x="596103" y="883820"/>
                  </a:lnTo>
                  <a:lnTo>
                    <a:pt x="646945" y="889775"/>
                  </a:lnTo>
                  <a:lnTo>
                    <a:pt x="698240" y="893745"/>
                  </a:lnTo>
                  <a:lnTo>
                    <a:pt x="749801" y="895730"/>
                  </a:lnTo>
                  <a:lnTo>
                    <a:pt x="801444" y="895730"/>
                  </a:lnTo>
                  <a:lnTo>
                    <a:pt x="852983" y="893745"/>
                  </a:lnTo>
                  <a:lnTo>
                    <a:pt x="904233" y="889775"/>
                  </a:lnTo>
                  <a:lnTo>
                    <a:pt x="955009" y="883820"/>
                  </a:lnTo>
                  <a:lnTo>
                    <a:pt x="1005126" y="875880"/>
                  </a:lnTo>
                  <a:lnTo>
                    <a:pt x="1054398" y="865955"/>
                  </a:lnTo>
                  <a:lnTo>
                    <a:pt x="1102641" y="854046"/>
                  </a:lnTo>
                  <a:lnTo>
                    <a:pt x="1149669" y="840151"/>
                  </a:lnTo>
                  <a:lnTo>
                    <a:pt x="1195297" y="824272"/>
                  </a:lnTo>
                  <a:lnTo>
                    <a:pt x="1239340" y="806407"/>
                  </a:lnTo>
                  <a:lnTo>
                    <a:pt x="1281613" y="786558"/>
                  </a:lnTo>
                  <a:lnTo>
                    <a:pt x="1321930" y="764723"/>
                  </a:lnTo>
                  <a:lnTo>
                    <a:pt x="1366963" y="736219"/>
                  </a:lnTo>
                  <a:lnTo>
                    <a:pt x="1406966" y="706098"/>
                  </a:lnTo>
                  <a:lnTo>
                    <a:pt x="1441939" y="674552"/>
                  </a:lnTo>
                  <a:lnTo>
                    <a:pt x="1471883" y="641768"/>
                  </a:lnTo>
                  <a:lnTo>
                    <a:pt x="1496800" y="607940"/>
                  </a:lnTo>
                  <a:lnTo>
                    <a:pt x="1516691" y="573255"/>
                  </a:lnTo>
                  <a:lnTo>
                    <a:pt x="1531557" y="537904"/>
                  </a:lnTo>
                  <a:lnTo>
                    <a:pt x="1546218" y="465968"/>
                  </a:lnTo>
                  <a:lnTo>
                    <a:pt x="1546015" y="429761"/>
                  </a:lnTo>
                  <a:lnTo>
                    <a:pt x="1530548" y="357825"/>
                  </a:lnTo>
                  <a:lnTo>
                    <a:pt x="1515286" y="322474"/>
                  </a:lnTo>
                  <a:lnTo>
                    <a:pt x="1495006" y="287790"/>
                  </a:lnTo>
                  <a:lnTo>
                    <a:pt x="1469711" y="253961"/>
                  </a:lnTo>
                  <a:lnTo>
                    <a:pt x="1439400" y="221178"/>
                  </a:lnTo>
                  <a:lnTo>
                    <a:pt x="1404075" y="189631"/>
                  </a:lnTo>
                  <a:lnTo>
                    <a:pt x="1363737" y="159510"/>
                  </a:lnTo>
                  <a:lnTo>
                    <a:pt x="1318387" y="131006"/>
                  </a:lnTo>
                  <a:lnTo>
                    <a:pt x="1277818" y="109171"/>
                  </a:lnTo>
                  <a:lnTo>
                    <a:pt x="1235317" y="89322"/>
                  </a:lnTo>
                  <a:lnTo>
                    <a:pt x="1191070" y="71458"/>
                  </a:lnTo>
                  <a:lnTo>
                    <a:pt x="1145261" y="55578"/>
                  </a:lnTo>
                  <a:lnTo>
                    <a:pt x="1098075" y="41683"/>
                  </a:lnTo>
                  <a:lnTo>
                    <a:pt x="1049698" y="29774"/>
                  </a:lnTo>
                  <a:lnTo>
                    <a:pt x="1000314" y="19849"/>
                  </a:lnTo>
                  <a:lnTo>
                    <a:pt x="950109" y="11909"/>
                  </a:lnTo>
                  <a:lnTo>
                    <a:pt x="899268" y="5954"/>
                  </a:lnTo>
                  <a:lnTo>
                    <a:pt x="847975" y="1984"/>
                  </a:lnTo>
                  <a:lnTo>
                    <a:pt x="796416" y="0"/>
                  </a:lnTo>
                  <a:close/>
                </a:path>
              </a:pathLst>
            </a:custGeom>
            <a:solidFill>
              <a:srgbClr val="FFFFFF"/>
            </a:solidFill>
          </p:spPr>
          <p:txBody>
            <a:bodyPr wrap="square" lIns="0" tIns="0" rIns="0" bIns="0" rtlCol="0"/>
            <a:lstStyle/>
            <a:p>
              <a:pPr latinLnBrk="0"/>
              <a:endParaRPr sz="800">
                <a:latin typeface="+mj-ea"/>
                <a:ea typeface="+mj-ea"/>
              </a:endParaRPr>
            </a:p>
          </p:txBody>
        </p:sp>
        <p:sp>
          <p:nvSpPr>
            <p:cNvPr id="43" name="object 22">
              <a:extLst>
                <a:ext uri="{FF2B5EF4-FFF2-40B4-BE49-F238E27FC236}">
                  <a16:creationId xmlns:a16="http://schemas.microsoft.com/office/drawing/2014/main" id="{0E0DC61C-A97D-A1C9-F791-35FD053A7B46}"/>
                </a:ext>
              </a:extLst>
            </p:cNvPr>
            <p:cNvSpPr/>
            <p:nvPr/>
          </p:nvSpPr>
          <p:spPr>
            <a:xfrm>
              <a:off x="6295022" y="2813905"/>
              <a:ext cx="845636" cy="479668"/>
            </a:xfrm>
            <a:custGeom>
              <a:avLst/>
              <a:gdLst/>
              <a:ahLst/>
              <a:cxnLst/>
              <a:rect l="l" t="t" r="r" b="b"/>
              <a:pathLst>
                <a:path w="1365250" h="791210">
                  <a:moveTo>
                    <a:pt x="705373" y="0"/>
                  </a:moveTo>
                  <a:lnTo>
                    <a:pt x="655375" y="2"/>
                  </a:lnTo>
                  <a:lnTo>
                    <a:pt x="605498" y="2104"/>
                  </a:lnTo>
                  <a:lnTo>
                    <a:pt x="555956" y="6306"/>
                  </a:lnTo>
                  <a:lnTo>
                    <a:pt x="506967" y="12608"/>
                  </a:lnTo>
                  <a:lnTo>
                    <a:pt x="458747" y="21009"/>
                  </a:lnTo>
                  <a:lnTo>
                    <a:pt x="411512" y="31510"/>
                  </a:lnTo>
                  <a:lnTo>
                    <a:pt x="365479" y="44110"/>
                  </a:lnTo>
                  <a:lnTo>
                    <a:pt x="320865" y="58809"/>
                  </a:lnTo>
                  <a:lnTo>
                    <a:pt x="277886" y="75607"/>
                  </a:lnTo>
                  <a:lnTo>
                    <a:pt x="236759" y="94504"/>
                  </a:lnTo>
                  <a:lnTo>
                    <a:pt x="197700" y="115500"/>
                  </a:lnTo>
                  <a:lnTo>
                    <a:pt x="153597" y="143709"/>
                  </a:lnTo>
                  <a:lnTo>
                    <a:pt x="115038" y="173690"/>
                  </a:lnTo>
                  <a:lnTo>
                    <a:pt x="82019" y="205207"/>
                  </a:lnTo>
                  <a:lnTo>
                    <a:pt x="54541" y="238024"/>
                  </a:lnTo>
                  <a:lnTo>
                    <a:pt x="32601" y="271904"/>
                  </a:lnTo>
                  <a:lnTo>
                    <a:pt x="16199" y="306611"/>
                  </a:lnTo>
                  <a:lnTo>
                    <a:pt x="0" y="377561"/>
                  </a:lnTo>
                  <a:lnTo>
                    <a:pt x="200" y="413332"/>
                  </a:lnTo>
                  <a:lnTo>
                    <a:pt x="17194" y="484282"/>
                  </a:lnTo>
                  <a:lnTo>
                    <a:pt x="33986" y="518989"/>
                  </a:lnTo>
                  <a:lnTo>
                    <a:pt x="56304" y="552869"/>
                  </a:lnTo>
                  <a:lnTo>
                    <a:pt x="84148" y="585686"/>
                  </a:lnTo>
                  <a:lnTo>
                    <a:pt x="117518" y="617203"/>
                  </a:lnTo>
                  <a:lnTo>
                    <a:pt x="156410" y="647184"/>
                  </a:lnTo>
                  <a:lnTo>
                    <a:pt x="200824" y="675392"/>
                  </a:lnTo>
                  <a:lnTo>
                    <a:pt x="240116" y="696396"/>
                  </a:lnTo>
                  <a:lnTo>
                    <a:pt x="281454" y="715299"/>
                  </a:lnTo>
                  <a:lnTo>
                    <a:pt x="324619" y="732101"/>
                  </a:lnTo>
                  <a:lnTo>
                    <a:pt x="369397" y="746801"/>
                  </a:lnTo>
                  <a:lnTo>
                    <a:pt x="415569" y="759401"/>
                  </a:lnTo>
                  <a:lnTo>
                    <a:pt x="462921" y="769900"/>
                  </a:lnTo>
                  <a:lnTo>
                    <a:pt x="511234" y="778299"/>
                  </a:lnTo>
                  <a:lnTo>
                    <a:pt x="560294" y="784597"/>
                  </a:lnTo>
                  <a:lnTo>
                    <a:pt x="609883" y="788795"/>
                  </a:lnTo>
                  <a:lnTo>
                    <a:pt x="659784" y="790893"/>
                  </a:lnTo>
                  <a:lnTo>
                    <a:pt x="709782" y="790891"/>
                  </a:lnTo>
                  <a:lnTo>
                    <a:pt x="759659" y="788789"/>
                  </a:lnTo>
                  <a:lnTo>
                    <a:pt x="809200" y="784587"/>
                  </a:lnTo>
                  <a:lnTo>
                    <a:pt x="858187" y="778285"/>
                  </a:lnTo>
                  <a:lnTo>
                    <a:pt x="906405" y="769884"/>
                  </a:lnTo>
                  <a:lnTo>
                    <a:pt x="953636" y="759383"/>
                  </a:lnTo>
                  <a:lnTo>
                    <a:pt x="999665" y="746783"/>
                  </a:lnTo>
                  <a:lnTo>
                    <a:pt x="1044274" y="732084"/>
                  </a:lnTo>
                  <a:lnTo>
                    <a:pt x="1087247" y="715286"/>
                  </a:lnTo>
                  <a:lnTo>
                    <a:pt x="1128369" y="696388"/>
                  </a:lnTo>
                  <a:lnTo>
                    <a:pt x="1167421" y="675392"/>
                  </a:lnTo>
                  <a:lnTo>
                    <a:pt x="1211522" y="647184"/>
                  </a:lnTo>
                  <a:lnTo>
                    <a:pt x="1250081" y="617203"/>
                  </a:lnTo>
                  <a:lnTo>
                    <a:pt x="1283100" y="585686"/>
                  </a:lnTo>
                  <a:lnTo>
                    <a:pt x="1310580" y="552869"/>
                  </a:lnTo>
                  <a:lnTo>
                    <a:pt x="1332523" y="518989"/>
                  </a:lnTo>
                  <a:lnTo>
                    <a:pt x="1348928" y="484282"/>
                  </a:lnTo>
                  <a:lnTo>
                    <a:pt x="1365133" y="413332"/>
                  </a:lnTo>
                  <a:lnTo>
                    <a:pt x="1364934" y="377561"/>
                  </a:lnTo>
                  <a:lnTo>
                    <a:pt x="1347942" y="306611"/>
                  </a:lnTo>
                  <a:lnTo>
                    <a:pt x="1331151" y="271904"/>
                  </a:lnTo>
                  <a:lnTo>
                    <a:pt x="1308830" y="238024"/>
                  </a:lnTo>
                  <a:lnTo>
                    <a:pt x="1280982" y="205207"/>
                  </a:lnTo>
                  <a:lnTo>
                    <a:pt x="1247608" y="173690"/>
                  </a:lnTo>
                  <a:lnTo>
                    <a:pt x="1208708" y="143709"/>
                  </a:lnTo>
                  <a:lnTo>
                    <a:pt x="1164284" y="115500"/>
                  </a:lnTo>
                  <a:lnTo>
                    <a:pt x="1125000" y="94496"/>
                  </a:lnTo>
                  <a:lnTo>
                    <a:pt x="1083671" y="75594"/>
                  </a:lnTo>
                  <a:lnTo>
                    <a:pt x="1040512" y="58792"/>
                  </a:lnTo>
                  <a:lnTo>
                    <a:pt x="995741" y="44091"/>
                  </a:lnTo>
                  <a:lnTo>
                    <a:pt x="949573" y="31491"/>
                  </a:lnTo>
                  <a:lnTo>
                    <a:pt x="902226" y="20992"/>
                  </a:lnTo>
                  <a:lnTo>
                    <a:pt x="853916" y="12594"/>
                  </a:lnTo>
                  <a:lnTo>
                    <a:pt x="804860" y="6295"/>
                  </a:lnTo>
                  <a:lnTo>
                    <a:pt x="755273" y="2097"/>
                  </a:lnTo>
                  <a:lnTo>
                    <a:pt x="705373" y="0"/>
                  </a:lnTo>
                  <a:close/>
                </a:path>
              </a:pathLst>
            </a:custGeom>
            <a:solidFill>
              <a:srgbClr val="ACEAFF"/>
            </a:solidFill>
          </p:spPr>
          <p:txBody>
            <a:bodyPr wrap="square" lIns="0" tIns="0" rIns="0" bIns="0" rtlCol="0"/>
            <a:lstStyle/>
            <a:p>
              <a:pPr latinLnBrk="0"/>
              <a:endParaRPr sz="800">
                <a:latin typeface="+mj-ea"/>
                <a:ea typeface="+mj-ea"/>
              </a:endParaRPr>
            </a:p>
          </p:txBody>
        </p:sp>
        <p:sp>
          <p:nvSpPr>
            <p:cNvPr id="44" name="object 23">
              <a:extLst>
                <a:ext uri="{FF2B5EF4-FFF2-40B4-BE49-F238E27FC236}">
                  <a16:creationId xmlns:a16="http://schemas.microsoft.com/office/drawing/2014/main" id="{A294C042-EDD6-E728-1A27-1CE84FEB7476}"/>
                </a:ext>
              </a:extLst>
            </p:cNvPr>
            <p:cNvSpPr/>
            <p:nvPr/>
          </p:nvSpPr>
          <p:spPr>
            <a:xfrm>
              <a:off x="6988543" y="3205010"/>
              <a:ext cx="958518" cy="705643"/>
            </a:xfrm>
            <a:custGeom>
              <a:avLst/>
              <a:gdLst/>
              <a:ahLst/>
              <a:cxnLst/>
              <a:rect l="l" t="t" r="r" b="b"/>
              <a:pathLst>
                <a:path w="1547495" h="1163954">
                  <a:moveTo>
                    <a:pt x="796963" y="0"/>
                  </a:moveTo>
                  <a:lnTo>
                    <a:pt x="745321" y="0"/>
                  </a:lnTo>
                  <a:lnTo>
                    <a:pt x="693783" y="1985"/>
                  </a:lnTo>
                  <a:lnTo>
                    <a:pt x="642533" y="5955"/>
                  </a:lnTo>
                  <a:lnTo>
                    <a:pt x="591758" y="11910"/>
                  </a:lnTo>
                  <a:lnTo>
                    <a:pt x="541642" y="19850"/>
                  </a:lnTo>
                  <a:lnTo>
                    <a:pt x="492370" y="29776"/>
                  </a:lnTo>
                  <a:lnTo>
                    <a:pt x="444128" y="41686"/>
                  </a:lnTo>
                  <a:lnTo>
                    <a:pt x="397100" y="55582"/>
                  </a:lnTo>
                  <a:lnTo>
                    <a:pt x="351473" y="71463"/>
                  </a:lnTo>
                  <a:lnTo>
                    <a:pt x="307430" y="89329"/>
                  </a:lnTo>
                  <a:lnTo>
                    <a:pt x="265157" y="109179"/>
                  </a:lnTo>
                  <a:lnTo>
                    <a:pt x="224840" y="131015"/>
                  </a:lnTo>
                  <a:lnTo>
                    <a:pt x="171911" y="165039"/>
                  </a:lnTo>
                  <a:lnTo>
                    <a:pt x="126080" y="201298"/>
                  </a:lnTo>
                  <a:lnTo>
                    <a:pt x="87343" y="239471"/>
                  </a:lnTo>
                  <a:lnTo>
                    <a:pt x="55699" y="279240"/>
                  </a:lnTo>
                  <a:lnTo>
                    <a:pt x="31144" y="320284"/>
                  </a:lnTo>
                  <a:lnTo>
                    <a:pt x="13678" y="362284"/>
                  </a:lnTo>
                  <a:lnTo>
                    <a:pt x="3297" y="404918"/>
                  </a:lnTo>
                  <a:lnTo>
                    <a:pt x="0" y="447868"/>
                  </a:lnTo>
                  <a:lnTo>
                    <a:pt x="0" y="715850"/>
                  </a:lnTo>
                  <a:lnTo>
                    <a:pt x="3783" y="758796"/>
                  </a:lnTo>
                  <a:lnTo>
                    <a:pt x="14647" y="801427"/>
                  </a:lnTo>
                  <a:lnTo>
                    <a:pt x="32590" y="843425"/>
                  </a:lnTo>
                  <a:lnTo>
                    <a:pt x="57610" y="884468"/>
                  </a:lnTo>
                  <a:lnTo>
                    <a:pt x="89706" y="924238"/>
                  </a:lnTo>
                  <a:lnTo>
                    <a:pt x="128876" y="962413"/>
                  </a:lnTo>
                  <a:lnTo>
                    <a:pt x="175120" y="998675"/>
                  </a:lnTo>
                  <a:lnTo>
                    <a:pt x="228434" y="1032703"/>
                  </a:lnTo>
                  <a:lnTo>
                    <a:pt x="268995" y="1054537"/>
                  </a:lnTo>
                  <a:lnTo>
                    <a:pt x="311489" y="1074387"/>
                  </a:lnTo>
                  <a:lnTo>
                    <a:pt x="355730" y="1092251"/>
                  </a:lnTo>
                  <a:lnTo>
                    <a:pt x="401533" y="1108131"/>
                  </a:lnTo>
                  <a:lnTo>
                    <a:pt x="448714" y="1122025"/>
                  </a:lnTo>
                  <a:lnTo>
                    <a:pt x="497087" y="1133935"/>
                  </a:lnTo>
                  <a:lnTo>
                    <a:pt x="546467" y="1143860"/>
                  </a:lnTo>
                  <a:lnTo>
                    <a:pt x="596670" y="1151799"/>
                  </a:lnTo>
                  <a:lnTo>
                    <a:pt x="647509" y="1157754"/>
                  </a:lnTo>
                  <a:lnTo>
                    <a:pt x="698799" y="1161724"/>
                  </a:lnTo>
                  <a:lnTo>
                    <a:pt x="750357" y="1163709"/>
                  </a:lnTo>
                  <a:lnTo>
                    <a:pt x="801996" y="1163709"/>
                  </a:lnTo>
                  <a:lnTo>
                    <a:pt x="853531" y="1161724"/>
                  </a:lnTo>
                  <a:lnTo>
                    <a:pt x="904778" y="1157754"/>
                  </a:lnTo>
                  <a:lnTo>
                    <a:pt x="955550" y="1151799"/>
                  </a:lnTo>
                  <a:lnTo>
                    <a:pt x="1005664" y="1143860"/>
                  </a:lnTo>
                  <a:lnTo>
                    <a:pt x="1054934" y="1133935"/>
                  </a:lnTo>
                  <a:lnTo>
                    <a:pt x="1103175" y="1122025"/>
                  </a:lnTo>
                  <a:lnTo>
                    <a:pt x="1150202" y="1108131"/>
                  </a:lnTo>
                  <a:lnTo>
                    <a:pt x="1195829" y="1092251"/>
                  </a:lnTo>
                  <a:lnTo>
                    <a:pt x="1239872" y="1074387"/>
                  </a:lnTo>
                  <a:lnTo>
                    <a:pt x="1282145" y="1054537"/>
                  </a:lnTo>
                  <a:lnTo>
                    <a:pt x="1322463" y="1032703"/>
                  </a:lnTo>
                  <a:lnTo>
                    <a:pt x="1375388" y="998660"/>
                  </a:lnTo>
                  <a:lnTo>
                    <a:pt x="1421217" y="962392"/>
                  </a:lnTo>
                  <a:lnTo>
                    <a:pt x="1459951" y="924215"/>
                  </a:lnTo>
                  <a:lnTo>
                    <a:pt x="1491594" y="884449"/>
                  </a:lnTo>
                  <a:lnTo>
                    <a:pt x="1516147" y="843411"/>
                  </a:lnTo>
                  <a:lnTo>
                    <a:pt x="1533613" y="801420"/>
                  </a:lnTo>
                  <a:lnTo>
                    <a:pt x="1543993" y="758794"/>
                  </a:lnTo>
                  <a:lnTo>
                    <a:pt x="1547291" y="715850"/>
                  </a:lnTo>
                  <a:lnTo>
                    <a:pt x="1547291" y="447868"/>
                  </a:lnTo>
                  <a:lnTo>
                    <a:pt x="1543508" y="404918"/>
                  </a:lnTo>
                  <a:lnTo>
                    <a:pt x="1532645" y="362284"/>
                  </a:lnTo>
                  <a:lnTo>
                    <a:pt x="1514704" y="320284"/>
                  </a:lnTo>
                  <a:lnTo>
                    <a:pt x="1489687" y="279240"/>
                  </a:lnTo>
                  <a:lnTo>
                    <a:pt x="1457597" y="239471"/>
                  </a:lnTo>
                  <a:lnTo>
                    <a:pt x="1418436" y="201298"/>
                  </a:lnTo>
                  <a:lnTo>
                    <a:pt x="1372205" y="165039"/>
                  </a:lnTo>
                  <a:lnTo>
                    <a:pt x="1318907" y="131015"/>
                  </a:lnTo>
                  <a:lnTo>
                    <a:pt x="1278346" y="109179"/>
                  </a:lnTo>
                  <a:lnTo>
                    <a:pt x="1235852" y="89329"/>
                  </a:lnTo>
                  <a:lnTo>
                    <a:pt x="1191609" y="71463"/>
                  </a:lnTo>
                  <a:lnTo>
                    <a:pt x="1145804" y="55582"/>
                  </a:lnTo>
                  <a:lnTo>
                    <a:pt x="1098621" y="41686"/>
                  </a:lnTo>
                  <a:lnTo>
                    <a:pt x="1050246" y="29776"/>
                  </a:lnTo>
                  <a:lnTo>
                    <a:pt x="1000863" y="19850"/>
                  </a:lnTo>
                  <a:lnTo>
                    <a:pt x="950658" y="11910"/>
                  </a:lnTo>
                  <a:lnTo>
                    <a:pt x="899817" y="5955"/>
                  </a:lnTo>
                  <a:lnTo>
                    <a:pt x="848523" y="1985"/>
                  </a:lnTo>
                  <a:lnTo>
                    <a:pt x="796963" y="0"/>
                  </a:lnTo>
                  <a:close/>
                </a:path>
              </a:pathLst>
            </a:custGeom>
            <a:solidFill>
              <a:srgbClr val="FFFFFF"/>
            </a:solidFill>
          </p:spPr>
          <p:txBody>
            <a:bodyPr wrap="square" lIns="0" tIns="0" rIns="0" bIns="0" rtlCol="0"/>
            <a:lstStyle/>
            <a:p>
              <a:pPr latinLnBrk="0"/>
              <a:endParaRPr sz="800">
                <a:latin typeface="+mj-ea"/>
                <a:ea typeface="+mj-ea"/>
              </a:endParaRPr>
            </a:p>
          </p:txBody>
        </p:sp>
        <p:sp>
          <p:nvSpPr>
            <p:cNvPr id="45" name="object 24">
              <a:extLst>
                <a:ext uri="{FF2B5EF4-FFF2-40B4-BE49-F238E27FC236}">
                  <a16:creationId xmlns:a16="http://schemas.microsoft.com/office/drawing/2014/main" id="{B7B0321B-2278-45AB-B7DA-08BB972AF7C0}"/>
                </a:ext>
              </a:extLst>
            </p:cNvPr>
            <p:cNvSpPr/>
            <p:nvPr/>
          </p:nvSpPr>
          <p:spPr>
            <a:xfrm>
              <a:off x="6988579" y="3204865"/>
              <a:ext cx="958353" cy="705632"/>
            </a:xfrm>
            <a:prstGeom prst="rect">
              <a:avLst/>
            </a:prstGeom>
            <a:blipFill>
              <a:blip r:embed="rId8" cstate="print"/>
              <a:stretch>
                <a:fillRect/>
              </a:stretch>
            </a:blipFill>
          </p:spPr>
          <p:txBody>
            <a:bodyPr wrap="square" lIns="0" tIns="0" rIns="0" bIns="0" rtlCol="0"/>
            <a:lstStyle/>
            <a:p>
              <a:pPr latinLnBrk="0"/>
              <a:endParaRPr sz="800">
                <a:latin typeface="+mj-ea"/>
                <a:ea typeface="+mj-ea"/>
              </a:endParaRPr>
            </a:p>
          </p:txBody>
        </p:sp>
        <p:sp>
          <p:nvSpPr>
            <p:cNvPr id="46" name="object 25">
              <a:extLst>
                <a:ext uri="{FF2B5EF4-FFF2-40B4-BE49-F238E27FC236}">
                  <a16:creationId xmlns:a16="http://schemas.microsoft.com/office/drawing/2014/main" id="{1D18A0EF-7EC4-3FF9-0012-094A99123253}"/>
                </a:ext>
              </a:extLst>
            </p:cNvPr>
            <p:cNvSpPr/>
            <p:nvPr/>
          </p:nvSpPr>
          <p:spPr>
            <a:xfrm>
              <a:off x="6988878" y="3205014"/>
              <a:ext cx="957732" cy="543187"/>
            </a:xfrm>
            <a:custGeom>
              <a:avLst/>
              <a:gdLst/>
              <a:ahLst/>
              <a:cxnLst/>
              <a:rect l="l" t="t" r="r" b="b"/>
              <a:pathLst>
                <a:path w="1546225" h="895985">
                  <a:moveTo>
                    <a:pt x="796409" y="0"/>
                  </a:moveTo>
                  <a:lnTo>
                    <a:pt x="744769" y="0"/>
                  </a:lnTo>
                  <a:lnTo>
                    <a:pt x="693233" y="1984"/>
                  </a:lnTo>
                  <a:lnTo>
                    <a:pt x="641986" y="5954"/>
                  </a:lnTo>
                  <a:lnTo>
                    <a:pt x="591212" y="11909"/>
                  </a:lnTo>
                  <a:lnTo>
                    <a:pt x="541098" y="19849"/>
                  </a:lnTo>
                  <a:lnTo>
                    <a:pt x="491828" y="29774"/>
                  </a:lnTo>
                  <a:lnTo>
                    <a:pt x="443588" y="41683"/>
                  </a:lnTo>
                  <a:lnTo>
                    <a:pt x="396561" y="55578"/>
                  </a:lnTo>
                  <a:lnTo>
                    <a:pt x="350934" y="71458"/>
                  </a:lnTo>
                  <a:lnTo>
                    <a:pt x="306892" y="89322"/>
                  </a:lnTo>
                  <a:lnTo>
                    <a:pt x="264619" y="109171"/>
                  </a:lnTo>
                  <a:lnTo>
                    <a:pt x="224300" y="131006"/>
                  </a:lnTo>
                  <a:lnTo>
                    <a:pt x="179260" y="159510"/>
                  </a:lnTo>
                  <a:lnTo>
                    <a:pt x="139252" y="189631"/>
                  </a:lnTo>
                  <a:lnTo>
                    <a:pt x="104275" y="221178"/>
                  </a:lnTo>
                  <a:lnTo>
                    <a:pt x="74328" y="253961"/>
                  </a:lnTo>
                  <a:lnTo>
                    <a:pt x="49410" y="287790"/>
                  </a:lnTo>
                  <a:lnTo>
                    <a:pt x="29519" y="322474"/>
                  </a:lnTo>
                  <a:lnTo>
                    <a:pt x="14654" y="357825"/>
                  </a:lnTo>
                  <a:lnTo>
                    <a:pt x="0" y="429761"/>
                  </a:lnTo>
                  <a:lnTo>
                    <a:pt x="207" y="465968"/>
                  </a:lnTo>
                  <a:lnTo>
                    <a:pt x="15686" y="537904"/>
                  </a:lnTo>
                  <a:lnTo>
                    <a:pt x="30955" y="573255"/>
                  </a:lnTo>
                  <a:lnTo>
                    <a:pt x="51242" y="607940"/>
                  </a:lnTo>
                  <a:lnTo>
                    <a:pt x="76546" y="641768"/>
                  </a:lnTo>
                  <a:lnTo>
                    <a:pt x="106865" y="674552"/>
                  </a:lnTo>
                  <a:lnTo>
                    <a:pt x="142200" y="706098"/>
                  </a:lnTo>
                  <a:lnTo>
                    <a:pt x="182547" y="736219"/>
                  </a:lnTo>
                  <a:lnTo>
                    <a:pt x="227907" y="764723"/>
                  </a:lnTo>
                  <a:lnTo>
                    <a:pt x="268461" y="786558"/>
                  </a:lnTo>
                  <a:lnTo>
                    <a:pt x="310948" y="806407"/>
                  </a:lnTo>
                  <a:lnTo>
                    <a:pt x="355184" y="824272"/>
                  </a:lnTo>
                  <a:lnTo>
                    <a:pt x="400984" y="840151"/>
                  </a:lnTo>
                  <a:lnTo>
                    <a:pt x="448162" y="854046"/>
                  </a:lnTo>
                  <a:lnTo>
                    <a:pt x="496533" y="865955"/>
                  </a:lnTo>
                  <a:lnTo>
                    <a:pt x="545912" y="875880"/>
                  </a:lnTo>
                  <a:lnTo>
                    <a:pt x="596114" y="883820"/>
                  </a:lnTo>
                  <a:lnTo>
                    <a:pt x="646953" y="889775"/>
                  </a:lnTo>
                  <a:lnTo>
                    <a:pt x="698245" y="893745"/>
                  </a:lnTo>
                  <a:lnTo>
                    <a:pt x="749803" y="895730"/>
                  </a:lnTo>
                  <a:lnTo>
                    <a:pt x="801444" y="895730"/>
                  </a:lnTo>
                  <a:lnTo>
                    <a:pt x="852981" y="893745"/>
                  </a:lnTo>
                  <a:lnTo>
                    <a:pt x="904230" y="889775"/>
                  </a:lnTo>
                  <a:lnTo>
                    <a:pt x="955005" y="883820"/>
                  </a:lnTo>
                  <a:lnTo>
                    <a:pt x="1005121" y="875880"/>
                  </a:lnTo>
                  <a:lnTo>
                    <a:pt x="1054392" y="865955"/>
                  </a:lnTo>
                  <a:lnTo>
                    <a:pt x="1102635" y="854046"/>
                  </a:lnTo>
                  <a:lnTo>
                    <a:pt x="1149662" y="840151"/>
                  </a:lnTo>
                  <a:lnTo>
                    <a:pt x="1195290" y="824272"/>
                  </a:lnTo>
                  <a:lnTo>
                    <a:pt x="1239333" y="806407"/>
                  </a:lnTo>
                  <a:lnTo>
                    <a:pt x="1281606" y="786558"/>
                  </a:lnTo>
                  <a:lnTo>
                    <a:pt x="1321923" y="764723"/>
                  </a:lnTo>
                  <a:lnTo>
                    <a:pt x="1366956" y="736219"/>
                  </a:lnTo>
                  <a:lnTo>
                    <a:pt x="1406959" y="706098"/>
                  </a:lnTo>
                  <a:lnTo>
                    <a:pt x="1441932" y="674552"/>
                  </a:lnTo>
                  <a:lnTo>
                    <a:pt x="1471876" y="641768"/>
                  </a:lnTo>
                  <a:lnTo>
                    <a:pt x="1496794" y="607940"/>
                  </a:lnTo>
                  <a:lnTo>
                    <a:pt x="1516684" y="573255"/>
                  </a:lnTo>
                  <a:lnTo>
                    <a:pt x="1531550" y="537904"/>
                  </a:lnTo>
                  <a:lnTo>
                    <a:pt x="1546211" y="465968"/>
                  </a:lnTo>
                  <a:lnTo>
                    <a:pt x="1546008" y="429761"/>
                  </a:lnTo>
                  <a:lnTo>
                    <a:pt x="1530541" y="357825"/>
                  </a:lnTo>
                  <a:lnTo>
                    <a:pt x="1515279" y="322474"/>
                  </a:lnTo>
                  <a:lnTo>
                    <a:pt x="1495000" y="287790"/>
                  </a:lnTo>
                  <a:lnTo>
                    <a:pt x="1469704" y="253961"/>
                  </a:lnTo>
                  <a:lnTo>
                    <a:pt x="1439393" y="221178"/>
                  </a:lnTo>
                  <a:lnTo>
                    <a:pt x="1404068" y="189631"/>
                  </a:lnTo>
                  <a:lnTo>
                    <a:pt x="1363730" y="159510"/>
                  </a:lnTo>
                  <a:lnTo>
                    <a:pt x="1318380" y="131006"/>
                  </a:lnTo>
                  <a:lnTo>
                    <a:pt x="1277811" y="109171"/>
                  </a:lnTo>
                  <a:lnTo>
                    <a:pt x="1235311" y="89322"/>
                  </a:lnTo>
                  <a:lnTo>
                    <a:pt x="1191063" y="71458"/>
                  </a:lnTo>
                  <a:lnTo>
                    <a:pt x="1145254" y="55578"/>
                  </a:lnTo>
                  <a:lnTo>
                    <a:pt x="1098069" y="41683"/>
                  </a:lnTo>
                  <a:lnTo>
                    <a:pt x="1049691" y="29774"/>
                  </a:lnTo>
                  <a:lnTo>
                    <a:pt x="1000308" y="19849"/>
                  </a:lnTo>
                  <a:lnTo>
                    <a:pt x="950102" y="11909"/>
                  </a:lnTo>
                  <a:lnTo>
                    <a:pt x="899261" y="5954"/>
                  </a:lnTo>
                  <a:lnTo>
                    <a:pt x="847968" y="1984"/>
                  </a:lnTo>
                  <a:lnTo>
                    <a:pt x="796409" y="0"/>
                  </a:lnTo>
                  <a:close/>
                </a:path>
              </a:pathLst>
            </a:custGeom>
            <a:solidFill>
              <a:srgbClr val="FFFFFF"/>
            </a:solidFill>
          </p:spPr>
          <p:txBody>
            <a:bodyPr wrap="square" lIns="0" tIns="0" rIns="0" bIns="0" rtlCol="0"/>
            <a:lstStyle/>
            <a:p>
              <a:pPr latinLnBrk="0"/>
              <a:endParaRPr sz="800">
                <a:latin typeface="+mj-ea"/>
                <a:ea typeface="+mj-ea"/>
              </a:endParaRPr>
            </a:p>
          </p:txBody>
        </p:sp>
        <p:sp>
          <p:nvSpPr>
            <p:cNvPr id="47" name="object 26">
              <a:extLst>
                <a:ext uri="{FF2B5EF4-FFF2-40B4-BE49-F238E27FC236}">
                  <a16:creationId xmlns:a16="http://schemas.microsoft.com/office/drawing/2014/main" id="{EAB92ECA-5FB1-5018-DF34-FD24D27812AF}"/>
                </a:ext>
              </a:extLst>
            </p:cNvPr>
            <p:cNvSpPr/>
            <p:nvPr/>
          </p:nvSpPr>
          <p:spPr>
            <a:xfrm>
              <a:off x="7043402" y="3236791"/>
              <a:ext cx="845636" cy="479668"/>
            </a:xfrm>
            <a:custGeom>
              <a:avLst/>
              <a:gdLst/>
              <a:ahLst/>
              <a:cxnLst/>
              <a:rect l="l" t="t" r="r" b="b"/>
              <a:pathLst>
                <a:path w="1365250" h="791210">
                  <a:moveTo>
                    <a:pt x="705325" y="0"/>
                  </a:moveTo>
                  <a:lnTo>
                    <a:pt x="655325" y="2"/>
                  </a:lnTo>
                  <a:lnTo>
                    <a:pt x="605446" y="2104"/>
                  </a:lnTo>
                  <a:lnTo>
                    <a:pt x="555903" y="6306"/>
                  </a:lnTo>
                  <a:lnTo>
                    <a:pt x="506913" y="12608"/>
                  </a:lnTo>
                  <a:lnTo>
                    <a:pt x="458694" y="21009"/>
                  </a:lnTo>
                  <a:lnTo>
                    <a:pt x="411460" y="31510"/>
                  </a:lnTo>
                  <a:lnTo>
                    <a:pt x="365430" y="44110"/>
                  </a:lnTo>
                  <a:lnTo>
                    <a:pt x="320820" y="58809"/>
                  </a:lnTo>
                  <a:lnTo>
                    <a:pt x="277846" y="75607"/>
                  </a:lnTo>
                  <a:lnTo>
                    <a:pt x="236726" y="94504"/>
                  </a:lnTo>
                  <a:lnTo>
                    <a:pt x="197675" y="115500"/>
                  </a:lnTo>
                  <a:lnTo>
                    <a:pt x="153582" y="143709"/>
                  </a:lnTo>
                  <a:lnTo>
                    <a:pt x="115030" y="173690"/>
                  </a:lnTo>
                  <a:lnTo>
                    <a:pt x="82017" y="205207"/>
                  </a:lnTo>
                  <a:lnTo>
                    <a:pt x="54542" y="238024"/>
                  </a:lnTo>
                  <a:lnTo>
                    <a:pt x="32604" y="271904"/>
                  </a:lnTo>
                  <a:lnTo>
                    <a:pt x="16202" y="306611"/>
                  </a:lnTo>
                  <a:lnTo>
                    <a:pt x="0" y="377561"/>
                  </a:lnTo>
                  <a:lnTo>
                    <a:pt x="197" y="413332"/>
                  </a:lnTo>
                  <a:lnTo>
                    <a:pt x="17185" y="484282"/>
                  </a:lnTo>
                  <a:lnTo>
                    <a:pt x="33972" y="518989"/>
                  </a:lnTo>
                  <a:lnTo>
                    <a:pt x="56287" y="552869"/>
                  </a:lnTo>
                  <a:lnTo>
                    <a:pt x="84128" y="585686"/>
                  </a:lnTo>
                  <a:lnTo>
                    <a:pt x="117495" y="617203"/>
                  </a:lnTo>
                  <a:lnTo>
                    <a:pt x="156385" y="647184"/>
                  </a:lnTo>
                  <a:lnTo>
                    <a:pt x="200799" y="675392"/>
                  </a:lnTo>
                  <a:lnTo>
                    <a:pt x="240091" y="696396"/>
                  </a:lnTo>
                  <a:lnTo>
                    <a:pt x="281429" y="715299"/>
                  </a:lnTo>
                  <a:lnTo>
                    <a:pt x="324594" y="732101"/>
                  </a:lnTo>
                  <a:lnTo>
                    <a:pt x="369372" y="746801"/>
                  </a:lnTo>
                  <a:lnTo>
                    <a:pt x="415544" y="759401"/>
                  </a:lnTo>
                  <a:lnTo>
                    <a:pt x="462896" y="769900"/>
                  </a:lnTo>
                  <a:lnTo>
                    <a:pt x="511209" y="778299"/>
                  </a:lnTo>
                  <a:lnTo>
                    <a:pt x="560269" y="784597"/>
                  </a:lnTo>
                  <a:lnTo>
                    <a:pt x="609857" y="788795"/>
                  </a:lnTo>
                  <a:lnTo>
                    <a:pt x="659759" y="790893"/>
                  </a:lnTo>
                  <a:lnTo>
                    <a:pt x="709757" y="790891"/>
                  </a:lnTo>
                  <a:lnTo>
                    <a:pt x="759634" y="788789"/>
                  </a:lnTo>
                  <a:lnTo>
                    <a:pt x="809175" y="784587"/>
                  </a:lnTo>
                  <a:lnTo>
                    <a:pt x="858162" y="778285"/>
                  </a:lnTo>
                  <a:lnTo>
                    <a:pt x="906380" y="769884"/>
                  </a:lnTo>
                  <a:lnTo>
                    <a:pt x="953611" y="759383"/>
                  </a:lnTo>
                  <a:lnTo>
                    <a:pt x="999640" y="746783"/>
                  </a:lnTo>
                  <a:lnTo>
                    <a:pt x="1044249" y="732084"/>
                  </a:lnTo>
                  <a:lnTo>
                    <a:pt x="1087222" y="715286"/>
                  </a:lnTo>
                  <a:lnTo>
                    <a:pt x="1128343" y="696388"/>
                  </a:lnTo>
                  <a:lnTo>
                    <a:pt x="1167396" y="675392"/>
                  </a:lnTo>
                  <a:lnTo>
                    <a:pt x="1211497" y="647184"/>
                  </a:lnTo>
                  <a:lnTo>
                    <a:pt x="1250056" y="617203"/>
                  </a:lnTo>
                  <a:lnTo>
                    <a:pt x="1283075" y="585686"/>
                  </a:lnTo>
                  <a:lnTo>
                    <a:pt x="1310555" y="552869"/>
                  </a:lnTo>
                  <a:lnTo>
                    <a:pt x="1332497" y="518989"/>
                  </a:lnTo>
                  <a:lnTo>
                    <a:pt x="1348903" y="484282"/>
                  </a:lnTo>
                  <a:lnTo>
                    <a:pt x="1365107" y="413332"/>
                  </a:lnTo>
                  <a:lnTo>
                    <a:pt x="1364909" y="377561"/>
                  </a:lnTo>
                  <a:lnTo>
                    <a:pt x="1347917" y="306611"/>
                  </a:lnTo>
                  <a:lnTo>
                    <a:pt x="1331125" y="271904"/>
                  </a:lnTo>
                  <a:lnTo>
                    <a:pt x="1308805" y="238024"/>
                  </a:lnTo>
                  <a:lnTo>
                    <a:pt x="1280957" y="205207"/>
                  </a:lnTo>
                  <a:lnTo>
                    <a:pt x="1247583" y="173690"/>
                  </a:lnTo>
                  <a:lnTo>
                    <a:pt x="1208683" y="143709"/>
                  </a:lnTo>
                  <a:lnTo>
                    <a:pt x="1164259" y="115500"/>
                  </a:lnTo>
                  <a:lnTo>
                    <a:pt x="1124975" y="94496"/>
                  </a:lnTo>
                  <a:lnTo>
                    <a:pt x="1083644" y="75594"/>
                  </a:lnTo>
                  <a:lnTo>
                    <a:pt x="1040483" y="58792"/>
                  </a:lnTo>
                  <a:lnTo>
                    <a:pt x="995710" y="44091"/>
                  </a:lnTo>
                  <a:lnTo>
                    <a:pt x="949540" y="31491"/>
                  </a:lnTo>
                  <a:lnTo>
                    <a:pt x="902190" y="20992"/>
                  </a:lnTo>
                  <a:lnTo>
                    <a:pt x="853877" y="12594"/>
                  </a:lnTo>
                  <a:lnTo>
                    <a:pt x="804817" y="6295"/>
                  </a:lnTo>
                  <a:lnTo>
                    <a:pt x="755228" y="2097"/>
                  </a:lnTo>
                  <a:lnTo>
                    <a:pt x="705325" y="0"/>
                  </a:lnTo>
                  <a:close/>
                </a:path>
              </a:pathLst>
            </a:custGeom>
            <a:solidFill>
              <a:srgbClr val="76D2FF"/>
            </a:solidFill>
          </p:spPr>
          <p:txBody>
            <a:bodyPr wrap="square" lIns="0" tIns="0" rIns="0" bIns="0" rtlCol="0"/>
            <a:lstStyle/>
            <a:p>
              <a:pPr latinLnBrk="0"/>
              <a:endParaRPr sz="800">
                <a:latin typeface="+mj-ea"/>
                <a:ea typeface="+mj-ea"/>
              </a:endParaRPr>
            </a:p>
          </p:txBody>
        </p:sp>
        <p:sp>
          <p:nvSpPr>
            <p:cNvPr id="48" name="object 27">
              <a:extLst>
                <a:ext uri="{FF2B5EF4-FFF2-40B4-BE49-F238E27FC236}">
                  <a16:creationId xmlns:a16="http://schemas.microsoft.com/office/drawing/2014/main" id="{28A9A85E-FD9B-781E-6BEA-4FB1E542FAD9}"/>
                </a:ext>
              </a:extLst>
            </p:cNvPr>
            <p:cNvSpPr/>
            <p:nvPr/>
          </p:nvSpPr>
          <p:spPr>
            <a:xfrm>
              <a:off x="7736910" y="3627897"/>
              <a:ext cx="958518" cy="705643"/>
            </a:xfrm>
            <a:custGeom>
              <a:avLst/>
              <a:gdLst/>
              <a:ahLst/>
              <a:cxnLst/>
              <a:rect l="l" t="t" r="r" b="b"/>
              <a:pathLst>
                <a:path w="1547495" h="1163954">
                  <a:moveTo>
                    <a:pt x="796963" y="0"/>
                  </a:moveTo>
                  <a:lnTo>
                    <a:pt x="745321" y="0"/>
                  </a:lnTo>
                  <a:lnTo>
                    <a:pt x="693783" y="1985"/>
                  </a:lnTo>
                  <a:lnTo>
                    <a:pt x="642533" y="5955"/>
                  </a:lnTo>
                  <a:lnTo>
                    <a:pt x="591758" y="11910"/>
                  </a:lnTo>
                  <a:lnTo>
                    <a:pt x="541642" y="19850"/>
                  </a:lnTo>
                  <a:lnTo>
                    <a:pt x="492370" y="29776"/>
                  </a:lnTo>
                  <a:lnTo>
                    <a:pt x="444128" y="41686"/>
                  </a:lnTo>
                  <a:lnTo>
                    <a:pt x="397100" y="55582"/>
                  </a:lnTo>
                  <a:lnTo>
                    <a:pt x="351473" y="71463"/>
                  </a:lnTo>
                  <a:lnTo>
                    <a:pt x="307430" y="89329"/>
                  </a:lnTo>
                  <a:lnTo>
                    <a:pt x="265157" y="109179"/>
                  </a:lnTo>
                  <a:lnTo>
                    <a:pt x="224840" y="131015"/>
                  </a:lnTo>
                  <a:lnTo>
                    <a:pt x="171911" y="165039"/>
                  </a:lnTo>
                  <a:lnTo>
                    <a:pt x="126080" y="201298"/>
                  </a:lnTo>
                  <a:lnTo>
                    <a:pt x="87343" y="239471"/>
                  </a:lnTo>
                  <a:lnTo>
                    <a:pt x="55699" y="279240"/>
                  </a:lnTo>
                  <a:lnTo>
                    <a:pt x="31144" y="320284"/>
                  </a:lnTo>
                  <a:lnTo>
                    <a:pt x="13678" y="362284"/>
                  </a:lnTo>
                  <a:lnTo>
                    <a:pt x="3297" y="404918"/>
                  </a:lnTo>
                  <a:lnTo>
                    <a:pt x="0" y="447868"/>
                  </a:lnTo>
                  <a:lnTo>
                    <a:pt x="0" y="715850"/>
                  </a:lnTo>
                  <a:lnTo>
                    <a:pt x="3783" y="758796"/>
                  </a:lnTo>
                  <a:lnTo>
                    <a:pt x="14647" y="801427"/>
                  </a:lnTo>
                  <a:lnTo>
                    <a:pt x="32590" y="843425"/>
                  </a:lnTo>
                  <a:lnTo>
                    <a:pt x="57611" y="884468"/>
                  </a:lnTo>
                  <a:lnTo>
                    <a:pt x="89709" y="924238"/>
                  </a:lnTo>
                  <a:lnTo>
                    <a:pt x="128882" y="962413"/>
                  </a:lnTo>
                  <a:lnTo>
                    <a:pt x="175128" y="998675"/>
                  </a:lnTo>
                  <a:lnTo>
                    <a:pt x="228447" y="1032703"/>
                  </a:lnTo>
                  <a:lnTo>
                    <a:pt x="269019" y="1054537"/>
                  </a:lnTo>
                  <a:lnTo>
                    <a:pt x="311523" y="1074385"/>
                  </a:lnTo>
                  <a:lnTo>
                    <a:pt x="355775" y="1092249"/>
                  </a:lnTo>
                  <a:lnTo>
                    <a:pt x="401589" y="1108127"/>
                  </a:lnTo>
                  <a:lnTo>
                    <a:pt x="448780" y="1122020"/>
                  </a:lnTo>
                  <a:lnTo>
                    <a:pt x="497163" y="1133927"/>
                  </a:lnTo>
                  <a:lnTo>
                    <a:pt x="546553" y="1143850"/>
                  </a:lnTo>
                  <a:lnTo>
                    <a:pt x="596765" y="1151787"/>
                  </a:lnTo>
                  <a:lnTo>
                    <a:pt x="647616" y="1157740"/>
                  </a:lnTo>
                  <a:lnTo>
                    <a:pt x="698933" y="1161708"/>
                  </a:lnTo>
                  <a:lnTo>
                    <a:pt x="750364" y="1163689"/>
                  </a:lnTo>
                  <a:lnTo>
                    <a:pt x="802047" y="1163689"/>
                  </a:lnTo>
                  <a:lnTo>
                    <a:pt x="853604" y="1161703"/>
                  </a:lnTo>
                  <a:lnTo>
                    <a:pt x="904857" y="1157732"/>
                  </a:lnTo>
                  <a:lnTo>
                    <a:pt x="955631" y="1151777"/>
                  </a:lnTo>
                  <a:lnTo>
                    <a:pt x="1005744" y="1143837"/>
                  </a:lnTo>
                  <a:lnTo>
                    <a:pt x="1055012" y="1133913"/>
                  </a:lnTo>
                  <a:lnTo>
                    <a:pt x="1103249" y="1122005"/>
                  </a:lnTo>
                  <a:lnTo>
                    <a:pt x="1150271" y="1108113"/>
                  </a:lnTo>
                  <a:lnTo>
                    <a:pt x="1195894" y="1092236"/>
                  </a:lnTo>
                  <a:lnTo>
                    <a:pt x="1239932" y="1074375"/>
                  </a:lnTo>
                  <a:lnTo>
                    <a:pt x="1282200" y="1054531"/>
                  </a:lnTo>
                  <a:lnTo>
                    <a:pt x="1322514" y="1032703"/>
                  </a:lnTo>
                  <a:lnTo>
                    <a:pt x="1375422" y="998660"/>
                  </a:lnTo>
                  <a:lnTo>
                    <a:pt x="1421238" y="962392"/>
                  </a:lnTo>
                  <a:lnTo>
                    <a:pt x="1459964" y="924215"/>
                  </a:lnTo>
                  <a:lnTo>
                    <a:pt x="1491600" y="884449"/>
                  </a:lnTo>
                  <a:lnTo>
                    <a:pt x="1516150" y="843411"/>
                  </a:lnTo>
                  <a:lnTo>
                    <a:pt x="1533614" y="801420"/>
                  </a:lnTo>
                  <a:lnTo>
                    <a:pt x="1543994" y="758794"/>
                  </a:lnTo>
                  <a:lnTo>
                    <a:pt x="1547291" y="715850"/>
                  </a:lnTo>
                  <a:lnTo>
                    <a:pt x="1547291" y="447868"/>
                  </a:lnTo>
                  <a:lnTo>
                    <a:pt x="1543508" y="404918"/>
                  </a:lnTo>
                  <a:lnTo>
                    <a:pt x="1532645" y="362284"/>
                  </a:lnTo>
                  <a:lnTo>
                    <a:pt x="1514704" y="320284"/>
                  </a:lnTo>
                  <a:lnTo>
                    <a:pt x="1489687" y="279240"/>
                  </a:lnTo>
                  <a:lnTo>
                    <a:pt x="1457597" y="239471"/>
                  </a:lnTo>
                  <a:lnTo>
                    <a:pt x="1418436" y="201298"/>
                  </a:lnTo>
                  <a:lnTo>
                    <a:pt x="1372205" y="165039"/>
                  </a:lnTo>
                  <a:lnTo>
                    <a:pt x="1318907" y="131015"/>
                  </a:lnTo>
                  <a:lnTo>
                    <a:pt x="1278346" y="109179"/>
                  </a:lnTo>
                  <a:lnTo>
                    <a:pt x="1235852" y="89329"/>
                  </a:lnTo>
                  <a:lnTo>
                    <a:pt x="1191609" y="71463"/>
                  </a:lnTo>
                  <a:lnTo>
                    <a:pt x="1145804" y="55582"/>
                  </a:lnTo>
                  <a:lnTo>
                    <a:pt x="1098621" y="41686"/>
                  </a:lnTo>
                  <a:lnTo>
                    <a:pt x="1050246" y="29776"/>
                  </a:lnTo>
                  <a:lnTo>
                    <a:pt x="1000863" y="19850"/>
                  </a:lnTo>
                  <a:lnTo>
                    <a:pt x="950658" y="11910"/>
                  </a:lnTo>
                  <a:lnTo>
                    <a:pt x="899817" y="5955"/>
                  </a:lnTo>
                  <a:lnTo>
                    <a:pt x="848523" y="1985"/>
                  </a:lnTo>
                  <a:lnTo>
                    <a:pt x="796963" y="0"/>
                  </a:lnTo>
                  <a:close/>
                </a:path>
              </a:pathLst>
            </a:custGeom>
            <a:solidFill>
              <a:srgbClr val="FFFFFF"/>
            </a:solidFill>
          </p:spPr>
          <p:txBody>
            <a:bodyPr wrap="square" lIns="0" tIns="0" rIns="0" bIns="0" rtlCol="0"/>
            <a:lstStyle/>
            <a:p>
              <a:pPr latinLnBrk="0"/>
              <a:endParaRPr sz="800">
                <a:latin typeface="+mj-ea"/>
                <a:ea typeface="+mj-ea"/>
              </a:endParaRPr>
            </a:p>
          </p:txBody>
        </p:sp>
        <p:sp>
          <p:nvSpPr>
            <p:cNvPr id="49" name="object 28">
              <a:extLst>
                <a:ext uri="{FF2B5EF4-FFF2-40B4-BE49-F238E27FC236}">
                  <a16:creationId xmlns:a16="http://schemas.microsoft.com/office/drawing/2014/main" id="{D19B9475-3074-E595-1569-92E3A195EEAF}"/>
                </a:ext>
              </a:extLst>
            </p:cNvPr>
            <p:cNvSpPr/>
            <p:nvPr/>
          </p:nvSpPr>
          <p:spPr>
            <a:xfrm>
              <a:off x="7736940" y="3627749"/>
              <a:ext cx="958353" cy="705630"/>
            </a:xfrm>
            <a:prstGeom prst="rect">
              <a:avLst/>
            </a:prstGeom>
            <a:blipFill>
              <a:blip r:embed="rId9" cstate="print"/>
              <a:stretch>
                <a:fillRect/>
              </a:stretch>
            </a:blipFill>
          </p:spPr>
          <p:txBody>
            <a:bodyPr wrap="square" lIns="0" tIns="0" rIns="0" bIns="0" rtlCol="0"/>
            <a:lstStyle/>
            <a:p>
              <a:pPr latinLnBrk="0"/>
              <a:endParaRPr sz="800">
                <a:latin typeface="+mj-ea"/>
                <a:ea typeface="+mj-ea"/>
              </a:endParaRPr>
            </a:p>
          </p:txBody>
        </p:sp>
        <p:sp>
          <p:nvSpPr>
            <p:cNvPr id="50" name="object 29">
              <a:extLst>
                <a:ext uri="{FF2B5EF4-FFF2-40B4-BE49-F238E27FC236}">
                  <a16:creationId xmlns:a16="http://schemas.microsoft.com/office/drawing/2014/main" id="{0210ADFC-2218-5397-5218-2E3709A8066C}"/>
                </a:ext>
              </a:extLst>
            </p:cNvPr>
            <p:cNvSpPr/>
            <p:nvPr/>
          </p:nvSpPr>
          <p:spPr>
            <a:xfrm>
              <a:off x="7737244" y="3627903"/>
              <a:ext cx="957732" cy="543187"/>
            </a:xfrm>
            <a:custGeom>
              <a:avLst/>
              <a:gdLst/>
              <a:ahLst/>
              <a:cxnLst/>
              <a:rect l="l" t="t" r="r" b="b"/>
              <a:pathLst>
                <a:path w="1546225" h="895984">
                  <a:moveTo>
                    <a:pt x="796409" y="0"/>
                  </a:moveTo>
                  <a:lnTo>
                    <a:pt x="744769" y="0"/>
                  </a:lnTo>
                  <a:lnTo>
                    <a:pt x="693233" y="1984"/>
                  </a:lnTo>
                  <a:lnTo>
                    <a:pt x="641986" y="5954"/>
                  </a:lnTo>
                  <a:lnTo>
                    <a:pt x="591212" y="11909"/>
                  </a:lnTo>
                  <a:lnTo>
                    <a:pt x="541098" y="19849"/>
                  </a:lnTo>
                  <a:lnTo>
                    <a:pt x="491828" y="29774"/>
                  </a:lnTo>
                  <a:lnTo>
                    <a:pt x="443588" y="41683"/>
                  </a:lnTo>
                  <a:lnTo>
                    <a:pt x="396561" y="55578"/>
                  </a:lnTo>
                  <a:lnTo>
                    <a:pt x="350934" y="71458"/>
                  </a:lnTo>
                  <a:lnTo>
                    <a:pt x="306892" y="89322"/>
                  </a:lnTo>
                  <a:lnTo>
                    <a:pt x="264619" y="109171"/>
                  </a:lnTo>
                  <a:lnTo>
                    <a:pt x="224300" y="131006"/>
                  </a:lnTo>
                  <a:lnTo>
                    <a:pt x="179260" y="159510"/>
                  </a:lnTo>
                  <a:lnTo>
                    <a:pt x="139252" y="189631"/>
                  </a:lnTo>
                  <a:lnTo>
                    <a:pt x="104275" y="221178"/>
                  </a:lnTo>
                  <a:lnTo>
                    <a:pt x="74328" y="253961"/>
                  </a:lnTo>
                  <a:lnTo>
                    <a:pt x="49410" y="287790"/>
                  </a:lnTo>
                  <a:lnTo>
                    <a:pt x="29519" y="322474"/>
                  </a:lnTo>
                  <a:lnTo>
                    <a:pt x="14654" y="357825"/>
                  </a:lnTo>
                  <a:lnTo>
                    <a:pt x="0" y="429761"/>
                  </a:lnTo>
                  <a:lnTo>
                    <a:pt x="207" y="465968"/>
                  </a:lnTo>
                  <a:lnTo>
                    <a:pt x="15686" y="537904"/>
                  </a:lnTo>
                  <a:lnTo>
                    <a:pt x="30955" y="573255"/>
                  </a:lnTo>
                  <a:lnTo>
                    <a:pt x="51242" y="607940"/>
                  </a:lnTo>
                  <a:lnTo>
                    <a:pt x="76546" y="641768"/>
                  </a:lnTo>
                  <a:lnTo>
                    <a:pt x="106865" y="674552"/>
                  </a:lnTo>
                  <a:lnTo>
                    <a:pt x="142200" y="706098"/>
                  </a:lnTo>
                  <a:lnTo>
                    <a:pt x="182547" y="736219"/>
                  </a:lnTo>
                  <a:lnTo>
                    <a:pt x="227907" y="764723"/>
                  </a:lnTo>
                  <a:lnTo>
                    <a:pt x="268461" y="786558"/>
                  </a:lnTo>
                  <a:lnTo>
                    <a:pt x="310948" y="806407"/>
                  </a:lnTo>
                  <a:lnTo>
                    <a:pt x="355184" y="824272"/>
                  </a:lnTo>
                  <a:lnTo>
                    <a:pt x="400984" y="840151"/>
                  </a:lnTo>
                  <a:lnTo>
                    <a:pt x="448162" y="854046"/>
                  </a:lnTo>
                  <a:lnTo>
                    <a:pt x="496533" y="865955"/>
                  </a:lnTo>
                  <a:lnTo>
                    <a:pt x="545912" y="875880"/>
                  </a:lnTo>
                  <a:lnTo>
                    <a:pt x="596114" y="883820"/>
                  </a:lnTo>
                  <a:lnTo>
                    <a:pt x="646953" y="889775"/>
                  </a:lnTo>
                  <a:lnTo>
                    <a:pt x="698245" y="893745"/>
                  </a:lnTo>
                  <a:lnTo>
                    <a:pt x="749803" y="895730"/>
                  </a:lnTo>
                  <a:lnTo>
                    <a:pt x="801444" y="895730"/>
                  </a:lnTo>
                  <a:lnTo>
                    <a:pt x="852981" y="893745"/>
                  </a:lnTo>
                  <a:lnTo>
                    <a:pt x="904230" y="889775"/>
                  </a:lnTo>
                  <a:lnTo>
                    <a:pt x="955005" y="883820"/>
                  </a:lnTo>
                  <a:lnTo>
                    <a:pt x="1005121" y="875880"/>
                  </a:lnTo>
                  <a:lnTo>
                    <a:pt x="1054392" y="865955"/>
                  </a:lnTo>
                  <a:lnTo>
                    <a:pt x="1102635" y="854046"/>
                  </a:lnTo>
                  <a:lnTo>
                    <a:pt x="1149662" y="840151"/>
                  </a:lnTo>
                  <a:lnTo>
                    <a:pt x="1195290" y="824272"/>
                  </a:lnTo>
                  <a:lnTo>
                    <a:pt x="1239333" y="806407"/>
                  </a:lnTo>
                  <a:lnTo>
                    <a:pt x="1281606" y="786558"/>
                  </a:lnTo>
                  <a:lnTo>
                    <a:pt x="1321923" y="764723"/>
                  </a:lnTo>
                  <a:lnTo>
                    <a:pt x="1366956" y="736219"/>
                  </a:lnTo>
                  <a:lnTo>
                    <a:pt x="1406959" y="706098"/>
                  </a:lnTo>
                  <a:lnTo>
                    <a:pt x="1441932" y="674552"/>
                  </a:lnTo>
                  <a:lnTo>
                    <a:pt x="1471876" y="641768"/>
                  </a:lnTo>
                  <a:lnTo>
                    <a:pt x="1496794" y="607940"/>
                  </a:lnTo>
                  <a:lnTo>
                    <a:pt x="1516684" y="573255"/>
                  </a:lnTo>
                  <a:lnTo>
                    <a:pt x="1531550" y="537904"/>
                  </a:lnTo>
                  <a:lnTo>
                    <a:pt x="1546211" y="465968"/>
                  </a:lnTo>
                  <a:lnTo>
                    <a:pt x="1546008" y="429761"/>
                  </a:lnTo>
                  <a:lnTo>
                    <a:pt x="1530541" y="357825"/>
                  </a:lnTo>
                  <a:lnTo>
                    <a:pt x="1515279" y="322474"/>
                  </a:lnTo>
                  <a:lnTo>
                    <a:pt x="1495000" y="287790"/>
                  </a:lnTo>
                  <a:lnTo>
                    <a:pt x="1469704" y="253961"/>
                  </a:lnTo>
                  <a:lnTo>
                    <a:pt x="1439393" y="221178"/>
                  </a:lnTo>
                  <a:lnTo>
                    <a:pt x="1404068" y="189631"/>
                  </a:lnTo>
                  <a:lnTo>
                    <a:pt x="1363730" y="159510"/>
                  </a:lnTo>
                  <a:lnTo>
                    <a:pt x="1318380" y="131006"/>
                  </a:lnTo>
                  <a:lnTo>
                    <a:pt x="1277811" y="109171"/>
                  </a:lnTo>
                  <a:lnTo>
                    <a:pt x="1235311" y="89322"/>
                  </a:lnTo>
                  <a:lnTo>
                    <a:pt x="1191063" y="71458"/>
                  </a:lnTo>
                  <a:lnTo>
                    <a:pt x="1145254" y="55578"/>
                  </a:lnTo>
                  <a:lnTo>
                    <a:pt x="1098069" y="41683"/>
                  </a:lnTo>
                  <a:lnTo>
                    <a:pt x="1049691" y="29774"/>
                  </a:lnTo>
                  <a:lnTo>
                    <a:pt x="1000308" y="19849"/>
                  </a:lnTo>
                  <a:lnTo>
                    <a:pt x="950102" y="11909"/>
                  </a:lnTo>
                  <a:lnTo>
                    <a:pt x="899261" y="5954"/>
                  </a:lnTo>
                  <a:lnTo>
                    <a:pt x="847968" y="1984"/>
                  </a:lnTo>
                  <a:lnTo>
                    <a:pt x="796409" y="0"/>
                  </a:lnTo>
                  <a:close/>
                </a:path>
              </a:pathLst>
            </a:custGeom>
            <a:solidFill>
              <a:srgbClr val="FFFFFF"/>
            </a:solidFill>
          </p:spPr>
          <p:txBody>
            <a:bodyPr wrap="square" lIns="0" tIns="0" rIns="0" bIns="0" rtlCol="0"/>
            <a:lstStyle/>
            <a:p>
              <a:pPr latinLnBrk="0"/>
              <a:endParaRPr sz="800">
                <a:latin typeface="+mj-ea"/>
                <a:ea typeface="+mj-ea"/>
              </a:endParaRPr>
            </a:p>
          </p:txBody>
        </p:sp>
        <p:sp>
          <p:nvSpPr>
            <p:cNvPr id="51" name="object 30">
              <a:extLst>
                <a:ext uri="{FF2B5EF4-FFF2-40B4-BE49-F238E27FC236}">
                  <a16:creationId xmlns:a16="http://schemas.microsoft.com/office/drawing/2014/main" id="{13AB6082-3B5E-73A5-F9E3-6C9284D7351B}"/>
                </a:ext>
              </a:extLst>
            </p:cNvPr>
            <p:cNvSpPr/>
            <p:nvPr/>
          </p:nvSpPr>
          <p:spPr>
            <a:xfrm>
              <a:off x="7791753" y="3659691"/>
              <a:ext cx="845636" cy="479668"/>
            </a:xfrm>
            <a:custGeom>
              <a:avLst/>
              <a:gdLst/>
              <a:ahLst/>
              <a:cxnLst/>
              <a:rect l="l" t="t" r="r" b="b"/>
              <a:pathLst>
                <a:path w="1365250" h="791209">
                  <a:moveTo>
                    <a:pt x="705351" y="0"/>
                  </a:moveTo>
                  <a:lnTo>
                    <a:pt x="655351" y="0"/>
                  </a:lnTo>
                  <a:lnTo>
                    <a:pt x="605471" y="2099"/>
                  </a:lnTo>
                  <a:lnTo>
                    <a:pt x="555927" y="6298"/>
                  </a:lnTo>
                  <a:lnTo>
                    <a:pt x="506937" y="12597"/>
                  </a:lnTo>
                  <a:lnTo>
                    <a:pt x="458716" y="20995"/>
                  </a:lnTo>
                  <a:lnTo>
                    <a:pt x="411482" y="31493"/>
                  </a:lnTo>
                  <a:lnTo>
                    <a:pt x="365451" y="44090"/>
                  </a:lnTo>
                  <a:lnTo>
                    <a:pt x="320839" y="58787"/>
                  </a:lnTo>
                  <a:lnTo>
                    <a:pt x="277864" y="75584"/>
                  </a:lnTo>
                  <a:lnTo>
                    <a:pt x="236742" y="94480"/>
                  </a:lnTo>
                  <a:lnTo>
                    <a:pt x="197689" y="115475"/>
                  </a:lnTo>
                  <a:lnTo>
                    <a:pt x="153589" y="143684"/>
                  </a:lnTo>
                  <a:lnTo>
                    <a:pt x="115031" y="173665"/>
                  </a:lnTo>
                  <a:lnTo>
                    <a:pt x="82014" y="205182"/>
                  </a:lnTo>
                  <a:lnTo>
                    <a:pt x="54537" y="237999"/>
                  </a:lnTo>
                  <a:lnTo>
                    <a:pt x="32599" y="271879"/>
                  </a:lnTo>
                  <a:lnTo>
                    <a:pt x="16197" y="306586"/>
                  </a:lnTo>
                  <a:lnTo>
                    <a:pt x="0" y="377536"/>
                  </a:lnTo>
                  <a:lnTo>
                    <a:pt x="201" y="413307"/>
                  </a:lnTo>
                  <a:lnTo>
                    <a:pt x="17196" y="484257"/>
                  </a:lnTo>
                  <a:lnTo>
                    <a:pt x="33987" y="518964"/>
                  </a:lnTo>
                  <a:lnTo>
                    <a:pt x="56306" y="552844"/>
                  </a:lnTo>
                  <a:lnTo>
                    <a:pt x="84150" y="585661"/>
                  </a:lnTo>
                  <a:lnTo>
                    <a:pt x="117519" y="617178"/>
                  </a:lnTo>
                  <a:lnTo>
                    <a:pt x="156412" y="647159"/>
                  </a:lnTo>
                  <a:lnTo>
                    <a:pt x="200826" y="675368"/>
                  </a:lnTo>
                  <a:lnTo>
                    <a:pt x="240118" y="696372"/>
                  </a:lnTo>
                  <a:lnTo>
                    <a:pt x="281456" y="715276"/>
                  </a:lnTo>
                  <a:lnTo>
                    <a:pt x="324621" y="732079"/>
                  </a:lnTo>
                  <a:lnTo>
                    <a:pt x="369399" y="746782"/>
                  </a:lnTo>
                  <a:lnTo>
                    <a:pt x="415571" y="759385"/>
                  </a:lnTo>
                  <a:lnTo>
                    <a:pt x="462923" y="769887"/>
                  </a:lnTo>
                  <a:lnTo>
                    <a:pt x="511236" y="778288"/>
                  </a:lnTo>
                  <a:lnTo>
                    <a:pt x="560296" y="784590"/>
                  </a:lnTo>
                  <a:lnTo>
                    <a:pt x="609884" y="788790"/>
                  </a:lnTo>
                  <a:lnTo>
                    <a:pt x="659786" y="790891"/>
                  </a:lnTo>
                  <a:lnTo>
                    <a:pt x="709784" y="790891"/>
                  </a:lnTo>
                  <a:lnTo>
                    <a:pt x="759661" y="788790"/>
                  </a:lnTo>
                  <a:lnTo>
                    <a:pt x="809202" y="784590"/>
                  </a:lnTo>
                  <a:lnTo>
                    <a:pt x="858189" y="778288"/>
                  </a:lnTo>
                  <a:lnTo>
                    <a:pt x="906407" y="769887"/>
                  </a:lnTo>
                  <a:lnTo>
                    <a:pt x="953638" y="759385"/>
                  </a:lnTo>
                  <a:lnTo>
                    <a:pt x="999667" y="746782"/>
                  </a:lnTo>
                  <a:lnTo>
                    <a:pt x="1044276" y="732079"/>
                  </a:lnTo>
                  <a:lnTo>
                    <a:pt x="1087249" y="715276"/>
                  </a:lnTo>
                  <a:lnTo>
                    <a:pt x="1128370" y="696372"/>
                  </a:lnTo>
                  <a:lnTo>
                    <a:pt x="1167423" y="675368"/>
                  </a:lnTo>
                  <a:lnTo>
                    <a:pt x="1211524" y="647159"/>
                  </a:lnTo>
                  <a:lnTo>
                    <a:pt x="1250083" y="617178"/>
                  </a:lnTo>
                  <a:lnTo>
                    <a:pt x="1283102" y="585661"/>
                  </a:lnTo>
                  <a:lnTo>
                    <a:pt x="1310582" y="552844"/>
                  </a:lnTo>
                  <a:lnTo>
                    <a:pt x="1332524" y="518964"/>
                  </a:lnTo>
                  <a:lnTo>
                    <a:pt x="1348930" y="484257"/>
                  </a:lnTo>
                  <a:lnTo>
                    <a:pt x="1365134" y="413307"/>
                  </a:lnTo>
                  <a:lnTo>
                    <a:pt x="1364936" y="377536"/>
                  </a:lnTo>
                  <a:lnTo>
                    <a:pt x="1347944" y="306586"/>
                  </a:lnTo>
                  <a:lnTo>
                    <a:pt x="1331152" y="271879"/>
                  </a:lnTo>
                  <a:lnTo>
                    <a:pt x="1308832" y="237999"/>
                  </a:lnTo>
                  <a:lnTo>
                    <a:pt x="1280984" y="205182"/>
                  </a:lnTo>
                  <a:lnTo>
                    <a:pt x="1247610" y="173665"/>
                  </a:lnTo>
                  <a:lnTo>
                    <a:pt x="1208710" y="143684"/>
                  </a:lnTo>
                  <a:lnTo>
                    <a:pt x="1164286" y="115475"/>
                  </a:lnTo>
                  <a:lnTo>
                    <a:pt x="1125002" y="94480"/>
                  </a:lnTo>
                  <a:lnTo>
                    <a:pt x="1083671" y="75584"/>
                  </a:lnTo>
                  <a:lnTo>
                    <a:pt x="1040510" y="58787"/>
                  </a:lnTo>
                  <a:lnTo>
                    <a:pt x="995737" y="44090"/>
                  </a:lnTo>
                  <a:lnTo>
                    <a:pt x="949567" y="31493"/>
                  </a:lnTo>
                  <a:lnTo>
                    <a:pt x="902217" y="20995"/>
                  </a:lnTo>
                  <a:lnTo>
                    <a:pt x="853904" y="12597"/>
                  </a:lnTo>
                  <a:lnTo>
                    <a:pt x="804844" y="6298"/>
                  </a:lnTo>
                  <a:lnTo>
                    <a:pt x="755254" y="2099"/>
                  </a:lnTo>
                  <a:lnTo>
                    <a:pt x="705351" y="0"/>
                  </a:lnTo>
                  <a:close/>
                </a:path>
              </a:pathLst>
            </a:custGeom>
            <a:solidFill>
              <a:srgbClr val="1E49E2"/>
            </a:solidFill>
          </p:spPr>
          <p:txBody>
            <a:bodyPr wrap="square" lIns="0" tIns="0" rIns="0" bIns="0" rtlCol="0"/>
            <a:lstStyle/>
            <a:p>
              <a:pPr latinLnBrk="0"/>
              <a:endParaRPr sz="800">
                <a:latin typeface="+mj-ea"/>
                <a:ea typeface="+mj-ea"/>
              </a:endParaRPr>
            </a:p>
          </p:txBody>
        </p:sp>
        <p:sp>
          <p:nvSpPr>
            <p:cNvPr id="52" name="object 31">
              <a:extLst>
                <a:ext uri="{FF2B5EF4-FFF2-40B4-BE49-F238E27FC236}">
                  <a16:creationId xmlns:a16="http://schemas.microsoft.com/office/drawing/2014/main" id="{6FF6D820-6C0F-2681-C88F-D7B69074C9C9}"/>
                </a:ext>
              </a:extLst>
            </p:cNvPr>
            <p:cNvSpPr/>
            <p:nvPr/>
          </p:nvSpPr>
          <p:spPr>
            <a:xfrm>
              <a:off x="5491813" y="3205010"/>
              <a:ext cx="958518" cy="705643"/>
            </a:xfrm>
            <a:custGeom>
              <a:avLst/>
              <a:gdLst/>
              <a:ahLst/>
              <a:cxnLst/>
              <a:rect l="l" t="t" r="r" b="b"/>
              <a:pathLst>
                <a:path w="1547495" h="1163954">
                  <a:moveTo>
                    <a:pt x="796963" y="0"/>
                  </a:moveTo>
                  <a:lnTo>
                    <a:pt x="745321" y="0"/>
                  </a:lnTo>
                  <a:lnTo>
                    <a:pt x="693783" y="1985"/>
                  </a:lnTo>
                  <a:lnTo>
                    <a:pt x="642533" y="5955"/>
                  </a:lnTo>
                  <a:lnTo>
                    <a:pt x="591758" y="11910"/>
                  </a:lnTo>
                  <a:lnTo>
                    <a:pt x="541642" y="19850"/>
                  </a:lnTo>
                  <a:lnTo>
                    <a:pt x="492370" y="29776"/>
                  </a:lnTo>
                  <a:lnTo>
                    <a:pt x="444128" y="41686"/>
                  </a:lnTo>
                  <a:lnTo>
                    <a:pt x="397100" y="55582"/>
                  </a:lnTo>
                  <a:lnTo>
                    <a:pt x="351473" y="71463"/>
                  </a:lnTo>
                  <a:lnTo>
                    <a:pt x="307430" y="89329"/>
                  </a:lnTo>
                  <a:lnTo>
                    <a:pt x="265157" y="109179"/>
                  </a:lnTo>
                  <a:lnTo>
                    <a:pt x="224840" y="131015"/>
                  </a:lnTo>
                  <a:lnTo>
                    <a:pt x="171911" y="165039"/>
                  </a:lnTo>
                  <a:lnTo>
                    <a:pt x="126080" y="201298"/>
                  </a:lnTo>
                  <a:lnTo>
                    <a:pt x="87343" y="239471"/>
                  </a:lnTo>
                  <a:lnTo>
                    <a:pt x="55699" y="279240"/>
                  </a:lnTo>
                  <a:lnTo>
                    <a:pt x="31144" y="320284"/>
                  </a:lnTo>
                  <a:lnTo>
                    <a:pt x="13678" y="362284"/>
                  </a:lnTo>
                  <a:lnTo>
                    <a:pt x="3297" y="404918"/>
                  </a:lnTo>
                  <a:lnTo>
                    <a:pt x="0" y="447868"/>
                  </a:lnTo>
                  <a:lnTo>
                    <a:pt x="0" y="715850"/>
                  </a:lnTo>
                  <a:lnTo>
                    <a:pt x="3783" y="758796"/>
                  </a:lnTo>
                  <a:lnTo>
                    <a:pt x="14647" y="801427"/>
                  </a:lnTo>
                  <a:lnTo>
                    <a:pt x="32590" y="843425"/>
                  </a:lnTo>
                  <a:lnTo>
                    <a:pt x="57610" y="884468"/>
                  </a:lnTo>
                  <a:lnTo>
                    <a:pt x="89706" y="924238"/>
                  </a:lnTo>
                  <a:lnTo>
                    <a:pt x="128876" y="962413"/>
                  </a:lnTo>
                  <a:lnTo>
                    <a:pt x="175120" y="998675"/>
                  </a:lnTo>
                  <a:lnTo>
                    <a:pt x="228434" y="1032703"/>
                  </a:lnTo>
                  <a:lnTo>
                    <a:pt x="268995" y="1054537"/>
                  </a:lnTo>
                  <a:lnTo>
                    <a:pt x="311489" y="1074387"/>
                  </a:lnTo>
                  <a:lnTo>
                    <a:pt x="355730" y="1092251"/>
                  </a:lnTo>
                  <a:lnTo>
                    <a:pt x="401534" y="1108131"/>
                  </a:lnTo>
                  <a:lnTo>
                    <a:pt x="448715" y="1122025"/>
                  </a:lnTo>
                  <a:lnTo>
                    <a:pt x="497088" y="1133935"/>
                  </a:lnTo>
                  <a:lnTo>
                    <a:pt x="546469" y="1143860"/>
                  </a:lnTo>
                  <a:lnTo>
                    <a:pt x="596672" y="1151799"/>
                  </a:lnTo>
                  <a:lnTo>
                    <a:pt x="647512" y="1157754"/>
                  </a:lnTo>
                  <a:lnTo>
                    <a:pt x="698803" y="1161724"/>
                  </a:lnTo>
                  <a:lnTo>
                    <a:pt x="750362" y="1163709"/>
                  </a:lnTo>
                  <a:lnTo>
                    <a:pt x="802003" y="1163709"/>
                  </a:lnTo>
                  <a:lnTo>
                    <a:pt x="853540" y="1161724"/>
                  </a:lnTo>
                  <a:lnTo>
                    <a:pt x="904789" y="1157754"/>
                  </a:lnTo>
                  <a:lnTo>
                    <a:pt x="955564" y="1151799"/>
                  </a:lnTo>
                  <a:lnTo>
                    <a:pt x="1005681" y="1143860"/>
                  </a:lnTo>
                  <a:lnTo>
                    <a:pt x="1054955" y="1133935"/>
                  </a:lnTo>
                  <a:lnTo>
                    <a:pt x="1103199" y="1122025"/>
                  </a:lnTo>
                  <a:lnTo>
                    <a:pt x="1150230" y="1108131"/>
                  </a:lnTo>
                  <a:lnTo>
                    <a:pt x="1195862" y="1092251"/>
                  </a:lnTo>
                  <a:lnTo>
                    <a:pt x="1239910" y="1074387"/>
                  </a:lnTo>
                  <a:lnTo>
                    <a:pt x="1282189" y="1054537"/>
                  </a:lnTo>
                  <a:lnTo>
                    <a:pt x="1322514" y="1032703"/>
                  </a:lnTo>
                  <a:lnTo>
                    <a:pt x="1375422" y="998660"/>
                  </a:lnTo>
                  <a:lnTo>
                    <a:pt x="1421238" y="962392"/>
                  </a:lnTo>
                  <a:lnTo>
                    <a:pt x="1459964" y="924215"/>
                  </a:lnTo>
                  <a:lnTo>
                    <a:pt x="1491600" y="884449"/>
                  </a:lnTo>
                  <a:lnTo>
                    <a:pt x="1516150" y="843411"/>
                  </a:lnTo>
                  <a:lnTo>
                    <a:pt x="1533614" y="801420"/>
                  </a:lnTo>
                  <a:lnTo>
                    <a:pt x="1543994" y="758794"/>
                  </a:lnTo>
                  <a:lnTo>
                    <a:pt x="1547291" y="715850"/>
                  </a:lnTo>
                  <a:lnTo>
                    <a:pt x="1547291" y="447868"/>
                  </a:lnTo>
                  <a:lnTo>
                    <a:pt x="1543508" y="404918"/>
                  </a:lnTo>
                  <a:lnTo>
                    <a:pt x="1532645" y="362284"/>
                  </a:lnTo>
                  <a:lnTo>
                    <a:pt x="1514704" y="320284"/>
                  </a:lnTo>
                  <a:lnTo>
                    <a:pt x="1489687" y="279240"/>
                  </a:lnTo>
                  <a:lnTo>
                    <a:pt x="1457597" y="239471"/>
                  </a:lnTo>
                  <a:lnTo>
                    <a:pt x="1418436" y="201298"/>
                  </a:lnTo>
                  <a:lnTo>
                    <a:pt x="1372205" y="165039"/>
                  </a:lnTo>
                  <a:lnTo>
                    <a:pt x="1318907" y="131015"/>
                  </a:lnTo>
                  <a:lnTo>
                    <a:pt x="1278346" y="109179"/>
                  </a:lnTo>
                  <a:lnTo>
                    <a:pt x="1235852" y="89329"/>
                  </a:lnTo>
                  <a:lnTo>
                    <a:pt x="1191609" y="71463"/>
                  </a:lnTo>
                  <a:lnTo>
                    <a:pt x="1145804" y="55582"/>
                  </a:lnTo>
                  <a:lnTo>
                    <a:pt x="1098621" y="41686"/>
                  </a:lnTo>
                  <a:lnTo>
                    <a:pt x="1050246" y="29776"/>
                  </a:lnTo>
                  <a:lnTo>
                    <a:pt x="1000863" y="19850"/>
                  </a:lnTo>
                  <a:lnTo>
                    <a:pt x="950658" y="11910"/>
                  </a:lnTo>
                  <a:lnTo>
                    <a:pt x="899817" y="5955"/>
                  </a:lnTo>
                  <a:lnTo>
                    <a:pt x="848523" y="1985"/>
                  </a:lnTo>
                  <a:lnTo>
                    <a:pt x="796963" y="0"/>
                  </a:lnTo>
                  <a:close/>
                </a:path>
              </a:pathLst>
            </a:custGeom>
            <a:solidFill>
              <a:srgbClr val="FFFFFF"/>
            </a:solidFill>
          </p:spPr>
          <p:txBody>
            <a:bodyPr wrap="square" lIns="0" tIns="0" rIns="0" bIns="0" rtlCol="0"/>
            <a:lstStyle/>
            <a:p>
              <a:pPr latinLnBrk="0"/>
              <a:endParaRPr sz="800">
                <a:latin typeface="+mj-ea"/>
                <a:ea typeface="+mj-ea"/>
              </a:endParaRPr>
            </a:p>
          </p:txBody>
        </p:sp>
        <p:sp>
          <p:nvSpPr>
            <p:cNvPr id="53" name="object 32">
              <a:extLst>
                <a:ext uri="{FF2B5EF4-FFF2-40B4-BE49-F238E27FC236}">
                  <a16:creationId xmlns:a16="http://schemas.microsoft.com/office/drawing/2014/main" id="{085E13F3-F8A8-12D6-1EC0-86F86694C29A}"/>
                </a:ext>
              </a:extLst>
            </p:cNvPr>
            <p:cNvSpPr/>
            <p:nvPr/>
          </p:nvSpPr>
          <p:spPr>
            <a:xfrm>
              <a:off x="5491843" y="3204865"/>
              <a:ext cx="958360" cy="705632"/>
            </a:xfrm>
            <a:prstGeom prst="rect">
              <a:avLst/>
            </a:prstGeom>
            <a:blipFill>
              <a:blip r:embed="rId10" cstate="print"/>
              <a:stretch>
                <a:fillRect/>
              </a:stretch>
            </a:blipFill>
          </p:spPr>
          <p:txBody>
            <a:bodyPr wrap="square" lIns="0" tIns="0" rIns="0" bIns="0" rtlCol="0"/>
            <a:lstStyle/>
            <a:p>
              <a:pPr latinLnBrk="0"/>
              <a:endParaRPr sz="800">
                <a:latin typeface="+mj-ea"/>
                <a:ea typeface="+mj-ea"/>
              </a:endParaRPr>
            </a:p>
          </p:txBody>
        </p:sp>
        <p:sp>
          <p:nvSpPr>
            <p:cNvPr id="54" name="object 33">
              <a:extLst>
                <a:ext uri="{FF2B5EF4-FFF2-40B4-BE49-F238E27FC236}">
                  <a16:creationId xmlns:a16="http://schemas.microsoft.com/office/drawing/2014/main" id="{3A13D6F1-77DA-D279-228E-D8577945BAD5}"/>
                </a:ext>
              </a:extLst>
            </p:cNvPr>
            <p:cNvSpPr/>
            <p:nvPr/>
          </p:nvSpPr>
          <p:spPr>
            <a:xfrm>
              <a:off x="5492147" y="3205014"/>
              <a:ext cx="957732" cy="543187"/>
            </a:xfrm>
            <a:custGeom>
              <a:avLst/>
              <a:gdLst/>
              <a:ahLst/>
              <a:cxnLst/>
              <a:rect l="l" t="t" r="r" b="b"/>
              <a:pathLst>
                <a:path w="1546225" h="895985">
                  <a:moveTo>
                    <a:pt x="796416" y="0"/>
                  </a:moveTo>
                  <a:lnTo>
                    <a:pt x="744776" y="0"/>
                  </a:lnTo>
                  <a:lnTo>
                    <a:pt x="693240" y="1984"/>
                  </a:lnTo>
                  <a:lnTo>
                    <a:pt x="641992" y="5954"/>
                  </a:lnTo>
                  <a:lnTo>
                    <a:pt x="591219" y="11909"/>
                  </a:lnTo>
                  <a:lnTo>
                    <a:pt x="541105" y="19849"/>
                  </a:lnTo>
                  <a:lnTo>
                    <a:pt x="491835" y="29774"/>
                  </a:lnTo>
                  <a:lnTo>
                    <a:pt x="443594" y="41683"/>
                  </a:lnTo>
                  <a:lnTo>
                    <a:pt x="396568" y="55578"/>
                  </a:lnTo>
                  <a:lnTo>
                    <a:pt x="350941" y="71458"/>
                  </a:lnTo>
                  <a:lnTo>
                    <a:pt x="306899" y="89322"/>
                  </a:lnTo>
                  <a:lnTo>
                    <a:pt x="264626" y="109171"/>
                  </a:lnTo>
                  <a:lnTo>
                    <a:pt x="224307" y="131006"/>
                  </a:lnTo>
                  <a:lnTo>
                    <a:pt x="179267" y="159510"/>
                  </a:lnTo>
                  <a:lnTo>
                    <a:pt x="139259" y="189631"/>
                  </a:lnTo>
                  <a:lnTo>
                    <a:pt x="104282" y="221178"/>
                  </a:lnTo>
                  <a:lnTo>
                    <a:pt x="74334" y="253961"/>
                  </a:lnTo>
                  <a:lnTo>
                    <a:pt x="49415" y="287790"/>
                  </a:lnTo>
                  <a:lnTo>
                    <a:pt x="29523" y="322474"/>
                  </a:lnTo>
                  <a:lnTo>
                    <a:pt x="14658" y="357825"/>
                  </a:lnTo>
                  <a:lnTo>
                    <a:pt x="0" y="429761"/>
                  </a:lnTo>
                  <a:lnTo>
                    <a:pt x="204" y="465968"/>
                  </a:lnTo>
                  <a:lnTo>
                    <a:pt x="15676" y="537904"/>
                  </a:lnTo>
                  <a:lnTo>
                    <a:pt x="30941" y="573255"/>
                  </a:lnTo>
                  <a:lnTo>
                    <a:pt x="51223" y="607940"/>
                  </a:lnTo>
                  <a:lnTo>
                    <a:pt x="76521" y="641768"/>
                  </a:lnTo>
                  <a:lnTo>
                    <a:pt x="106834" y="674552"/>
                  </a:lnTo>
                  <a:lnTo>
                    <a:pt x="142161" y="706098"/>
                  </a:lnTo>
                  <a:lnTo>
                    <a:pt x="182500" y="736219"/>
                  </a:lnTo>
                  <a:lnTo>
                    <a:pt x="227850" y="764723"/>
                  </a:lnTo>
                  <a:lnTo>
                    <a:pt x="268412" y="786558"/>
                  </a:lnTo>
                  <a:lnTo>
                    <a:pt x="310906" y="806407"/>
                  </a:lnTo>
                  <a:lnTo>
                    <a:pt x="355149" y="824272"/>
                  </a:lnTo>
                  <a:lnTo>
                    <a:pt x="400955" y="840151"/>
                  </a:lnTo>
                  <a:lnTo>
                    <a:pt x="448138" y="854046"/>
                  </a:lnTo>
                  <a:lnTo>
                    <a:pt x="496514" y="865955"/>
                  </a:lnTo>
                  <a:lnTo>
                    <a:pt x="545897" y="875880"/>
                  </a:lnTo>
                  <a:lnTo>
                    <a:pt x="596103" y="883820"/>
                  </a:lnTo>
                  <a:lnTo>
                    <a:pt x="646945" y="889775"/>
                  </a:lnTo>
                  <a:lnTo>
                    <a:pt x="698240" y="893745"/>
                  </a:lnTo>
                  <a:lnTo>
                    <a:pt x="749801" y="895730"/>
                  </a:lnTo>
                  <a:lnTo>
                    <a:pt x="801444" y="895730"/>
                  </a:lnTo>
                  <a:lnTo>
                    <a:pt x="852983" y="893745"/>
                  </a:lnTo>
                  <a:lnTo>
                    <a:pt x="904233" y="889775"/>
                  </a:lnTo>
                  <a:lnTo>
                    <a:pt x="955009" y="883820"/>
                  </a:lnTo>
                  <a:lnTo>
                    <a:pt x="1005126" y="875880"/>
                  </a:lnTo>
                  <a:lnTo>
                    <a:pt x="1054398" y="865955"/>
                  </a:lnTo>
                  <a:lnTo>
                    <a:pt x="1102641" y="854046"/>
                  </a:lnTo>
                  <a:lnTo>
                    <a:pt x="1149669" y="840151"/>
                  </a:lnTo>
                  <a:lnTo>
                    <a:pt x="1195297" y="824272"/>
                  </a:lnTo>
                  <a:lnTo>
                    <a:pt x="1239340" y="806407"/>
                  </a:lnTo>
                  <a:lnTo>
                    <a:pt x="1281613" y="786558"/>
                  </a:lnTo>
                  <a:lnTo>
                    <a:pt x="1321930" y="764723"/>
                  </a:lnTo>
                  <a:lnTo>
                    <a:pt x="1366963" y="736219"/>
                  </a:lnTo>
                  <a:lnTo>
                    <a:pt x="1406966" y="706098"/>
                  </a:lnTo>
                  <a:lnTo>
                    <a:pt x="1441939" y="674552"/>
                  </a:lnTo>
                  <a:lnTo>
                    <a:pt x="1471883" y="641768"/>
                  </a:lnTo>
                  <a:lnTo>
                    <a:pt x="1496800" y="607940"/>
                  </a:lnTo>
                  <a:lnTo>
                    <a:pt x="1516691" y="573255"/>
                  </a:lnTo>
                  <a:lnTo>
                    <a:pt x="1531557" y="537904"/>
                  </a:lnTo>
                  <a:lnTo>
                    <a:pt x="1546218" y="465968"/>
                  </a:lnTo>
                  <a:lnTo>
                    <a:pt x="1546015" y="429761"/>
                  </a:lnTo>
                  <a:lnTo>
                    <a:pt x="1530548" y="357825"/>
                  </a:lnTo>
                  <a:lnTo>
                    <a:pt x="1515286" y="322474"/>
                  </a:lnTo>
                  <a:lnTo>
                    <a:pt x="1495006" y="287790"/>
                  </a:lnTo>
                  <a:lnTo>
                    <a:pt x="1469711" y="253961"/>
                  </a:lnTo>
                  <a:lnTo>
                    <a:pt x="1439400" y="221178"/>
                  </a:lnTo>
                  <a:lnTo>
                    <a:pt x="1404075" y="189631"/>
                  </a:lnTo>
                  <a:lnTo>
                    <a:pt x="1363737" y="159510"/>
                  </a:lnTo>
                  <a:lnTo>
                    <a:pt x="1318387" y="131006"/>
                  </a:lnTo>
                  <a:lnTo>
                    <a:pt x="1277818" y="109171"/>
                  </a:lnTo>
                  <a:lnTo>
                    <a:pt x="1235317" y="89322"/>
                  </a:lnTo>
                  <a:lnTo>
                    <a:pt x="1191070" y="71458"/>
                  </a:lnTo>
                  <a:lnTo>
                    <a:pt x="1145261" y="55578"/>
                  </a:lnTo>
                  <a:lnTo>
                    <a:pt x="1098075" y="41683"/>
                  </a:lnTo>
                  <a:lnTo>
                    <a:pt x="1049698" y="29774"/>
                  </a:lnTo>
                  <a:lnTo>
                    <a:pt x="1000314" y="19849"/>
                  </a:lnTo>
                  <a:lnTo>
                    <a:pt x="950109" y="11909"/>
                  </a:lnTo>
                  <a:lnTo>
                    <a:pt x="899268" y="5954"/>
                  </a:lnTo>
                  <a:lnTo>
                    <a:pt x="847975" y="1984"/>
                  </a:lnTo>
                  <a:lnTo>
                    <a:pt x="796416" y="0"/>
                  </a:lnTo>
                  <a:close/>
                </a:path>
              </a:pathLst>
            </a:custGeom>
            <a:solidFill>
              <a:srgbClr val="FFFFFF"/>
            </a:solidFill>
          </p:spPr>
          <p:txBody>
            <a:bodyPr wrap="square" lIns="0" tIns="0" rIns="0" bIns="0" rtlCol="0"/>
            <a:lstStyle/>
            <a:p>
              <a:pPr latinLnBrk="0"/>
              <a:endParaRPr sz="800">
                <a:latin typeface="+mj-ea"/>
                <a:ea typeface="+mj-ea"/>
              </a:endParaRPr>
            </a:p>
          </p:txBody>
        </p:sp>
        <p:sp>
          <p:nvSpPr>
            <p:cNvPr id="55" name="object 34">
              <a:extLst>
                <a:ext uri="{FF2B5EF4-FFF2-40B4-BE49-F238E27FC236}">
                  <a16:creationId xmlns:a16="http://schemas.microsoft.com/office/drawing/2014/main" id="{C87F15C8-9D0B-949B-4F7D-BADE1C86B845}"/>
                </a:ext>
              </a:extLst>
            </p:cNvPr>
            <p:cNvSpPr/>
            <p:nvPr/>
          </p:nvSpPr>
          <p:spPr>
            <a:xfrm>
              <a:off x="5546657" y="3236791"/>
              <a:ext cx="845636" cy="479668"/>
            </a:xfrm>
            <a:custGeom>
              <a:avLst/>
              <a:gdLst/>
              <a:ahLst/>
              <a:cxnLst/>
              <a:rect l="l" t="t" r="r" b="b"/>
              <a:pathLst>
                <a:path w="1365250" h="791210">
                  <a:moveTo>
                    <a:pt x="705373" y="0"/>
                  </a:moveTo>
                  <a:lnTo>
                    <a:pt x="655375" y="2"/>
                  </a:lnTo>
                  <a:lnTo>
                    <a:pt x="605498" y="2104"/>
                  </a:lnTo>
                  <a:lnTo>
                    <a:pt x="555956" y="6306"/>
                  </a:lnTo>
                  <a:lnTo>
                    <a:pt x="506967" y="12608"/>
                  </a:lnTo>
                  <a:lnTo>
                    <a:pt x="458747" y="21009"/>
                  </a:lnTo>
                  <a:lnTo>
                    <a:pt x="411512" y="31510"/>
                  </a:lnTo>
                  <a:lnTo>
                    <a:pt x="365479" y="44110"/>
                  </a:lnTo>
                  <a:lnTo>
                    <a:pt x="320865" y="58809"/>
                  </a:lnTo>
                  <a:lnTo>
                    <a:pt x="277886" y="75607"/>
                  </a:lnTo>
                  <a:lnTo>
                    <a:pt x="236759" y="94504"/>
                  </a:lnTo>
                  <a:lnTo>
                    <a:pt x="197700" y="115500"/>
                  </a:lnTo>
                  <a:lnTo>
                    <a:pt x="153597" y="143709"/>
                  </a:lnTo>
                  <a:lnTo>
                    <a:pt x="115038" y="173690"/>
                  </a:lnTo>
                  <a:lnTo>
                    <a:pt x="82019" y="205207"/>
                  </a:lnTo>
                  <a:lnTo>
                    <a:pt x="54541" y="238024"/>
                  </a:lnTo>
                  <a:lnTo>
                    <a:pt x="32601" y="271904"/>
                  </a:lnTo>
                  <a:lnTo>
                    <a:pt x="16199" y="306611"/>
                  </a:lnTo>
                  <a:lnTo>
                    <a:pt x="0" y="377561"/>
                  </a:lnTo>
                  <a:lnTo>
                    <a:pt x="200" y="413332"/>
                  </a:lnTo>
                  <a:lnTo>
                    <a:pt x="17194" y="484282"/>
                  </a:lnTo>
                  <a:lnTo>
                    <a:pt x="33986" y="518989"/>
                  </a:lnTo>
                  <a:lnTo>
                    <a:pt x="56304" y="552869"/>
                  </a:lnTo>
                  <a:lnTo>
                    <a:pt x="84148" y="585686"/>
                  </a:lnTo>
                  <a:lnTo>
                    <a:pt x="117518" y="617203"/>
                  </a:lnTo>
                  <a:lnTo>
                    <a:pt x="156410" y="647184"/>
                  </a:lnTo>
                  <a:lnTo>
                    <a:pt x="200824" y="675392"/>
                  </a:lnTo>
                  <a:lnTo>
                    <a:pt x="240116" y="696396"/>
                  </a:lnTo>
                  <a:lnTo>
                    <a:pt x="281454" y="715299"/>
                  </a:lnTo>
                  <a:lnTo>
                    <a:pt x="324619" y="732101"/>
                  </a:lnTo>
                  <a:lnTo>
                    <a:pt x="369397" y="746801"/>
                  </a:lnTo>
                  <a:lnTo>
                    <a:pt x="415569" y="759401"/>
                  </a:lnTo>
                  <a:lnTo>
                    <a:pt x="462921" y="769900"/>
                  </a:lnTo>
                  <a:lnTo>
                    <a:pt x="511234" y="778299"/>
                  </a:lnTo>
                  <a:lnTo>
                    <a:pt x="560294" y="784597"/>
                  </a:lnTo>
                  <a:lnTo>
                    <a:pt x="609883" y="788795"/>
                  </a:lnTo>
                  <a:lnTo>
                    <a:pt x="659784" y="790893"/>
                  </a:lnTo>
                  <a:lnTo>
                    <a:pt x="709782" y="790891"/>
                  </a:lnTo>
                  <a:lnTo>
                    <a:pt x="759659" y="788789"/>
                  </a:lnTo>
                  <a:lnTo>
                    <a:pt x="809200" y="784587"/>
                  </a:lnTo>
                  <a:lnTo>
                    <a:pt x="858187" y="778285"/>
                  </a:lnTo>
                  <a:lnTo>
                    <a:pt x="906405" y="769884"/>
                  </a:lnTo>
                  <a:lnTo>
                    <a:pt x="953636" y="759383"/>
                  </a:lnTo>
                  <a:lnTo>
                    <a:pt x="999665" y="746783"/>
                  </a:lnTo>
                  <a:lnTo>
                    <a:pt x="1044274" y="732084"/>
                  </a:lnTo>
                  <a:lnTo>
                    <a:pt x="1087247" y="715286"/>
                  </a:lnTo>
                  <a:lnTo>
                    <a:pt x="1128369" y="696388"/>
                  </a:lnTo>
                  <a:lnTo>
                    <a:pt x="1167421" y="675392"/>
                  </a:lnTo>
                  <a:lnTo>
                    <a:pt x="1211522" y="647184"/>
                  </a:lnTo>
                  <a:lnTo>
                    <a:pt x="1250081" y="617203"/>
                  </a:lnTo>
                  <a:lnTo>
                    <a:pt x="1283100" y="585686"/>
                  </a:lnTo>
                  <a:lnTo>
                    <a:pt x="1310580" y="552869"/>
                  </a:lnTo>
                  <a:lnTo>
                    <a:pt x="1332523" y="518989"/>
                  </a:lnTo>
                  <a:lnTo>
                    <a:pt x="1348928" y="484282"/>
                  </a:lnTo>
                  <a:lnTo>
                    <a:pt x="1365133" y="413332"/>
                  </a:lnTo>
                  <a:lnTo>
                    <a:pt x="1364934" y="377561"/>
                  </a:lnTo>
                  <a:lnTo>
                    <a:pt x="1347942" y="306611"/>
                  </a:lnTo>
                  <a:lnTo>
                    <a:pt x="1331151" y="271904"/>
                  </a:lnTo>
                  <a:lnTo>
                    <a:pt x="1308830" y="238024"/>
                  </a:lnTo>
                  <a:lnTo>
                    <a:pt x="1280982" y="205207"/>
                  </a:lnTo>
                  <a:lnTo>
                    <a:pt x="1247608" y="173690"/>
                  </a:lnTo>
                  <a:lnTo>
                    <a:pt x="1208708" y="143709"/>
                  </a:lnTo>
                  <a:lnTo>
                    <a:pt x="1164284" y="115500"/>
                  </a:lnTo>
                  <a:lnTo>
                    <a:pt x="1125000" y="94496"/>
                  </a:lnTo>
                  <a:lnTo>
                    <a:pt x="1083671" y="75594"/>
                  </a:lnTo>
                  <a:lnTo>
                    <a:pt x="1040512" y="58792"/>
                  </a:lnTo>
                  <a:lnTo>
                    <a:pt x="995741" y="44091"/>
                  </a:lnTo>
                  <a:lnTo>
                    <a:pt x="949573" y="31491"/>
                  </a:lnTo>
                  <a:lnTo>
                    <a:pt x="902226" y="20992"/>
                  </a:lnTo>
                  <a:lnTo>
                    <a:pt x="853916" y="12594"/>
                  </a:lnTo>
                  <a:lnTo>
                    <a:pt x="804860" y="6295"/>
                  </a:lnTo>
                  <a:lnTo>
                    <a:pt x="755273" y="2097"/>
                  </a:lnTo>
                  <a:lnTo>
                    <a:pt x="705373" y="0"/>
                  </a:lnTo>
                  <a:close/>
                </a:path>
              </a:pathLst>
            </a:custGeom>
            <a:solidFill>
              <a:srgbClr val="00B8F5"/>
            </a:solidFill>
          </p:spPr>
          <p:txBody>
            <a:bodyPr wrap="square" lIns="0" tIns="0" rIns="0" bIns="0" rtlCol="0"/>
            <a:lstStyle/>
            <a:p>
              <a:pPr latinLnBrk="0"/>
              <a:endParaRPr sz="800">
                <a:latin typeface="+mj-ea"/>
                <a:ea typeface="+mj-ea"/>
              </a:endParaRPr>
            </a:p>
          </p:txBody>
        </p:sp>
        <p:sp>
          <p:nvSpPr>
            <p:cNvPr id="56" name="object 35">
              <a:extLst>
                <a:ext uri="{FF2B5EF4-FFF2-40B4-BE49-F238E27FC236}">
                  <a16:creationId xmlns:a16="http://schemas.microsoft.com/office/drawing/2014/main" id="{052079EC-454C-471C-D62A-99C7EF632087}"/>
                </a:ext>
              </a:extLst>
            </p:cNvPr>
            <p:cNvSpPr/>
            <p:nvPr/>
          </p:nvSpPr>
          <p:spPr>
            <a:xfrm>
              <a:off x="4743449" y="3627897"/>
              <a:ext cx="958518" cy="705643"/>
            </a:xfrm>
            <a:custGeom>
              <a:avLst/>
              <a:gdLst/>
              <a:ahLst/>
              <a:cxnLst/>
              <a:rect l="l" t="t" r="r" b="b"/>
              <a:pathLst>
                <a:path w="1547495" h="1163954">
                  <a:moveTo>
                    <a:pt x="796963" y="0"/>
                  </a:moveTo>
                  <a:lnTo>
                    <a:pt x="745321" y="0"/>
                  </a:lnTo>
                  <a:lnTo>
                    <a:pt x="693783" y="1985"/>
                  </a:lnTo>
                  <a:lnTo>
                    <a:pt x="642533" y="5955"/>
                  </a:lnTo>
                  <a:lnTo>
                    <a:pt x="591758" y="11910"/>
                  </a:lnTo>
                  <a:lnTo>
                    <a:pt x="541642" y="19850"/>
                  </a:lnTo>
                  <a:lnTo>
                    <a:pt x="492370" y="29776"/>
                  </a:lnTo>
                  <a:lnTo>
                    <a:pt x="444128" y="41686"/>
                  </a:lnTo>
                  <a:lnTo>
                    <a:pt x="397100" y="55582"/>
                  </a:lnTo>
                  <a:lnTo>
                    <a:pt x="351473" y="71463"/>
                  </a:lnTo>
                  <a:lnTo>
                    <a:pt x="307430" y="89329"/>
                  </a:lnTo>
                  <a:lnTo>
                    <a:pt x="265157" y="109179"/>
                  </a:lnTo>
                  <a:lnTo>
                    <a:pt x="224840" y="131015"/>
                  </a:lnTo>
                  <a:lnTo>
                    <a:pt x="171911" y="165039"/>
                  </a:lnTo>
                  <a:lnTo>
                    <a:pt x="126080" y="201298"/>
                  </a:lnTo>
                  <a:lnTo>
                    <a:pt x="87343" y="239471"/>
                  </a:lnTo>
                  <a:lnTo>
                    <a:pt x="55699" y="279240"/>
                  </a:lnTo>
                  <a:lnTo>
                    <a:pt x="31144" y="320284"/>
                  </a:lnTo>
                  <a:lnTo>
                    <a:pt x="13678" y="362284"/>
                  </a:lnTo>
                  <a:lnTo>
                    <a:pt x="3297" y="404918"/>
                  </a:lnTo>
                  <a:lnTo>
                    <a:pt x="0" y="447868"/>
                  </a:lnTo>
                  <a:lnTo>
                    <a:pt x="0" y="715850"/>
                  </a:lnTo>
                  <a:lnTo>
                    <a:pt x="3783" y="758796"/>
                  </a:lnTo>
                  <a:lnTo>
                    <a:pt x="14647" y="801427"/>
                  </a:lnTo>
                  <a:lnTo>
                    <a:pt x="32590" y="843425"/>
                  </a:lnTo>
                  <a:lnTo>
                    <a:pt x="57610" y="884468"/>
                  </a:lnTo>
                  <a:lnTo>
                    <a:pt x="89706" y="924238"/>
                  </a:lnTo>
                  <a:lnTo>
                    <a:pt x="128876" y="962413"/>
                  </a:lnTo>
                  <a:lnTo>
                    <a:pt x="175120" y="998675"/>
                  </a:lnTo>
                  <a:lnTo>
                    <a:pt x="228434" y="1032703"/>
                  </a:lnTo>
                  <a:lnTo>
                    <a:pt x="269002" y="1054537"/>
                  </a:lnTo>
                  <a:lnTo>
                    <a:pt x="311503" y="1074385"/>
                  </a:lnTo>
                  <a:lnTo>
                    <a:pt x="355752" y="1092249"/>
                  </a:lnTo>
                  <a:lnTo>
                    <a:pt x="401564" y="1108127"/>
                  </a:lnTo>
                  <a:lnTo>
                    <a:pt x="448754" y="1122020"/>
                  </a:lnTo>
                  <a:lnTo>
                    <a:pt x="497136" y="1133927"/>
                  </a:lnTo>
                  <a:lnTo>
                    <a:pt x="546526" y="1143850"/>
                  </a:lnTo>
                  <a:lnTo>
                    <a:pt x="596739" y="1151787"/>
                  </a:lnTo>
                  <a:lnTo>
                    <a:pt x="647591" y="1157740"/>
                  </a:lnTo>
                  <a:lnTo>
                    <a:pt x="698909" y="1161708"/>
                  </a:lnTo>
                  <a:lnTo>
                    <a:pt x="750342" y="1163689"/>
                  </a:lnTo>
                  <a:lnTo>
                    <a:pt x="802028" y="1163689"/>
                  </a:lnTo>
                  <a:lnTo>
                    <a:pt x="853587" y="1161703"/>
                  </a:lnTo>
                  <a:lnTo>
                    <a:pt x="904842" y="1157732"/>
                  </a:lnTo>
                  <a:lnTo>
                    <a:pt x="955619" y="1151777"/>
                  </a:lnTo>
                  <a:lnTo>
                    <a:pt x="1005734" y="1143837"/>
                  </a:lnTo>
                  <a:lnTo>
                    <a:pt x="1055004" y="1133913"/>
                  </a:lnTo>
                  <a:lnTo>
                    <a:pt x="1103243" y="1122005"/>
                  </a:lnTo>
                  <a:lnTo>
                    <a:pt x="1150267" y="1108113"/>
                  </a:lnTo>
                  <a:lnTo>
                    <a:pt x="1195891" y="1092236"/>
                  </a:lnTo>
                  <a:lnTo>
                    <a:pt x="1239930" y="1074375"/>
                  </a:lnTo>
                  <a:lnTo>
                    <a:pt x="1282200" y="1054531"/>
                  </a:lnTo>
                  <a:lnTo>
                    <a:pt x="1322514" y="1032703"/>
                  </a:lnTo>
                  <a:lnTo>
                    <a:pt x="1375422" y="998660"/>
                  </a:lnTo>
                  <a:lnTo>
                    <a:pt x="1421238" y="962392"/>
                  </a:lnTo>
                  <a:lnTo>
                    <a:pt x="1459964" y="924215"/>
                  </a:lnTo>
                  <a:lnTo>
                    <a:pt x="1491600" y="884449"/>
                  </a:lnTo>
                  <a:lnTo>
                    <a:pt x="1516150" y="843411"/>
                  </a:lnTo>
                  <a:lnTo>
                    <a:pt x="1533614" y="801420"/>
                  </a:lnTo>
                  <a:lnTo>
                    <a:pt x="1543994" y="758794"/>
                  </a:lnTo>
                  <a:lnTo>
                    <a:pt x="1547291" y="715850"/>
                  </a:lnTo>
                  <a:lnTo>
                    <a:pt x="1547291" y="447868"/>
                  </a:lnTo>
                  <a:lnTo>
                    <a:pt x="1543508" y="404918"/>
                  </a:lnTo>
                  <a:lnTo>
                    <a:pt x="1532645" y="362284"/>
                  </a:lnTo>
                  <a:lnTo>
                    <a:pt x="1514704" y="320284"/>
                  </a:lnTo>
                  <a:lnTo>
                    <a:pt x="1489687" y="279240"/>
                  </a:lnTo>
                  <a:lnTo>
                    <a:pt x="1457597" y="239471"/>
                  </a:lnTo>
                  <a:lnTo>
                    <a:pt x="1418436" y="201298"/>
                  </a:lnTo>
                  <a:lnTo>
                    <a:pt x="1372205" y="165039"/>
                  </a:lnTo>
                  <a:lnTo>
                    <a:pt x="1318907" y="131015"/>
                  </a:lnTo>
                  <a:lnTo>
                    <a:pt x="1278346" y="109179"/>
                  </a:lnTo>
                  <a:lnTo>
                    <a:pt x="1235852" y="89329"/>
                  </a:lnTo>
                  <a:lnTo>
                    <a:pt x="1191609" y="71463"/>
                  </a:lnTo>
                  <a:lnTo>
                    <a:pt x="1145804" y="55582"/>
                  </a:lnTo>
                  <a:lnTo>
                    <a:pt x="1098621" y="41686"/>
                  </a:lnTo>
                  <a:lnTo>
                    <a:pt x="1050246" y="29776"/>
                  </a:lnTo>
                  <a:lnTo>
                    <a:pt x="1000863" y="19850"/>
                  </a:lnTo>
                  <a:lnTo>
                    <a:pt x="950658" y="11910"/>
                  </a:lnTo>
                  <a:lnTo>
                    <a:pt x="899817" y="5955"/>
                  </a:lnTo>
                  <a:lnTo>
                    <a:pt x="848523" y="1985"/>
                  </a:lnTo>
                  <a:lnTo>
                    <a:pt x="796963" y="0"/>
                  </a:lnTo>
                  <a:close/>
                </a:path>
              </a:pathLst>
            </a:custGeom>
            <a:solidFill>
              <a:srgbClr val="FFFFFF"/>
            </a:solidFill>
          </p:spPr>
          <p:txBody>
            <a:bodyPr wrap="square" lIns="0" tIns="0" rIns="0" bIns="0" rtlCol="0"/>
            <a:lstStyle/>
            <a:p>
              <a:pPr latinLnBrk="0"/>
              <a:endParaRPr sz="800">
                <a:latin typeface="+mj-ea"/>
                <a:ea typeface="+mj-ea"/>
              </a:endParaRPr>
            </a:p>
          </p:txBody>
        </p:sp>
        <p:sp>
          <p:nvSpPr>
            <p:cNvPr id="57" name="object 36">
              <a:extLst>
                <a:ext uri="{FF2B5EF4-FFF2-40B4-BE49-F238E27FC236}">
                  <a16:creationId xmlns:a16="http://schemas.microsoft.com/office/drawing/2014/main" id="{C9BCD0F6-C3F6-7126-9DE6-B22EE8DDE6D9}"/>
                </a:ext>
              </a:extLst>
            </p:cNvPr>
            <p:cNvSpPr/>
            <p:nvPr/>
          </p:nvSpPr>
          <p:spPr>
            <a:xfrm>
              <a:off x="4743482" y="3627749"/>
              <a:ext cx="958353" cy="705630"/>
            </a:xfrm>
            <a:prstGeom prst="rect">
              <a:avLst/>
            </a:prstGeom>
            <a:blipFill>
              <a:blip r:embed="rId9" cstate="print"/>
              <a:stretch>
                <a:fillRect/>
              </a:stretch>
            </a:blipFill>
          </p:spPr>
          <p:txBody>
            <a:bodyPr wrap="square" lIns="0" tIns="0" rIns="0" bIns="0" rtlCol="0"/>
            <a:lstStyle/>
            <a:p>
              <a:pPr latinLnBrk="0"/>
              <a:endParaRPr sz="800">
                <a:latin typeface="+mj-ea"/>
                <a:ea typeface="+mj-ea"/>
              </a:endParaRPr>
            </a:p>
          </p:txBody>
        </p:sp>
        <p:sp>
          <p:nvSpPr>
            <p:cNvPr id="58" name="object 37">
              <a:extLst>
                <a:ext uri="{FF2B5EF4-FFF2-40B4-BE49-F238E27FC236}">
                  <a16:creationId xmlns:a16="http://schemas.microsoft.com/office/drawing/2014/main" id="{B39D9814-1CD1-1134-3DE5-379A32C9BFAF}"/>
                </a:ext>
              </a:extLst>
            </p:cNvPr>
            <p:cNvSpPr/>
            <p:nvPr/>
          </p:nvSpPr>
          <p:spPr>
            <a:xfrm>
              <a:off x="4743798" y="3627903"/>
              <a:ext cx="957732" cy="543187"/>
            </a:xfrm>
            <a:custGeom>
              <a:avLst/>
              <a:gdLst/>
              <a:ahLst/>
              <a:cxnLst/>
              <a:rect l="l" t="t" r="r" b="b"/>
              <a:pathLst>
                <a:path w="1546225" h="895984">
                  <a:moveTo>
                    <a:pt x="796409" y="0"/>
                  </a:moveTo>
                  <a:lnTo>
                    <a:pt x="744767" y="0"/>
                  </a:lnTo>
                  <a:lnTo>
                    <a:pt x="693228" y="1984"/>
                  </a:lnTo>
                  <a:lnTo>
                    <a:pt x="641978" y="5954"/>
                  </a:lnTo>
                  <a:lnTo>
                    <a:pt x="591202" y="11909"/>
                  </a:lnTo>
                  <a:lnTo>
                    <a:pt x="541086" y="19849"/>
                  </a:lnTo>
                  <a:lnTo>
                    <a:pt x="491813" y="29774"/>
                  </a:lnTo>
                  <a:lnTo>
                    <a:pt x="443570" y="41683"/>
                  </a:lnTo>
                  <a:lnTo>
                    <a:pt x="396541" y="55578"/>
                  </a:lnTo>
                  <a:lnTo>
                    <a:pt x="350912" y="71458"/>
                  </a:lnTo>
                  <a:lnTo>
                    <a:pt x="306868" y="89322"/>
                  </a:lnTo>
                  <a:lnTo>
                    <a:pt x="264594" y="109171"/>
                  </a:lnTo>
                  <a:lnTo>
                    <a:pt x="224275" y="131006"/>
                  </a:lnTo>
                  <a:lnTo>
                    <a:pt x="179244" y="159510"/>
                  </a:lnTo>
                  <a:lnTo>
                    <a:pt x="139243" y="189631"/>
                  </a:lnTo>
                  <a:lnTo>
                    <a:pt x="104271" y="221178"/>
                  </a:lnTo>
                  <a:lnTo>
                    <a:pt x="74328" y="253961"/>
                  </a:lnTo>
                  <a:lnTo>
                    <a:pt x="49412" y="287790"/>
                  </a:lnTo>
                  <a:lnTo>
                    <a:pt x="29522" y="322474"/>
                  </a:lnTo>
                  <a:lnTo>
                    <a:pt x="14657" y="357825"/>
                  </a:lnTo>
                  <a:lnTo>
                    <a:pt x="0" y="429761"/>
                  </a:lnTo>
                  <a:lnTo>
                    <a:pt x="204" y="465968"/>
                  </a:lnTo>
                  <a:lnTo>
                    <a:pt x="15677" y="537904"/>
                  </a:lnTo>
                  <a:lnTo>
                    <a:pt x="30943" y="573255"/>
                  </a:lnTo>
                  <a:lnTo>
                    <a:pt x="51226" y="607940"/>
                  </a:lnTo>
                  <a:lnTo>
                    <a:pt x="76527" y="641768"/>
                  </a:lnTo>
                  <a:lnTo>
                    <a:pt x="106844" y="674552"/>
                  </a:lnTo>
                  <a:lnTo>
                    <a:pt x="142176" y="706098"/>
                  </a:lnTo>
                  <a:lnTo>
                    <a:pt x="182523" y="736219"/>
                  </a:lnTo>
                  <a:lnTo>
                    <a:pt x="227882" y="764723"/>
                  </a:lnTo>
                  <a:lnTo>
                    <a:pt x="268436" y="786558"/>
                  </a:lnTo>
                  <a:lnTo>
                    <a:pt x="310923" y="806407"/>
                  </a:lnTo>
                  <a:lnTo>
                    <a:pt x="355159" y="824272"/>
                  </a:lnTo>
                  <a:lnTo>
                    <a:pt x="400959" y="840151"/>
                  </a:lnTo>
                  <a:lnTo>
                    <a:pt x="448137" y="854046"/>
                  </a:lnTo>
                  <a:lnTo>
                    <a:pt x="496508" y="865955"/>
                  </a:lnTo>
                  <a:lnTo>
                    <a:pt x="545887" y="875880"/>
                  </a:lnTo>
                  <a:lnTo>
                    <a:pt x="596089" y="883820"/>
                  </a:lnTo>
                  <a:lnTo>
                    <a:pt x="646928" y="889775"/>
                  </a:lnTo>
                  <a:lnTo>
                    <a:pt x="698220" y="893745"/>
                  </a:lnTo>
                  <a:lnTo>
                    <a:pt x="749778" y="895730"/>
                  </a:lnTo>
                  <a:lnTo>
                    <a:pt x="801419" y="895730"/>
                  </a:lnTo>
                  <a:lnTo>
                    <a:pt x="852956" y="893745"/>
                  </a:lnTo>
                  <a:lnTo>
                    <a:pt x="904205" y="889775"/>
                  </a:lnTo>
                  <a:lnTo>
                    <a:pt x="954980" y="883820"/>
                  </a:lnTo>
                  <a:lnTo>
                    <a:pt x="1005096" y="875880"/>
                  </a:lnTo>
                  <a:lnTo>
                    <a:pt x="1054367" y="865955"/>
                  </a:lnTo>
                  <a:lnTo>
                    <a:pt x="1102610" y="854046"/>
                  </a:lnTo>
                  <a:lnTo>
                    <a:pt x="1149637" y="840151"/>
                  </a:lnTo>
                  <a:lnTo>
                    <a:pt x="1195265" y="824272"/>
                  </a:lnTo>
                  <a:lnTo>
                    <a:pt x="1239308" y="806407"/>
                  </a:lnTo>
                  <a:lnTo>
                    <a:pt x="1281581" y="786558"/>
                  </a:lnTo>
                  <a:lnTo>
                    <a:pt x="1321898" y="764723"/>
                  </a:lnTo>
                  <a:lnTo>
                    <a:pt x="1366939" y="736219"/>
                  </a:lnTo>
                  <a:lnTo>
                    <a:pt x="1406947" y="706098"/>
                  </a:lnTo>
                  <a:lnTo>
                    <a:pt x="1441924" y="674552"/>
                  </a:lnTo>
                  <a:lnTo>
                    <a:pt x="1471871" y="641768"/>
                  </a:lnTo>
                  <a:lnTo>
                    <a:pt x="1496790" y="607940"/>
                  </a:lnTo>
                  <a:lnTo>
                    <a:pt x="1516682" y="573255"/>
                  </a:lnTo>
                  <a:lnTo>
                    <a:pt x="1531548" y="537904"/>
                  </a:lnTo>
                  <a:lnTo>
                    <a:pt x="1546206" y="465968"/>
                  </a:lnTo>
                  <a:lnTo>
                    <a:pt x="1546001" y="429761"/>
                  </a:lnTo>
                  <a:lnTo>
                    <a:pt x="1530529" y="357825"/>
                  </a:lnTo>
                  <a:lnTo>
                    <a:pt x="1515264" y="322474"/>
                  </a:lnTo>
                  <a:lnTo>
                    <a:pt x="1494982" y="287790"/>
                  </a:lnTo>
                  <a:lnTo>
                    <a:pt x="1469684" y="253961"/>
                  </a:lnTo>
                  <a:lnTo>
                    <a:pt x="1439371" y="221178"/>
                  </a:lnTo>
                  <a:lnTo>
                    <a:pt x="1404045" y="189631"/>
                  </a:lnTo>
                  <a:lnTo>
                    <a:pt x="1363705" y="159510"/>
                  </a:lnTo>
                  <a:lnTo>
                    <a:pt x="1318355" y="131006"/>
                  </a:lnTo>
                  <a:lnTo>
                    <a:pt x="1277794" y="109171"/>
                  </a:lnTo>
                  <a:lnTo>
                    <a:pt x="1235299" y="89322"/>
                  </a:lnTo>
                  <a:lnTo>
                    <a:pt x="1191057" y="71458"/>
                  </a:lnTo>
                  <a:lnTo>
                    <a:pt x="1145252" y="55578"/>
                  </a:lnTo>
                  <a:lnTo>
                    <a:pt x="1098069" y="41683"/>
                  </a:lnTo>
                  <a:lnTo>
                    <a:pt x="1049693" y="29774"/>
                  </a:lnTo>
                  <a:lnTo>
                    <a:pt x="1000311" y="19849"/>
                  </a:lnTo>
                  <a:lnTo>
                    <a:pt x="950106" y="11909"/>
                  </a:lnTo>
                  <a:lnTo>
                    <a:pt x="899264" y="5954"/>
                  </a:lnTo>
                  <a:lnTo>
                    <a:pt x="847970" y="1984"/>
                  </a:lnTo>
                  <a:lnTo>
                    <a:pt x="796409" y="0"/>
                  </a:lnTo>
                  <a:close/>
                </a:path>
              </a:pathLst>
            </a:custGeom>
            <a:solidFill>
              <a:srgbClr val="FFFFFF"/>
            </a:solidFill>
          </p:spPr>
          <p:txBody>
            <a:bodyPr wrap="square" lIns="0" tIns="0" rIns="0" bIns="0" rtlCol="0"/>
            <a:lstStyle/>
            <a:p>
              <a:pPr latinLnBrk="0"/>
              <a:endParaRPr sz="800">
                <a:latin typeface="+mj-ea"/>
                <a:ea typeface="+mj-ea"/>
              </a:endParaRPr>
            </a:p>
          </p:txBody>
        </p:sp>
        <p:sp>
          <p:nvSpPr>
            <p:cNvPr id="59" name="object 38">
              <a:extLst>
                <a:ext uri="{FF2B5EF4-FFF2-40B4-BE49-F238E27FC236}">
                  <a16:creationId xmlns:a16="http://schemas.microsoft.com/office/drawing/2014/main" id="{386C57FD-A9F1-F55E-67B9-279CCEC579DA}"/>
                </a:ext>
              </a:extLst>
            </p:cNvPr>
            <p:cNvSpPr/>
            <p:nvPr/>
          </p:nvSpPr>
          <p:spPr>
            <a:xfrm>
              <a:off x="4798293" y="3659691"/>
              <a:ext cx="845636" cy="479668"/>
            </a:xfrm>
            <a:custGeom>
              <a:avLst/>
              <a:gdLst/>
              <a:ahLst/>
              <a:cxnLst/>
              <a:rect l="l" t="t" r="r" b="b"/>
              <a:pathLst>
                <a:path w="1365250" h="791209">
                  <a:moveTo>
                    <a:pt x="705350" y="0"/>
                  </a:moveTo>
                  <a:lnTo>
                    <a:pt x="655351" y="0"/>
                  </a:lnTo>
                  <a:lnTo>
                    <a:pt x="605471" y="2099"/>
                  </a:lnTo>
                  <a:lnTo>
                    <a:pt x="555928" y="6298"/>
                  </a:lnTo>
                  <a:lnTo>
                    <a:pt x="506939" y="12597"/>
                  </a:lnTo>
                  <a:lnTo>
                    <a:pt x="458719" y="20995"/>
                  </a:lnTo>
                  <a:lnTo>
                    <a:pt x="411486" y="31493"/>
                  </a:lnTo>
                  <a:lnTo>
                    <a:pt x="365456" y="44090"/>
                  </a:lnTo>
                  <a:lnTo>
                    <a:pt x="320845" y="58787"/>
                  </a:lnTo>
                  <a:lnTo>
                    <a:pt x="277871" y="75584"/>
                  </a:lnTo>
                  <a:lnTo>
                    <a:pt x="236751" y="94480"/>
                  </a:lnTo>
                  <a:lnTo>
                    <a:pt x="197700" y="115475"/>
                  </a:lnTo>
                  <a:lnTo>
                    <a:pt x="153597" y="143684"/>
                  </a:lnTo>
                  <a:lnTo>
                    <a:pt x="115038" y="173665"/>
                  </a:lnTo>
                  <a:lnTo>
                    <a:pt x="82019" y="205182"/>
                  </a:lnTo>
                  <a:lnTo>
                    <a:pt x="54541" y="237999"/>
                  </a:lnTo>
                  <a:lnTo>
                    <a:pt x="32601" y="271879"/>
                  </a:lnTo>
                  <a:lnTo>
                    <a:pt x="16199" y="306586"/>
                  </a:lnTo>
                  <a:lnTo>
                    <a:pt x="0" y="377536"/>
                  </a:lnTo>
                  <a:lnTo>
                    <a:pt x="200" y="413307"/>
                  </a:lnTo>
                  <a:lnTo>
                    <a:pt x="17194" y="484257"/>
                  </a:lnTo>
                  <a:lnTo>
                    <a:pt x="33986" y="518964"/>
                  </a:lnTo>
                  <a:lnTo>
                    <a:pt x="56304" y="552844"/>
                  </a:lnTo>
                  <a:lnTo>
                    <a:pt x="84148" y="585661"/>
                  </a:lnTo>
                  <a:lnTo>
                    <a:pt x="117518" y="617178"/>
                  </a:lnTo>
                  <a:lnTo>
                    <a:pt x="156410" y="647159"/>
                  </a:lnTo>
                  <a:lnTo>
                    <a:pt x="200824" y="675368"/>
                  </a:lnTo>
                  <a:lnTo>
                    <a:pt x="240116" y="696372"/>
                  </a:lnTo>
                  <a:lnTo>
                    <a:pt x="281454" y="715276"/>
                  </a:lnTo>
                  <a:lnTo>
                    <a:pt x="324619" y="732079"/>
                  </a:lnTo>
                  <a:lnTo>
                    <a:pt x="369397" y="746782"/>
                  </a:lnTo>
                  <a:lnTo>
                    <a:pt x="415569" y="759385"/>
                  </a:lnTo>
                  <a:lnTo>
                    <a:pt x="462921" y="769887"/>
                  </a:lnTo>
                  <a:lnTo>
                    <a:pt x="511234" y="778288"/>
                  </a:lnTo>
                  <a:lnTo>
                    <a:pt x="560294" y="784590"/>
                  </a:lnTo>
                  <a:lnTo>
                    <a:pt x="609883" y="788790"/>
                  </a:lnTo>
                  <a:lnTo>
                    <a:pt x="659784" y="790891"/>
                  </a:lnTo>
                  <a:lnTo>
                    <a:pt x="709782" y="790891"/>
                  </a:lnTo>
                  <a:lnTo>
                    <a:pt x="759659" y="788790"/>
                  </a:lnTo>
                  <a:lnTo>
                    <a:pt x="809200" y="784590"/>
                  </a:lnTo>
                  <a:lnTo>
                    <a:pt x="858187" y="778288"/>
                  </a:lnTo>
                  <a:lnTo>
                    <a:pt x="906405" y="769887"/>
                  </a:lnTo>
                  <a:lnTo>
                    <a:pt x="953636" y="759385"/>
                  </a:lnTo>
                  <a:lnTo>
                    <a:pt x="999665" y="746782"/>
                  </a:lnTo>
                  <a:lnTo>
                    <a:pt x="1044274" y="732079"/>
                  </a:lnTo>
                  <a:lnTo>
                    <a:pt x="1087247" y="715276"/>
                  </a:lnTo>
                  <a:lnTo>
                    <a:pt x="1128369" y="696372"/>
                  </a:lnTo>
                  <a:lnTo>
                    <a:pt x="1167421" y="675368"/>
                  </a:lnTo>
                  <a:lnTo>
                    <a:pt x="1211522" y="647159"/>
                  </a:lnTo>
                  <a:lnTo>
                    <a:pt x="1250081" y="617178"/>
                  </a:lnTo>
                  <a:lnTo>
                    <a:pt x="1283100" y="585661"/>
                  </a:lnTo>
                  <a:lnTo>
                    <a:pt x="1310580" y="552844"/>
                  </a:lnTo>
                  <a:lnTo>
                    <a:pt x="1332523" y="518964"/>
                  </a:lnTo>
                  <a:lnTo>
                    <a:pt x="1348928" y="484257"/>
                  </a:lnTo>
                  <a:lnTo>
                    <a:pt x="1365133" y="413307"/>
                  </a:lnTo>
                  <a:lnTo>
                    <a:pt x="1364934" y="377536"/>
                  </a:lnTo>
                  <a:lnTo>
                    <a:pt x="1347942" y="306586"/>
                  </a:lnTo>
                  <a:lnTo>
                    <a:pt x="1331151" y="271879"/>
                  </a:lnTo>
                  <a:lnTo>
                    <a:pt x="1308830" y="237999"/>
                  </a:lnTo>
                  <a:lnTo>
                    <a:pt x="1280982" y="205182"/>
                  </a:lnTo>
                  <a:lnTo>
                    <a:pt x="1247608" y="173665"/>
                  </a:lnTo>
                  <a:lnTo>
                    <a:pt x="1208708" y="143684"/>
                  </a:lnTo>
                  <a:lnTo>
                    <a:pt x="1164284" y="115475"/>
                  </a:lnTo>
                  <a:lnTo>
                    <a:pt x="1125000" y="94480"/>
                  </a:lnTo>
                  <a:lnTo>
                    <a:pt x="1083669" y="75584"/>
                  </a:lnTo>
                  <a:lnTo>
                    <a:pt x="1040509" y="58787"/>
                  </a:lnTo>
                  <a:lnTo>
                    <a:pt x="995735" y="44090"/>
                  </a:lnTo>
                  <a:lnTo>
                    <a:pt x="949565" y="31493"/>
                  </a:lnTo>
                  <a:lnTo>
                    <a:pt x="902215" y="20995"/>
                  </a:lnTo>
                  <a:lnTo>
                    <a:pt x="853902" y="12597"/>
                  </a:lnTo>
                  <a:lnTo>
                    <a:pt x="804842" y="6298"/>
                  </a:lnTo>
                  <a:lnTo>
                    <a:pt x="755253" y="2099"/>
                  </a:lnTo>
                  <a:lnTo>
                    <a:pt x="705350" y="0"/>
                  </a:lnTo>
                  <a:close/>
                </a:path>
              </a:pathLst>
            </a:custGeom>
            <a:solidFill>
              <a:srgbClr val="00C0AE"/>
            </a:solidFill>
          </p:spPr>
          <p:txBody>
            <a:bodyPr wrap="square" lIns="0" tIns="0" rIns="0" bIns="0" rtlCol="0"/>
            <a:lstStyle/>
            <a:p>
              <a:pPr latinLnBrk="0"/>
              <a:endParaRPr sz="800">
                <a:latin typeface="+mj-ea"/>
                <a:ea typeface="+mj-ea"/>
              </a:endParaRPr>
            </a:p>
          </p:txBody>
        </p:sp>
        <p:sp>
          <p:nvSpPr>
            <p:cNvPr id="73" name="object 98">
              <a:extLst>
                <a:ext uri="{FF2B5EF4-FFF2-40B4-BE49-F238E27FC236}">
                  <a16:creationId xmlns:a16="http://schemas.microsoft.com/office/drawing/2014/main" id="{45CA5564-6208-1EE4-1074-711BEC5447B9}"/>
                </a:ext>
              </a:extLst>
            </p:cNvPr>
            <p:cNvSpPr/>
            <p:nvPr/>
          </p:nvSpPr>
          <p:spPr>
            <a:xfrm>
              <a:off x="8563457" y="4361084"/>
              <a:ext cx="0" cy="0"/>
            </a:xfrm>
            <a:custGeom>
              <a:avLst/>
              <a:gdLst/>
              <a:ahLst/>
              <a:cxnLst/>
              <a:rect l="l" t="t" r="r" b="b"/>
              <a:pathLst>
                <a:path>
                  <a:moveTo>
                    <a:pt x="0" y="0"/>
                  </a:moveTo>
                  <a:lnTo>
                    <a:pt x="0" y="0"/>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90" name="TextBox 89">
              <a:extLst>
                <a:ext uri="{FF2B5EF4-FFF2-40B4-BE49-F238E27FC236}">
                  <a16:creationId xmlns:a16="http://schemas.microsoft.com/office/drawing/2014/main" id="{B8A68947-5AB6-DF7F-B121-8193045C3364}"/>
                </a:ext>
              </a:extLst>
            </p:cNvPr>
            <p:cNvSpPr txBox="1"/>
            <p:nvPr/>
          </p:nvSpPr>
          <p:spPr>
            <a:xfrm>
              <a:off x="4918215" y="3606606"/>
              <a:ext cx="707974" cy="553998"/>
            </a:xfrm>
            <a:prstGeom prst="rect">
              <a:avLst/>
            </a:prstGeom>
            <a:noFill/>
          </p:spPr>
          <p:txBody>
            <a:bodyPr wrap="square" rtlCol="0">
              <a:spAutoFit/>
            </a:bodyPr>
            <a:lstStyle/>
            <a:p>
              <a:pPr latinLnBrk="0"/>
              <a:r>
                <a:rPr lang="en-US" altLang="ko-KR" sz="3000" b="1" dirty="0">
                  <a:effectLst>
                    <a:outerShdw blurRad="60007" dist="200025" dir="14940000" sy="30000" kx="-1800000" algn="bl" rotWithShape="0">
                      <a:prstClr val="black">
                        <a:alpha val="32000"/>
                      </a:prstClr>
                    </a:outerShdw>
                  </a:effectLst>
                  <a:latin typeface="KoPub돋움체 Medium" panose="00000600000000000000" pitchFamily="2" charset="-127"/>
                  <a:ea typeface="KoPub돋움체 Medium" panose="00000600000000000000" pitchFamily="2" charset="-127"/>
                </a:rPr>
                <a:t>01</a:t>
              </a:r>
              <a:endParaRPr lang="ko-KR" altLang="en-US" sz="3000" b="1" dirty="0">
                <a:effectLst>
                  <a:outerShdw blurRad="60007" dist="200025" dir="14940000" sy="30000" kx="-1800000" algn="bl" rotWithShape="0">
                    <a:prstClr val="black">
                      <a:alpha val="32000"/>
                    </a:prstClr>
                  </a:outerShdw>
                </a:effectLst>
                <a:latin typeface="KoPub돋움체 Medium" panose="00000600000000000000" pitchFamily="2" charset="-127"/>
                <a:ea typeface="KoPub돋움체 Medium" panose="00000600000000000000" pitchFamily="2" charset="-127"/>
              </a:endParaRPr>
            </a:p>
          </p:txBody>
        </p:sp>
        <p:sp>
          <p:nvSpPr>
            <p:cNvPr id="91" name="TextBox 90">
              <a:extLst>
                <a:ext uri="{FF2B5EF4-FFF2-40B4-BE49-F238E27FC236}">
                  <a16:creationId xmlns:a16="http://schemas.microsoft.com/office/drawing/2014/main" id="{2702B954-DA84-8325-FBF8-55E5190CBA1E}"/>
                </a:ext>
              </a:extLst>
            </p:cNvPr>
            <p:cNvSpPr txBox="1"/>
            <p:nvPr/>
          </p:nvSpPr>
          <p:spPr>
            <a:xfrm>
              <a:off x="5654337" y="3175035"/>
              <a:ext cx="707974" cy="553998"/>
            </a:xfrm>
            <a:prstGeom prst="rect">
              <a:avLst/>
            </a:prstGeom>
            <a:noFill/>
          </p:spPr>
          <p:txBody>
            <a:bodyPr wrap="square" rtlCol="0">
              <a:spAutoFit/>
            </a:bodyPr>
            <a:lstStyle/>
            <a:p>
              <a:pPr latinLnBrk="0"/>
              <a:r>
                <a:rPr lang="en-US" altLang="ko-KR" sz="3000" b="1" dirty="0">
                  <a:effectLst>
                    <a:outerShdw blurRad="60007" dist="200025" dir="14940000" sy="30000" kx="-1800000" algn="bl" rotWithShape="0">
                      <a:prstClr val="black">
                        <a:alpha val="32000"/>
                      </a:prstClr>
                    </a:outerShdw>
                  </a:effectLst>
                  <a:latin typeface="KoPub돋움체 Medium" panose="00000600000000000000" pitchFamily="2" charset="-127"/>
                  <a:ea typeface="KoPub돋움체 Medium" panose="00000600000000000000" pitchFamily="2" charset="-127"/>
                </a:rPr>
                <a:t>02</a:t>
              </a:r>
              <a:endParaRPr lang="ko-KR" altLang="en-US" sz="3000" b="1" dirty="0">
                <a:effectLst>
                  <a:outerShdw blurRad="60007" dist="200025" dir="14940000" sy="30000" kx="-1800000" algn="bl" rotWithShape="0">
                    <a:prstClr val="black">
                      <a:alpha val="32000"/>
                    </a:prstClr>
                  </a:outerShdw>
                </a:effectLst>
                <a:latin typeface="KoPub돋움체 Medium" panose="00000600000000000000" pitchFamily="2" charset="-127"/>
                <a:ea typeface="KoPub돋움체 Medium" panose="00000600000000000000" pitchFamily="2" charset="-127"/>
              </a:endParaRPr>
            </a:p>
          </p:txBody>
        </p:sp>
        <p:sp>
          <p:nvSpPr>
            <p:cNvPr id="92" name="TextBox 91">
              <a:extLst>
                <a:ext uri="{FF2B5EF4-FFF2-40B4-BE49-F238E27FC236}">
                  <a16:creationId xmlns:a16="http://schemas.microsoft.com/office/drawing/2014/main" id="{379C096D-ED07-7697-6CE3-685E6EF72B18}"/>
                </a:ext>
              </a:extLst>
            </p:cNvPr>
            <p:cNvSpPr txBox="1"/>
            <p:nvPr/>
          </p:nvSpPr>
          <p:spPr>
            <a:xfrm>
              <a:off x="7144536" y="3175035"/>
              <a:ext cx="707974" cy="553998"/>
            </a:xfrm>
            <a:prstGeom prst="rect">
              <a:avLst/>
            </a:prstGeom>
            <a:noFill/>
          </p:spPr>
          <p:txBody>
            <a:bodyPr wrap="square" rtlCol="0">
              <a:spAutoFit/>
            </a:bodyPr>
            <a:lstStyle/>
            <a:p>
              <a:pPr latinLnBrk="0"/>
              <a:r>
                <a:rPr lang="en-US" altLang="ko-KR" sz="3000" b="1" dirty="0">
                  <a:effectLst>
                    <a:outerShdw blurRad="60007" dist="200025" dir="14940000" sy="30000" kx="-1800000" algn="bl" rotWithShape="0">
                      <a:prstClr val="black">
                        <a:alpha val="32000"/>
                      </a:prstClr>
                    </a:outerShdw>
                  </a:effectLst>
                  <a:latin typeface="KoPub돋움체 Medium" panose="00000600000000000000" pitchFamily="2" charset="-127"/>
                  <a:ea typeface="KoPub돋움체 Medium" panose="00000600000000000000" pitchFamily="2" charset="-127"/>
                </a:rPr>
                <a:t>04</a:t>
              </a:r>
              <a:endParaRPr lang="ko-KR" altLang="en-US" sz="3000" b="1" dirty="0">
                <a:effectLst>
                  <a:outerShdw blurRad="60007" dist="200025" dir="14940000" sy="30000" kx="-1800000" algn="bl" rotWithShape="0">
                    <a:prstClr val="black">
                      <a:alpha val="32000"/>
                    </a:prstClr>
                  </a:outerShdw>
                </a:effectLst>
                <a:latin typeface="KoPub돋움체 Medium" panose="00000600000000000000" pitchFamily="2" charset="-127"/>
                <a:ea typeface="KoPub돋움체 Medium" panose="00000600000000000000" pitchFamily="2" charset="-127"/>
              </a:endParaRPr>
            </a:p>
          </p:txBody>
        </p:sp>
        <p:sp>
          <p:nvSpPr>
            <p:cNvPr id="93" name="TextBox 92">
              <a:extLst>
                <a:ext uri="{FF2B5EF4-FFF2-40B4-BE49-F238E27FC236}">
                  <a16:creationId xmlns:a16="http://schemas.microsoft.com/office/drawing/2014/main" id="{E21A9667-0EF5-ACA0-AFC3-F044B0B1E205}"/>
                </a:ext>
              </a:extLst>
            </p:cNvPr>
            <p:cNvSpPr txBox="1"/>
            <p:nvPr/>
          </p:nvSpPr>
          <p:spPr>
            <a:xfrm>
              <a:off x="8651447" y="3194085"/>
              <a:ext cx="707974" cy="553998"/>
            </a:xfrm>
            <a:prstGeom prst="rect">
              <a:avLst/>
            </a:prstGeom>
            <a:noFill/>
          </p:spPr>
          <p:txBody>
            <a:bodyPr wrap="square" rtlCol="0">
              <a:spAutoFit/>
            </a:bodyPr>
            <a:lstStyle/>
            <a:p>
              <a:pPr latinLnBrk="0"/>
              <a:r>
                <a:rPr lang="en-US" altLang="ko-KR" sz="3000" b="1" dirty="0">
                  <a:effectLst>
                    <a:outerShdw blurRad="60007" dist="200025" dir="14940000" sy="30000" kx="-1800000" algn="bl" rotWithShape="0">
                      <a:prstClr val="black">
                        <a:alpha val="32000"/>
                      </a:prstClr>
                    </a:outerShdw>
                  </a:effectLst>
                  <a:latin typeface="KoPub돋움체 Medium" panose="00000600000000000000" pitchFamily="2" charset="-127"/>
                  <a:ea typeface="KoPub돋움체 Medium" panose="00000600000000000000" pitchFamily="2" charset="-127"/>
                </a:rPr>
                <a:t>06</a:t>
              </a:r>
              <a:endParaRPr lang="ko-KR" altLang="en-US" sz="3000" b="1" dirty="0">
                <a:effectLst>
                  <a:outerShdw blurRad="60007" dist="200025" dir="14940000" sy="30000" kx="-1800000" algn="bl" rotWithShape="0">
                    <a:prstClr val="black">
                      <a:alpha val="32000"/>
                    </a:prstClr>
                  </a:outerShdw>
                </a:effectLst>
                <a:latin typeface="KoPub돋움체 Medium" panose="00000600000000000000" pitchFamily="2" charset="-127"/>
                <a:ea typeface="KoPub돋움체 Medium" panose="00000600000000000000" pitchFamily="2" charset="-127"/>
              </a:endParaRPr>
            </a:p>
          </p:txBody>
        </p:sp>
        <p:sp>
          <p:nvSpPr>
            <p:cNvPr id="94" name="TextBox 93">
              <a:extLst>
                <a:ext uri="{FF2B5EF4-FFF2-40B4-BE49-F238E27FC236}">
                  <a16:creationId xmlns:a16="http://schemas.microsoft.com/office/drawing/2014/main" id="{788AB087-101B-C0DC-5D69-3175124F98BD}"/>
                </a:ext>
              </a:extLst>
            </p:cNvPr>
            <p:cNvSpPr txBox="1"/>
            <p:nvPr/>
          </p:nvSpPr>
          <p:spPr>
            <a:xfrm>
              <a:off x="10150002" y="3194085"/>
              <a:ext cx="707974" cy="553998"/>
            </a:xfrm>
            <a:prstGeom prst="rect">
              <a:avLst/>
            </a:prstGeom>
            <a:noFill/>
          </p:spPr>
          <p:txBody>
            <a:bodyPr wrap="square" rtlCol="0">
              <a:spAutoFit/>
            </a:bodyPr>
            <a:lstStyle/>
            <a:p>
              <a:pPr latinLnBrk="0"/>
              <a:r>
                <a:rPr lang="en-US" altLang="ko-KR" sz="3000" b="1" dirty="0">
                  <a:effectLst>
                    <a:outerShdw blurRad="60007" dist="200025" dir="14940000" sy="30000" kx="-1800000" algn="bl" rotWithShape="0">
                      <a:prstClr val="black">
                        <a:alpha val="32000"/>
                      </a:prstClr>
                    </a:outerShdw>
                  </a:effectLst>
                  <a:latin typeface="KoPub돋움체 Medium" panose="00000600000000000000" pitchFamily="2" charset="-127"/>
                  <a:ea typeface="KoPub돋움체 Medium" panose="00000600000000000000" pitchFamily="2" charset="-127"/>
                </a:rPr>
                <a:t>08</a:t>
              </a:r>
              <a:endParaRPr lang="ko-KR" altLang="en-US" sz="3000" b="1" dirty="0">
                <a:effectLst>
                  <a:outerShdw blurRad="60007" dist="200025" dir="14940000" sy="30000" kx="-1800000" algn="bl" rotWithShape="0">
                    <a:prstClr val="black">
                      <a:alpha val="32000"/>
                    </a:prstClr>
                  </a:outerShdw>
                </a:effectLst>
                <a:latin typeface="KoPub돋움체 Medium" panose="00000600000000000000" pitchFamily="2" charset="-127"/>
                <a:ea typeface="KoPub돋움체 Medium" panose="00000600000000000000" pitchFamily="2" charset="-127"/>
              </a:endParaRPr>
            </a:p>
          </p:txBody>
        </p:sp>
        <p:sp>
          <p:nvSpPr>
            <p:cNvPr id="95" name="TextBox 94">
              <a:extLst>
                <a:ext uri="{FF2B5EF4-FFF2-40B4-BE49-F238E27FC236}">
                  <a16:creationId xmlns:a16="http://schemas.microsoft.com/office/drawing/2014/main" id="{17A4D142-B71A-C188-F736-FE6E3315C9AC}"/>
                </a:ext>
              </a:extLst>
            </p:cNvPr>
            <p:cNvSpPr txBox="1"/>
            <p:nvPr/>
          </p:nvSpPr>
          <p:spPr>
            <a:xfrm>
              <a:off x="7905410" y="3616131"/>
              <a:ext cx="707974" cy="553998"/>
            </a:xfrm>
            <a:prstGeom prst="rect">
              <a:avLst/>
            </a:prstGeom>
            <a:noFill/>
          </p:spPr>
          <p:txBody>
            <a:bodyPr wrap="square" rtlCol="0">
              <a:spAutoFit/>
            </a:bodyPr>
            <a:lstStyle/>
            <a:p>
              <a:pPr latinLnBrk="0"/>
              <a:r>
                <a:rPr lang="en-US" altLang="ko-KR" sz="3000" b="1" dirty="0">
                  <a:effectLst>
                    <a:outerShdw blurRad="60007" dist="200025" dir="14940000" sy="30000" kx="-1800000" algn="bl" rotWithShape="0">
                      <a:prstClr val="black">
                        <a:alpha val="32000"/>
                      </a:prstClr>
                    </a:outerShdw>
                  </a:effectLst>
                  <a:latin typeface="KoPub돋움체 Medium" panose="00000600000000000000" pitchFamily="2" charset="-127"/>
                  <a:ea typeface="KoPub돋움체 Medium" panose="00000600000000000000" pitchFamily="2" charset="-127"/>
                </a:rPr>
                <a:t>05</a:t>
              </a:r>
              <a:endParaRPr lang="ko-KR" altLang="en-US" sz="3000" b="1" dirty="0">
                <a:effectLst>
                  <a:outerShdw blurRad="60007" dist="200025" dir="14940000" sy="30000" kx="-1800000" algn="bl" rotWithShape="0">
                    <a:prstClr val="black">
                      <a:alpha val="32000"/>
                    </a:prstClr>
                  </a:outerShdw>
                </a:effectLst>
                <a:latin typeface="KoPub돋움체 Medium" panose="00000600000000000000" pitchFamily="2" charset="-127"/>
                <a:ea typeface="KoPub돋움체 Medium" panose="00000600000000000000" pitchFamily="2" charset="-127"/>
              </a:endParaRPr>
            </a:p>
          </p:txBody>
        </p:sp>
        <p:sp>
          <p:nvSpPr>
            <p:cNvPr id="96" name="TextBox 95">
              <a:extLst>
                <a:ext uri="{FF2B5EF4-FFF2-40B4-BE49-F238E27FC236}">
                  <a16:creationId xmlns:a16="http://schemas.microsoft.com/office/drawing/2014/main" id="{9A75D8ED-FA52-6C7C-10D4-EDABAA038277}"/>
                </a:ext>
              </a:extLst>
            </p:cNvPr>
            <p:cNvSpPr txBox="1"/>
            <p:nvPr/>
          </p:nvSpPr>
          <p:spPr>
            <a:xfrm>
              <a:off x="10892604" y="3616131"/>
              <a:ext cx="707974" cy="553998"/>
            </a:xfrm>
            <a:prstGeom prst="rect">
              <a:avLst/>
            </a:prstGeom>
            <a:noFill/>
          </p:spPr>
          <p:txBody>
            <a:bodyPr wrap="square" rtlCol="0">
              <a:spAutoFit/>
            </a:bodyPr>
            <a:lstStyle/>
            <a:p>
              <a:pPr latinLnBrk="0"/>
              <a:r>
                <a:rPr lang="en-US" altLang="ko-KR" sz="3000" b="1" dirty="0">
                  <a:effectLst>
                    <a:outerShdw blurRad="60007" dist="200025" dir="14940000" sy="30000" kx="-1800000" algn="bl" rotWithShape="0">
                      <a:prstClr val="black">
                        <a:alpha val="32000"/>
                      </a:prstClr>
                    </a:outerShdw>
                  </a:effectLst>
                  <a:latin typeface="KoPub돋움체 Medium" panose="00000600000000000000" pitchFamily="2" charset="-127"/>
                  <a:ea typeface="KoPub돋움체 Medium" panose="00000600000000000000" pitchFamily="2" charset="-127"/>
                </a:rPr>
                <a:t>09</a:t>
              </a:r>
              <a:endParaRPr lang="ko-KR" altLang="en-US" sz="3000" b="1" dirty="0">
                <a:effectLst>
                  <a:outerShdw blurRad="60007" dist="200025" dir="14940000" sy="30000" kx="-1800000" algn="bl" rotWithShape="0">
                    <a:prstClr val="black">
                      <a:alpha val="32000"/>
                    </a:prstClr>
                  </a:outerShdw>
                </a:effectLst>
                <a:latin typeface="KoPub돋움체 Medium" panose="00000600000000000000" pitchFamily="2" charset="-127"/>
                <a:ea typeface="KoPub돋움체 Medium" panose="00000600000000000000" pitchFamily="2" charset="-127"/>
              </a:endParaRPr>
            </a:p>
          </p:txBody>
        </p:sp>
        <p:sp>
          <p:nvSpPr>
            <p:cNvPr id="98" name="TextBox 97">
              <a:extLst>
                <a:ext uri="{FF2B5EF4-FFF2-40B4-BE49-F238E27FC236}">
                  <a16:creationId xmlns:a16="http://schemas.microsoft.com/office/drawing/2014/main" id="{CC23BD09-9B51-74CD-39EC-7464D9F447EC}"/>
                </a:ext>
              </a:extLst>
            </p:cNvPr>
            <p:cNvSpPr txBox="1"/>
            <p:nvPr/>
          </p:nvSpPr>
          <p:spPr>
            <a:xfrm>
              <a:off x="6387762" y="2755935"/>
              <a:ext cx="707974" cy="553998"/>
            </a:xfrm>
            <a:prstGeom prst="rect">
              <a:avLst/>
            </a:prstGeom>
            <a:noFill/>
          </p:spPr>
          <p:txBody>
            <a:bodyPr wrap="square" rtlCol="0">
              <a:spAutoFit/>
            </a:bodyPr>
            <a:lstStyle/>
            <a:p>
              <a:pPr latinLnBrk="0"/>
              <a:r>
                <a:rPr lang="en-US" altLang="ko-KR" sz="3000" b="1" dirty="0">
                  <a:effectLst>
                    <a:outerShdw blurRad="60007" dist="200025" dir="14940000" sy="30000" kx="-1800000" algn="bl" rotWithShape="0">
                      <a:prstClr val="black">
                        <a:alpha val="32000"/>
                      </a:prstClr>
                    </a:outerShdw>
                  </a:effectLst>
                  <a:latin typeface="KoPub돋움체 Medium" panose="00000600000000000000" pitchFamily="2" charset="-127"/>
                  <a:ea typeface="KoPub돋움체 Medium" panose="00000600000000000000" pitchFamily="2" charset="-127"/>
                </a:rPr>
                <a:t>03</a:t>
              </a:r>
              <a:endParaRPr lang="ko-KR" altLang="en-US" sz="3000" b="1" dirty="0">
                <a:effectLst>
                  <a:outerShdw blurRad="60007" dist="200025" dir="14940000" sy="30000" kx="-1800000" algn="bl" rotWithShape="0">
                    <a:prstClr val="black">
                      <a:alpha val="32000"/>
                    </a:prstClr>
                  </a:outerShdw>
                </a:effectLst>
                <a:latin typeface="KoPub돋움체 Medium" panose="00000600000000000000" pitchFamily="2" charset="-127"/>
                <a:ea typeface="KoPub돋움체 Medium" panose="00000600000000000000" pitchFamily="2" charset="-127"/>
              </a:endParaRPr>
            </a:p>
          </p:txBody>
        </p:sp>
        <p:sp>
          <p:nvSpPr>
            <p:cNvPr id="99" name="TextBox 98">
              <a:extLst>
                <a:ext uri="{FF2B5EF4-FFF2-40B4-BE49-F238E27FC236}">
                  <a16:creationId xmlns:a16="http://schemas.microsoft.com/office/drawing/2014/main" id="{9C860FD6-4AEC-C34F-C829-EC82521C3EEB}"/>
                </a:ext>
              </a:extLst>
            </p:cNvPr>
            <p:cNvSpPr txBox="1"/>
            <p:nvPr/>
          </p:nvSpPr>
          <p:spPr>
            <a:xfrm>
              <a:off x="9396826" y="2775718"/>
              <a:ext cx="707974" cy="553998"/>
            </a:xfrm>
            <a:prstGeom prst="rect">
              <a:avLst/>
            </a:prstGeom>
            <a:noFill/>
          </p:spPr>
          <p:txBody>
            <a:bodyPr wrap="square" rtlCol="0">
              <a:spAutoFit/>
            </a:bodyPr>
            <a:lstStyle/>
            <a:p>
              <a:pPr latinLnBrk="0"/>
              <a:r>
                <a:rPr lang="en-US" altLang="ko-KR" sz="3000" b="1" dirty="0">
                  <a:effectLst>
                    <a:outerShdw blurRad="60007" dist="200025" dir="14940000" sy="30000" kx="-1800000" algn="bl" rotWithShape="0">
                      <a:prstClr val="black">
                        <a:alpha val="32000"/>
                      </a:prstClr>
                    </a:outerShdw>
                  </a:effectLst>
                  <a:latin typeface="KoPub돋움체 Medium" panose="00000600000000000000" pitchFamily="2" charset="-127"/>
                  <a:ea typeface="KoPub돋움체 Medium" panose="00000600000000000000" pitchFamily="2" charset="-127"/>
                </a:rPr>
                <a:t>07</a:t>
              </a:r>
              <a:endParaRPr lang="ko-KR" altLang="en-US" sz="3000" b="1" dirty="0">
                <a:effectLst>
                  <a:outerShdw blurRad="60007" dist="200025" dir="14940000" sy="30000" kx="-1800000" algn="bl" rotWithShape="0">
                    <a:prstClr val="black">
                      <a:alpha val="32000"/>
                    </a:prstClr>
                  </a:outerShdw>
                </a:effectLst>
                <a:latin typeface="KoPub돋움체 Medium" panose="00000600000000000000" pitchFamily="2" charset="-127"/>
                <a:ea typeface="KoPub돋움체 Medium" panose="00000600000000000000" pitchFamily="2" charset="-127"/>
              </a:endParaRPr>
            </a:p>
          </p:txBody>
        </p:sp>
      </p:grpSp>
      <p:sp>
        <p:nvSpPr>
          <p:cNvPr id="101" name="TextBox 100">
            <a:extLst>
              <a:ext uri="{FF2B5EF4-FFF2-40B4-BE49-F238E27FC236}">
                <a16:creationId xmlns:a16="http://schemas.microsoft.com/office/drawing/2014/main" id="{EE8C1C4A-9933-02BB-1D7E-D86C81AF2B65}"/>
              </a:ext>
            </a:extLst>
          </p:cNvPr>
          <p:cNvSpPr txBox="1"/>
          <p:nvPr/>
        </p:nvSpPr>
        <p:spPr>
          <a:xfrm>
            <a:off x="4257505" y="5025681"/>
            <a:ext cx="982919" cy="369332"/>
          </a:xfrm>
          <a:prstGeom prst="rect">
            <a:avLst/>
          </a:prstGeom>
          <a:noFill/>
        </p:spPr>
        <p:txBody>
          <a:bodyPr wrap="square">
            <a:spAutoFit/>
          </a:bodyPr>
          <a:lstStyle/>
          <a:p>
            <a:pPr algn="r"/>
            <a:r>
              <a:rPr lang="ko-KR" altLang="en-US"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업무</a:t>
            </a:r>
            <a:r>
              <a:rPr lang="ko-KR" altLang="ko-KR"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 구성</a:t>
            </a:r>
            <a:r>
              <a:rPr lang="en-US" altLang="ko-KR"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 </a:t>
            </a:r>
            <a:r>
              <a:rPr lang="ko-KR" altLang="ko-KR"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요소</a:t>
            </a:r>
            <a:endParaRPr lang="en-US" altLang="ko-KR"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endParaRPr>
          </a:p>
          <a:p>
            <a:pPr algn="r"/>
            <a:r>
              <a:rPr lang="ko-KR" altLang="ko-KR"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세분화 </a:t>
            </a:r>
          </a:p>
        </p:txBody>
      </p:sp>
      <p:cxnSp>
        <p:nvCxnSpPr>
          <p:cNvPr id="103" name="직선 화살표 연결선 102">
            <a:extLst>
              <a:ext uri="{FF2B5EF4-FFF2-40B4-BE49-F238E27FC236}">
                <a16:creationId xmlns:a16="http://schemas.microsoft.com/office/drawing/2014/main" id="{E6C7608E-B210-847D-95AC-74225DABACB5}"/>
              </a:ext>
            </a:extLst>
          </p:cNvPr>
          <p:cNvCxnSpPr/>
          <p:nvPr/>
        </p:nvCxnSpPr>
        <p:spPr>
          <a:xfrm>
            <a:off x="5221111" y="4545238"/>
            <a:ext cx="0" cy="905371"/>
          </a:xfrm>
          <a:prstGeom prst="straightConnector1">
            <a:avLst/>
          </a:prstGeom>
          <a:ln w="12700">
            <a:solidFill>
              <a:srgbClr val="1E49E2"/>
            </a:solidFill>
            <a:tailEnd type="oval"/>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3979209E-9EB5-2643-8CA2-881AD661E2D0}"/>
              </a:ext>
            </a:extLst>
          </p:cNvPr>
          <p:cNvCxnSpPr>
            <a:cxnSpLocks/>
            <a:stCxn id="41" idx="2"/>
          </p:cNvCxnSpPr>
          <p:nvPr/>
        </p:nvCxnSpPr>
        <p:spPr>
          <a:xfrm>
            <a:off x="6719389" y="3699470"/>
            <a:ext cx="0" cy="1751139"/>
          </a:xfrm>
          <a:prstGeom prst="straightConnector1">
            <a:avLst/>
          </a:prstGeom>
          <a:ln w="12700">
            <a:solidFill>
              <a:srgbClr val="1E49E2"/>
            </a:solidFill>
            <a:tailEnd type="ova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D11AB53C-991B-B389-D741-75804ED2E061}"/>
              </a:ext>
            </a:extLst>
          </p:cNvPr>
          <p:cNvSpPr txBox="1"/>
          <p:nvPr/>
        </p:nvSpPr>
        <p:spPr>
          <a:xfrm>
            <a:off x="5728881" y="4758981"/>
            <a:ext cx="982919" cy="646331"/>
          </a:xfrm>
          <a:prstGeom prst="rect">
            <a:avLst/>
          </a:prstGeom>
          <a:noFill/>
        </p:spPr>
        <p:txBody>
          <a:bodyPr wrap="square">
            <a:spAutoFit/>
          </a:bodyPr>
          <a:lstStyle/>
          <a:p>
            <a:pPr algn="r" latinLnBrk="0"/>
            <a:r>
              <a:rPr lang="ko-KR" altLang="en-US"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인간과 로봇이 융합되는 업무에 </a:t>
            </a:r>
            <a:br>
              <a:rPr lang="ko-KR" altLang="en-US"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br>
            <a:r>
              <a:rPr lang="ko-KR" altLang="en-US"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인지 증강 기술 적용</a:t>
            </a:r>
          </a:p>
        </p:txBody>
      </p:sp>
      <p:cxnSp>
        <p:nvCxnSpPr>
          <p:cNvPr id="114" name="직선 화살표 연결선 113">
            <a:extLst>
              <a:ext uri="{FF2B5EF4-FFF2-40B4-BE49-F238E27FC236}">
                <a16:creationId xmlns:a16="http://schemas.microsoft.com/office/drawing/2014/main" id="{B7EABAF3-95A8-D0C0-658F-0DEC8BBDC823}"/>
              </a:ext>
            </a:extLst>
          </p:cNvPr>
          <p:cNvCxnSpPr>
            <a:cxnSpLocks/>
            <a:stCxn id="49" idx="2"/>
          </p:cNvCxnSpPr>
          <p:nvPr/>
        </p:nvCxnSpPr>
        <p:spPr>
          <a:xfrm>
            <a:off x="8216117" y="4545238"/>
            <a:ext cx="1131" cy="904614"/>
          </a:xfrm>
          <a:prstGeom prst="straightConnector1">
            <a:avLst/>
          </a:prstGeom>
          <a:ln w="12700">
            <a:solidFill>
              <a:srgbClr val="1E49E2"/>
            </a:solidFill>
            <a:tailEnd type="ova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EA2C83A-2552-C063-1E25-A5577B254929}"/>
              </a:ext>
            </a:extLst>
          </p:cNvPr>
          <p:cNvSpPr txBox="1"/>
          <p:nvPr/>
        </p:nvSpPr>
        <p:spPr>
          <a:xfrm>
            <a:off x="7242913" y="4758981"/>
            <a:ext cx="982919" cy="507831"/>
          </a:xfrm>
          <a:prstGeom prst="rect">
            <a:avLst/>
          </a:prstGeom>
          <a:noFill/>
        </p:spPr>
        <p:txBody>
          <a:bodyPr wrap="square">
            <a:spAutoFit/>
          </a:bodyPr>
          <a:lstStyle/>
          <a:p>
            <a:pPr algn="r" latinLnBrk="0"/>
            <a:r>
              <a:rPr lang="ko-KR" altLang="en-US"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유사한 기술이 사용되는 </a:t>
            </a:r>
            <a:br>
              <a:rPr lang="ko-KR" altLang="en-US"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br>
            <a:r>
              <a:rPr lang="ko-KR" altLang="en-US"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업무 그룹화</a:t>
            </a:r>
          </a:p>
        </p:txBody>
      </p:sp>
      <p:cxnSp>
        <p:nvCxnSpPr>
          <p:cNvPr id="118" name="직선 화살표 연결선 117">
            <a:extLst>
              <a:ext uri="{FF2B5EF4-FFF2-40B4-BE49-F238E27FC236}">
                <a16:creationId xmlns:a16="http://schemas.microsoft.com/office/drawing/2014/main" id="{8AB43211-84FE-63D2-8D18-4B307D266130}"/>
              </a:ext>
            </a:extLst>
          </p:cNvPr>
          <p:cNvCxnSpPr>
            <a:cxnSpLocks/>
            <a:stCxn id="24" idx="2"/>
          </p:cNvCxnSpPr>
          <p:nvPr/>
        </p:nvCxnSpPr>
        <p:spPr>
          <a:xfrm>
            <a:off x="9712841" y="3699470"/>
            <a:ext cx="0" cy="1750382"/>
          </a:xfrm>
          <a:prstGeom prst="straightConnector1">
            <a:avLst/>
          </a:prstGeom>
          <a:ln w="12700">
            <a:solidFill>
              <a:srgbClr val="1E49E2"/>
            </a:solidFill>
            <a:tailEnd type="ova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BF44932-F505-3D15-9D87-70997BEE5EB6}"/>
              </a:ext>
            </a:extLst>
          </p:cNvPr>
          <p:cNvSpPr txBox="1"/>
          <p:nvPr/>
        </p:nvSpPr>
        <p:spPr>
          <a:xfrm>
            <a:off x="8370212" y="4758981"/>
            <a:ext cx="1361014" cy="646331"/>
          </a:xfrm>
          <a:prstGeom prst="rect">
            <a:avLst/>
          </a:prstGeom>
          <a:noFill/>
        </p:spPr>
        <p:txBody>
          <a:bodyPr wrap="square">
            <a:spAutoFit/>
          </a:bodyPr>
          <a:lstStyle/>
          <a:p>
            <a:pPr algn="r" latinLnBrk="0"/>
            <a:r>
              <a:rPr lang="ko-KR" altLang="en-US"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업무 재구성에 따른 역할 재설계</a:t>
            </a:r>
            <a:r>
              <a:rPr lang="en-US" altLang="ko-KR"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 </a:t>
            </a:r>
            <a:r>
              <a:rPr lang="ko-KR" altLang="en-US"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인간 및 로봇의 역할 고려</a:t>
            </a:r>
            <a:r>
              <a:rPr lang="en-US" altLang="ko-KR"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 </a:t>
            </a:r>
            <a:r>
              <a:rPr lang="ko-KR" altLang="en-US"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인간의 새로운 역할 모색</a:t>
            </a:r>
          </a:p>
        </p:txBody>
      </p:sp>
      <p:sp>
        <p:nvSpPr>
          <p:cNvPr id="123" name="TextBox 122">
            <a:extLst>
              <a:ext uri="{FF2B5EF4-FFF2-40B4-BE49-F238E27FC236}">
                <a16:creationId xmlns:a16="http://schemas.microsoft.com/office/drawing/2014/main" id="{509E2656-70DF-28CC-C137-3BF782DD0BCE}"/>
              </a:ext>
            </a:extLst>
          </p:cNvPr>
          <p:cNvSpPr txBox="1"/>
          <p:nvPr/>
        </p:nvSpPr>
        <p:spPr>
          <a:xfrm>
            <a:off x="10150003" y="5025681"/>
            <a:ext cx="1096130" cy="369332"/>
          </a:xfrm>
          <a:prstGeom prst="rect">
            <a:avLst/>
          </a:prstGeom>
          <a:noFill/>
        </p:spPr>
        <p:txBody>
          <a:bodyPr wrap="square">
            <a:spAutoFit/>
          </a:bodyPr>
          <a:lstStyle/>
          <a:p>
            <a:pPr algn="r"/>
            <a:r>
              <a:rPr lang="ko-KR" altLang="en-US"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전체 운영 모델 및 프로세스 재설계</a:t>
            </a:r>
          </a:p>
        </p:txBody>
      </p:sp>
      <p:cxnSp>
        <p:nvCxnSpPr>
          <p:cNvPr id="124" name="직선 화살표 연결선 123">
            <a:extLst>
              <a:ext uri="{FF2B5EF4-FFF2-40B4-BE49-F238E27FC236}">
                <a16:creationId xmlns:a16="http://schemas.microsoft.com/office/drawing/2014/main" id="{79D9E0FA-4746-C4EB-F495-80AC5B518019}"/>
              </a:ext>
            </a:extLst>
          </p:cNvPr>
          <p:cNvCxnSpPr>
            <a:cxnSpLocks/>
            <a:stCxn id="32" idx="2"/>
          </p:cNvCxnSpPr>
          <p:nvPr/>
        </p:nvCxnSpPr>
        <p:spPr>
          <a:xfrm>
            <a:off x="11209572" y="4545238"/>
            <a:ext cx="0" cy="904614"/>
          </a:xfrm>
          <a:prstGeom prst="straightConnector1">
            <a:avLst/>
          </a:prstGeom>
          <a:ln w="12700">
            <a:solidFill>
              <a:srgbClr val="1E49E2"/>
            </a:solidFill>
            <a:tailEnd type="oval"/>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9C091D39-AB1B-336C-D3D3-E83686C9FE68}"/>
              </a:ext>
            </a:extLst>
          </p:cNvPr>
          <p:cNvCxnSpPr>
            <a:cxnSpLocks/>
            <a:stCxn id="91" idx="0"/>
          </p:cNvCxnSpPr>
          <p:nvPr/>
        </p:nvCxnSpPr>
        <p:spPr>
          <a:xfrm flipV="1">
            <a:off x="6008324" y="2228850"/>
            <a:ext cx="0" cy="1158044"/>
          </a:xfrm>
          <a:prstGeom prst="straightConnector1">
            <a:avLst/>
          </a:prstGeom>
          <a:ln w="12700">
            <a:solidFill>
              <a:srgbClr val="1E49E2"/>
            </a:solidFill>
            <a:tailEnd type="ova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EB2327EF-DFE3-6BFA-B750-201EFE3338CA}"/>
              </a:ext>
            </a:extLst>
          </p:cNvPr>
          <p:cNvSpPr txBox="1"/>
          <p:nvPr/>
        </p:nvSpPr>
        <p:spPr>
          <a:xfrm>
            <a:off x="4941693" y="2301531"/>
            <a:ext cx="1076187" cy="646331"/>
          </a:xfrm>
          <a:prstGeom prst="rect">
            <a:avLst/>
          </a:prstGeom>
          <a:noFill/>
        </p:spPr>
        <p:txBody>
          <a:bodyPr wrap="square">
            <a:spAutoFit/>
          </a:bodyPr>
          <a:lstStyle/>
          <a:p>
            <a:pPr algn="r" latinLnBrk="0"/>
            <a:r>
              <a:rPr lang="ko-KR" altLang="en-US"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효율성</a:t>
            </a:r>
            <a:r>
              <a:rPr lang="en-US" altLang="ko-KR"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 </a:t>
            </a:r>
            <a:r>
              <a:rPr lang="ko-KR" altLang="en-US"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효과성</a:t>
            </a:r>
            <a:r>
              <a:rPr lang="en-US" altLang="ko-KR"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 </a:t>
            </a:r>
            <a:r>
              <a:rPr lang="ko-KR" altLang="en-US"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기술적 실현 가능성을 고려한 자동화 도입</a:t>
            </a:r>
          </a:p>
        </p:txBody>
      </p:sp>
      <p:cxnSp>
        <p:nvCxnSpPr>
          <p:cNvPr id="133" name="직선 화살표 연결선 132">
            <a:extLst>
              <a:ext uri="{FF2B5EF4-FFF2-40B4-BE49-F238E27FC236}">
                <a16:creationId xmlns:a16="http://schemas.microsoft.com/office/drawing/2014/main" id="{A35E3784-7664-F25B-91A7-D09B606F9AD0}"/>
              </a:ext>
            </a:extLst>
          </p:cNvPr>
          <p:cNvCxnSpPr>
            <a:cxnSpLocks/>
          </p:cNvCxnSpPr>
          <p:nvPr/>
        </p:nvCxnSpPr>
        <p:spPr>
          <a:xfrm flipV="1">
            <a:off x="7496727" y="2228850"/>
            <a:ext cx="0" cy="1181100"/>
          </a:xfrm>
          <a:prstGeom prst="straightConnector1">
            <a:avLst/>
          </a:prstGeom>
          <a:ln w="12700">
            <a:solidFill>
              <a:srgbClr val="1E49E2"/>
            </a:solidFill>
            <a:tailEnd type="ova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16975326-A664-FF78-AB66-FB6AE6B670B2}"/>
              </a:ext>
            </a:extLst>
          </p:cNvPr>
          <p:cNvSpPr txBox="1"/>
          <p:nvPr/>
        </p:nvSpPr>
        <p:spPr>
          <a:xfrm>
            <a:off x="6417337" y="2301531"/>
            <a:ext cx="1076187" cy="369332"/>
          </a:xfrm>
          <a:prstGeom prst="rect">
            <a:avLst/>
          </a:prstGeom>
          <a:noFill/>
        </p:spPr>
        <p:txBody>
          <a:bodyPr wrap="square">
            <a:spAutoFit/>
          </a:bodyPr>
          <a:lstStyle/>
          <a:p>
            <a:pPr algn="r" latinLnBrk="0"/>
            <a:r>
              <a:rPr lang="ko-KR" altLang="en-US"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신제품 개발 및 서비스 혁신</a:t>
            </a:r>
          </a:p>
        </p:txBody>
      </p:sp>
      <p:cxnSp>
        <p:nvCxnSpPr>
          <p:cNvPr id="138" name="직선 화살표 연결선 137">
            <a:extLst>
              <a:ext uri="{FF2B5EF4-FFF2-40B4-BE49-F238E27FC236}">
                <a16:creationId xmlns:a16="http://schemas.microsoft.com/office/drawing/2014/main" id="{3CF12769-E1C5-6FF8-2881-25C69D3A8D4B}"/>
              </a:ext>
            </a:extLst>
          </p:cNvPr>
          <p:cNvCxnSpPr>
            <a:cxnSpLocks/>
          </p:cNvCxnSpPr>
          <p:nvPr/>
        </p:nvCxnSpPr>
        <p:spPr>
          <a:xfrm flipV="1">
            <a:off x="9039777" y="2228850"/>
            <a:ext cx="0" cy="1200150"/>
          </a:xfrm>
          <a:prstGeom prst="straightConnector1">
            <a:avLst/>
          </a:prstGeom>
          <a:ln w="12700">
            <a:solidFill>
              <a:srgbClr val="1E49E2"/>
            </a:solidFill>
            <a:tailEnd type="oval"/>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32FE576E-AFBB-C892-E0DF-915097D3C0FE}"/>
              </a:ext>
            </a:extLst>
          </p:cNvPr>
          <p:cNvSpPr txBox="1"/>
          <p:nvPr/>
        </p:nvSpPr>
        <p:spPr>
          <a:xfrm>
            <a:off x="7875587" y="2301531"/>
            <a:ext cx="1160988" cy="646331"/>
          </a:xfrm>
          <a:prstGeom prst="rect">
            <a:avLst/>
          </a:prstGeom>
          <a:noFill/>
        </p:spPr>
        <p:txBody>
          <a:bodyPr wrap="square">
            <a:spAutoFit/>
          </a:bodyPr>
          <a:lstStyle/>
          <a:p>
            <a:pPr algn="r" latinLnBrk="0"/>
            <a:r>
              <a:rPr lang="ko-KR" altLang="en-US"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직원 경험 향상과 조직의 민첩성을 위해 팀과 기술 중심의 조직으로 개편</a:t>
            </a:r>
          </a:p>
        </p:txBody>
      </p:sp>
      <p:cxnSp>
        <p:nvCxnSpPr>
          <p:cNvPr id="144" name="직선 화살표 연결선 143">
            <a:extLst>
              <a:ext uri="{FF2B5EF4-FFF2-40B4-BE49-F238E27FC236}">
                <a16:creationId xmlns:a16="http://schemas.microsoft.com/office/drawing/2014/main" id="{76DD2BFA-69DE-1756-A8C3-5C56F4A611FE}"/>
              </a:ext>
            </a:extLst>
          </p:cNvPr>
          <p:cNvCxnSpPr>
            <a:cxnSpLocks/>
          </p:cNvCxnSpPr>
          <p:nvPr/>
        </p:nvCxnSpPr>
        <p:spPr>
          <a:xfrm flipV="1">
            <a:off x="10601877" y="2228850"/>
            <a:ext cx="0" cy="1200150"/>
          </a:xfrm>
          <a:prstGeom prst="straightConnector1">
            <a:avLst/>
          </a:prstGeom>
          <a:ln w="12700">
            <a:solidFill>
              <a:srgbClr val="1E49E2"/>
            </a:solidFill>
            <a:tailEnd type="ova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0EB5B6B9-6F75-230C-02CC-61C903CAF8F1}"/>
              </a:ext>
            </a:extLst>
          </p:cNvPr>
          <p:cNvSpPr txBox="1"/>
          <p:nvPr/>
        </p:nvSpPr>
        <p:spPr>
          <a:xfrm>
            <a:off x="9288482" y="2301531"/>
            <a:ext cx="1310193" cy="369332"/>
          </a:xfrm>
          <a:prstGeom prst="rect">
            <a:avLst/>
          </a:prstGeom>
          <a:noFill/>
        </p:spPr>
        <p:txBody>
          <a:bodyPr wrap="square">
            <a:spAutoFit/>
          </a:bodyPr>
          <a:lstStyle/>
          <a:p>
            <a:pPr algn="r" latinLnBrk="0"/>
            <a:r>
              <a:rPr lang="ko-KR" altLang="en-US"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애자일 역량</a:t>
            </a:r>
            <a:r>
              <a:rPr lang="en-US" altLang="ko-KR"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(Agile skills) </a:t>
            </a:r>
            <a:r>
              <a:rPr lang="ko-KR" altLang="en-US" sz="9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기반의 인재 양성</a:t>
            </a:r>
          </a:p>
        </p:txBody>
      </p:sp>
      <p:sp>
        <p:nvSpPr>
          <p:cNvPr id="14" name="사각형: 둥근 위쪽 모서리 13">
            <a:extLst>
              <a:ext uri="{FF2B5EF4-FFF2-40B4-BE49-F238E27FC236}">
                <a16:creationId xmlns:a16="http://schemas.microsoft.com/office/drawing/2014/main" id="{9573A56F-F58A-BC81-820C-C6412CF7159C}"/>
              </a:ext>
            </a:extLst>
          </p:cNvPr>
          <p:cNvSpPr/>
          <p:nvPr/>
        </p:nvSpPr>
        <p:spPr>
          <a:xfrm>
            <a:off x="11221766" y="571500"/>
            <a:ext cx="73699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1795397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id="{EE90DB75-E31B-6512-EED0-77D26A1AEFFF}"/>
              </a:ext>
            </a:extLst>
          </p:cNvPr>
          <p:cNvGrpSpPr/>
          <p:nvPr/>
        </p:nvGrpSpPr>
        <p:grpSpPr>
          <a:xfrm>
            <a:off x="9061790" y="1881188"/>
            <a:ext cx="344603" cy="344603"/>
            <a:chOff x="13284003" y="2898905"/>
            <a:chExt cx="576580" cy="576580"/>
          </a:xfrm>
        </p:grpSpPr>
        <p:sp>
          <p:nvSpPr>
            <p:cNvPr id="52" name="object 7">
              <a:extLst>
                <a:ext uri="{FF2B5EF4-FFF2-40B4-BE49-F238E27FC236}">
                  <a16:creationId xmlns:a16="http://schemas.microsoft.com/office/drawing/2014/main" id="{A0926354-0C04-39E4-7EA2-59CFED0A6A77}"/>
                </a:ext>
              </a:extLst>
            </p:cNvPr>
            <p:cNvSpPr txBox="1"/>
            <p:nvPr/>
          </p:nvSpPr>
          <p:spPr>
            <a:xfrm>
              <a:off x="13410547" y="3229375"/>
              <a:ext cx="271780" cy="194541"/>
            </a:xfrm>
            <a:prstGeom prst="rect">
              <a:avLst/>
            </a:prstGeom>
          </p:spPr>
          <p:txBody>
            <a:bodyPr vert="horz" wrap="square" lIns="0" tIns="8467" rIns="0" bIns="0" rtlCol="0">
              <a:spAutoFit/>
            </a:bodyPr>
            <a:lstStyle/>
            <a:p>
              <a:pPr marL="8467" latinLnBrk="0">
                <a:spcBef>
                  <a:spcPts val="67"/>
                </a:spcBef>
                <a:tabLst>
                  <a:tab pos="172305" algn="l"/>
                </a:tabLst>
              </a:pPr>
              <a:r>
                <a:rPr sz="700" u="sng" spc="33" dirty="0">
                  <a:uFill>
                    <a:solidFill>
                      <a:srgbClr val="1E49E2"/>
                    </a:solidFill>
                  </a:uFill>
                  <a:latin typeface="+mj-ea"/>
                  <a:ea typeface="+mj-ea"/>
                  <a:cs typeface="Calibri"/>
                </a:rPr>
                <a:t> </a:t>
              </a:r>
              <a:endParaRPr sz="700" dirty="0">
                <a:latin typeface="+mj-ea"/>
                <a:ea typeface="+mj-ea"/>
                <a:cs typeface="Calibri"/>
              </a:endParaRPr>
            </a:p>
          </p:txBody>
        </p:sp>
        <p:sp>
          <p:nvSpPr>
            <p:cNvPr id="53" name="object 9">
              <a:extLst>
                <a:ext uri="{FF2B5EF4-FFF2-40B4-BE49-F238E27FC236}">
                  <a16:creationId xmlns:a16="http://schemas.microsoft.com/office/drawing/2014/main" id="{EED459D8-32DA-93FF-22B8-056C5E8CCF6A}"/>
                </a:ext>
              </a:extLst>
            </p:cNvPr>
            <p:cNvSpPr/>
            <p:nvPr/>
          </p:nvSpPr>
          <p:spPr>
            <a:xfrm>
              <a:off x="13284003" y="2898905"/>
              <a:ext cx="576580" cy="576580"/>
            </a:xfrm>
            <a:custGeom>
              <a:avLst/>
              <a:gdLst/>
              <a:ahLst/>
              <a:cxnLst/>
              <a:rect l="l" t="t" r="r" b="b"/>
              <a:pathLst>
                <a:path w="576580" h="576579">
                  <a:moveTo>
                    <a:pt x="287997" y="0"/>
                  </a:moveTo>
                  <a:lnTo>
                    <a:pt x="241283" y="3769"/>
                  </a:lnTo>
                  <a:lnTo>
                    <a:pt x="196969" y="14682"/>
                  </a:lnTo>
                  <a:lnTo>
                    <a:pt x="155647" y="32146"/>
                  </a:lnTo>
                  <a:lnTo>
                    <a:pt x="117910" y="55567"/>
                  </a:lnTo>
                  <a:lnTo>
                    <a:pt x="84353" y="84353"/>
                  </a:lnTo>
                  <a:lnTo>
                    <a:pt x="55567" y="117910"/>
                  </a:lnTo>
                  <a:lnTo>
                    <a:pt x="32146" y="155647"/>
                  </a:lnTo>
                  <a:lnTo>
                    <a:pt x="14682" y="196969"/>
                  </a:lnTo>
                  <a:lnTo>
                    <a:pt x="3769" y="241283"/>
                  </a:lnTo>
                  <a:lnTo>
                    <a:pt x="0" y="287997"/>
                  </a:lnTo>
                  <a:lnTo>
                    <a:pt x="3769" y="334712"/>
                  </a:lnTo>
                  <a:lnTo>
                    <a:pt x="14682" y="379026"/>
                  </a:lnTo>
                  <a:lnTo>
                    <a:pt x="32146" y="420348"/>
                  </a:lnTo>
                  <a:lnTo>
                    <a:pt x="55567" y="458084"/>
                  </a:lnTo>
                  <a:lnTo>
                    <a:pt x="84353" y="491642"/>
                  </a:lnTo>
                  <a:lnTo>
                    <a:pt x="117910" y="520428"/>
                  </a:lnTo>
                  <a:lnTo>
                    <a:pt x="155647" y="543849"/>
                  </a:lnTo>
                  <a:lnTo>
                    <a:pt x="196969" y="561313"/>
                  </a:lnTo>
                  <a:lnTo>
                    <a:pt x="241283" y="572226"/>
                  </a:lnTo>
                  <a:lnTo>
                    <a:pt x="287997" y="575995"/>
                  </a:lnTo>
                  <a:lnTo>
                    <a:pt x="334712" y="572226"/>
                  </a:lnTo>
                  <a:lnTo>
                    <a:pt x="379026" y="561313"/>
                  </a:lnTo>
                  <a:lnTo>
                    <a:pt x="420348" y="543849"/>
                  </a:lnTo>
                  <a:lnTo>
                    <a:pt x="458084" y="520428"/>
                  </a:lnTo>
                  <a:lnTo>
                    <a:pt x="491642" y="491642"/>
                  </a:lnTo>
                  <a:lnTo>
                    <a:pt x="520428" y="458084"/>
                  </a:lnTo>
                  <a:lnTo>
                    <a:pt x="543849" y="420348"/>
                  </a:lnTo>
                  <a:lnTo>
                    <a:pt x="561313" y="379026"/>
                  </a:lnTo>
                  <a:lnTo>
                    <a:pt x="572226" y="334712"/>
                  </a:lnTo>
                  <a:lnTo>
                    <a:pt x="575995" y="287997"/>
                  </a:lnTo>
                  <a:lnTo>
                    <a:pt x="572226" y="241283"/>
                  </a:lnTo>
                  <a:lnTo>
                    <a:pt x="561313" y="196969"/>
                  </a:lnTo>
                  <a:lnTo>
                    <a:pt x="543849" y="155647"/>
                  </a:lnTo>
                  <a:lnTo>
                    <a:pt x="520428" y="117910"/>
                  </a:lnTo>
                  <a:lnTo>
                    <a:pt x="491642" y="84353"/>
                  </a:lnTo>
                  <a:lnTo>
                    <a:pt x="458084" y="55567"/>
                  </a:lnTo>
                  <a:lnTo>
                    <a:pt x="420348" y="32146"/>
                  </a:lnTo>
                  <a:lnTo>
                    <a:pt x="379026" y="14682"/>
                  </a:lnTo>
                  <a:lnTo>
                    <a:pt x="334712" y="3769"/>
                  </a:lnTo>
                  <a:lnTo>
                    <a:pt x="287997" y="0"/>
                  </a:lnTo>
                  <a:close/>
                </a:path>
              </a:pathLst>
            </a:custGeom>
            <a:solidFill>
              <a:srgbClr val="E5E5E5"/>
            </a:solidFill>
          </p:spPr>
          <p:txBody>
            <a:bodyPr wrap="square" lIns="0" tIns="0" rIns="0" bIns="0" rtlCol="0"/>
            <a:lstStyle/>
            <a:p>
              <a:pPr latinLnBrk="0"/>
              <a:endParaRPr sz="800">
                <a:latin typeface="+mj-ea"/>
                <a:ea typeface="+mj-ea"/>
              </a:endParaRPr>
            </a:p>
          </p:txBody>
        </p:sp>
        <p:sp>
          <p:nvSpPr>
            <p:cNvPr id="54" name="object 18">
              <a:extLst>
                <a:ext uri="{FF2B5EF4-FFF2-40B4-BE49-F238E27FC236}">
                  <a16:creationId xmlns:a16="http://schemas.microsoft.com/office/drawing/2014/main" id="{A17512DA-F03E-915D-9342-BE7B0B874896}"/>
                </a:ext>
              </a:extLst>
            </p:cNvPr>
            <p:cNvSpPr/>
            <p:nvPr/>
          </p:nvSpPr>
          <p:spPr>
            <a:xfrm>
              <a:off x="13674911" y="3068504"/>
              <a:ext cx="26034" cy="3175"/>
            </a:xfrm>
            <a:custGeom>
              <a:avLst/>
              <a:gdLst/>
              <a:ahLst/>
              <a:cxnLst/>
              <a:rect l="l" t="t" r="r" b="b"/>
              <a:pathLst>
                <a:path w="26034" h="3175">
                  <a:moveTo>
                    <a:pt x="-6350" y="1403"/>
                  </a:moveTo>
                  <a:lnTo>
                    <a:pt x="31877" y="1403"/>
                  </a:lnTo>
                </a:path>
              </a:pathLst>
            </a:custGeom>
            <a:ln w="15506">
              <a:solidFill>
                <a:srgbClr val="1E49E2"/>
              </a:solidFill>
            </a:ln>
          </p:spPr>
          <p:txBody>
            <a:bodyPr wrap="square" lIns="0" tIns="0" rIns="0" bIns="0" rtlCol="0"/>
            <a:lstStyle/>
            <a:p>
              <a:pPr latinLnBrk="0"/>
              <a:endParaRPr sz="800">
                <a:latin typeface="+mj-ea"/>
                <a:ea typeface="+mj-ea"/>
              </a:endParaRPr>
            </a:p>
          </p:txBody>
        </p:sp>
        <p:sp>
          <p:nvSpPr>
            <p:cNvPr id="55" name="object 19">
              <a:extLst>
                <a:ext uri="{FF2B5EF4-FFF2-40B4-BE49-F238E27FC236}">
                  <a16:creationId xmlns:a16="http://schemas.microsoft.com/office/drawing/2014/main" id="{6128BE59-DD2B-7AB8-F253-C9DED3E7328B}"/>
                </a:ext>
              </a:extLst>
            </p:cNvPr>
            <p:cNvSpPr/>
            <p:nvPr/>
          </p:nvSpPr>
          <p:spPr>
            <a:xfrm>
              <a:off x="13658870" y="3017500"/>
              <a:ext cx="62230" cy="53975"/>
            </a:xfrm>
            <a:custGeom>
              <a:avLst/>
              <a:gdLst/>
              <a:ahLst/>
              <a:cxnLst/>
              <a:rect l="l" t="t" r="r" b="b"/>
              <a:pathLst>
                <a:path w="62230" h="53975">
                  <a:moveTo>
                    <a:pt x="0" y="0"/>
                  </a:moveTo>
                  <a:lnTo>
                    <a:pt x="61887" y="6819"/>
                  </a:lnTo>
                  <a:lnTo>
                    <a:pt x="59156" y="31318"/>
                  </a:lnTo>
                  <a:lnTo>
                    <a:pt x="44221" y="29578"/>
                  </a:lnTo>
                  <a:lnTo>
                    <a:pt x="41567" y="53809"/>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56" name="object 20">
              <a:extLst>
                <a:ext uri="{FF2B5EF4-FFF2-40B4-BE49-F238E27FC236}">
                  <a16:creationId xmlns:a16="http://schemas.microsoft.com/office/drawing/2014/main" id="{35243FD6-D9C9-E0A2-B572-149B2CCD52F8}"/>
                </a:ext>
              </a:extLst>
            </p:cNvPr>
            <p:cNvSpPr/>
            <p:nvPr/>
          </p:nvSpPr>
          <p:spPr>
            <a:xfrm>
              <a:off x="13594697" y="3176671"/>
              <a:ext cx="81051" cy="72353"/>
            </a:xfrm>
            <a:prstGeom prst="rect">
              <a:avLst/>
            </a:prstGeom>
            <a:blipFill>
              <a:blip r:embed="rId2" cstate="print"/>
              <a:stretch>
                <a:fillRect/>
              </a:stretch>
            </a:blipFill>
          </p:spPr>
          <p:txBody>
            <a:bodyPr wrap="square" lIns="0" tIns="0" rIns="0" bIns="0" rtlCol="0"/>
            <a:lstStyle/>
            <a:p>
              <a:pPr latinLnBrk="0"/>
              <a:endParaRPr sz="800">
                <a:latin typeface="+mj-ea"/>
                <a:ea typeface="+mj-ea"/>
              </a:endParaRPr>
            </a:p>
          </p:txBody>
        </p:sp>
        <p:sp>
          <p:nvSpPr>
            <p:cNvPr id="57" name="object 21">
              <a:extLst>
                <a:ext uri="{FF2B5EF4-FFF2-40B4-BE49-F238E27FC236}">
                  <a16:creationId xmlns:a16="http://schemas.microsoft.com/office/drawing/2014/main" id="{9D007368-7454-C880-A47C-8D57849C28B2}"/>
                </a:ext>
              </a:extLst>
            </p:cNvPr>
            <p:cNvSpPr/>
            <p:nvPr/>
          </p:nvSpPr>
          <p:spPr>
            <a:xfrm>
              <a:off x="13438995" y="3104521"/>
              <a:ext cx="229870" cy="264795"/>
            </a:xfrm>
            <a:custGeom>
              <a:avLst/>
              <a:gdLst/>
              <a:ahLst/>
              <a:cxnLst/>
              <a:rect l="l" t="t" r="r" b="b"/>
              <a:pathLst>
                <a:path w="229869" h="264795">
                  <a:moveTo>
                    <a:pt x="16865" y="150812"/>
                  </a:moveTo>
                  <a:lnTo>
                    <a:pt x="8585" y="149136"/>
                  </a:lnTo>
                  <a:lnTo>
                    <a:pt x="2730" y="141122"/>
                  </a:lnTo>
                  <a:lnTo>
                    <a:pt x="2730" y="132613"/>
                  </a:lnTo>
                  <a:lnTo>
                    <a:pt x="0" y="50444"/>
                  </a:lnTo>
                  <a:lnTo>
                    <a:pt x="21206" y="7197"/>
                  </a:lnTo>
                  <a:lnTo>
                    <a:pt x="67233" y="202"/>
                  </a:lnTo>
                  <a:lnTo>
                    <a:pt x="84213" y="0"/>
                  </a:lnTo>
                  <a:lnTo>
                    <a:pt x="98353" y="23"/>
                  </a:lnTo>
                  <a:lnTo>
                    <a:pt x="109058" y="101"/>
                  </a:lnTo>
                  <a:lnTo>
                    <a:pt x="118385" y="246"/>
                  </a:lnTo>
                  <a:lnTo>
                    <a:pt x="128397" y="469"/>
                  </a:lnTo>
                  <a:lnTo>
                    <a:pt x="146550" y="714"/>
                  </a:lnTo>
                  <a:lnTo>
                    <a:pt x="190347" y="1384"/>
                  </a:lnTo>
                  <a:lnTo>
                    <a:pt x="227940" y="12783"/>
                  </a:lnTo>
                  <a:lnTo>
                    <a:pt x="229565" y="20078"/>
                  </a:lnTo>
                  <a:lnTo>
                    <a:pt x="227784" y="27851"/>
                  </a:lnTo>
                  <a:lnTo>
                    <a:pt x="223119" y="33894"/>
                  </a:lnTo>
                  <a:lnTo>
                    <a:pt x="216588" y="37811"/>
                  </a:lnTo>
                  <a:lnTo>
                    <a:pt x="209207" y="39204"/>
                  </a:lnTo>
                  <a:lnTo>
                    <a:pt x="117221" y="39725"/>
                  </a:lnTo>
                  <a:lnTo>
                    <a:pt x="113347" y="264426"/>
                  </a:lnTo>
                  <a:lnTo>
                    <a:pt x="76288" y="264426"/>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58" name="object 22">
              <a:extLst>
                <a:ext uri="{FF2B5EF4-FFF2-40B4-BE49-F238E27FC236}">
                  <a16:creationId xmlns:a16="http://schemas.microsoft.com/office/drawing/2014/main" id="{991ACCA9-CCF1-683B-580A-6793FD041A76}"/>
                </a:ext>
              </a:extLst>
            </p:cNvPr>
            <p:cNvSpPr/>
            <p:nvPr/>
          </p:nvSpPr>
          <p:spPr>
            <a:xfrm>
              <a:off x="13474492" y="3164503"/>
              <a:ext cx="41275" cy="204470"/>
            </a:xfrm>
            <a:custGeom>
              <a:avLst/>
              <a:gdLst/>
              <a:ahLst/>
              <a:cxnLst/>
              <a:rect l="l" t="t" r="r" b="b"/>
              <a:pathLst>
                <a:path w="41275" h="204470">
                  <a:moveTo>
                    <a:pt x="0" y="0"/>
                  </a:moveTo>
                  <a:lnTo>
                    <a:pt x="3632" y="204444"/>
                  </a:lnTo>
                  <a:lnTo>
                    <a:pt x="40792" y="204444"/>
                  </a:lnTo>
                  <a:lnTo>
                    <a:pt x="40792" y="66471"/>
                  </a:lnTo>
                </a:path>
              </a:pathLst>
            </a:custGeom>
            <a:ln w="12699">
              <a:solidFill>
                <a:srgbClr val="1E49E2"/>
              </a:solidFill>
            </a:ln>
          </p:spPr>
          <p:txBody>
            <a:bodyPr wrap="square" lIns="0" tIns="0" rIns="0" bIns="0" rtlCol="0"/>
            <a:lstStyle/>
            <a:p>
              <a:pPr latinLnBrk="0"/>
              <a:endParaRPr sz="800">
                <a:latin typeface="+mj-ea"/>
                <a:ea typeface="+mj-ea"/>
              </a:endParaRPr>
            </a:p>
          </p:txBody>
        </p:sp>
        <p:sp>
          <p:nvSpPr>
            <p:cNvPr id="59" name="object 23">
              <a:extLst>
                <a:ext uri="{FF2B5EF4-FFF2-40B4-BE49-F238E27FC236}">
                  <a16:creationId xmlns:a16="http://schemas.microsoft.com/office/drawing/2014/main" id="{E3DA1017-331C-3F7D-52BA-BA50850B3C0F}"/>
                </a:ext>
              </a:extLst>
            </p:cNvPr>
            <p:cNvSpPr/>
            <p:nvPr/>
          </p:nvSpPr>
          <p:spPr>
            <a:xfrm>
              <a:off x="13474910" y="3005194"/>
              <a:ext cx="79095" cy="79387"/>
            </a:xfrm>
            <a:prstGeom prst="rect">
              <a:avLst/>
            </a:prstGeom>
            <a:blipFill>
              <a:blip r:embed="rId3" cstate="print"/>
              <a:stretch>
                <a:fillRect/>
              </a:stretch>
            </a:blipFill>
          </p:spPr>
          <p:txBody>
            <a:bodyPr wrap="square" lIns="0" tIns="0" rIns="0" bIns="0" rtlCol="0"/>
            <a:lstStyle/>
            <a:p>
              <a:pPr latinLnBrk="0"/>
              <a:endParaRPr sz="800">
                <a:latin typeface="+mj-ea"/>
                <a:ea typeface="+mj-ea"/>
              </a:endParaRPr>
            </a:p>
          </p:txBody>
        </p:sp>
        <p:sp>
          <p:nvSpPr>
            <p:cNvPr id="60" name="object 24">
              <a:extLst>
                <a:ext uri="{FF2B5EF4-FFF2-40B4-BE49-F238E27FC236}">
                  <a16:creationId xmlns:a16="http://schemas.microsoft.com/office/drawing/2014/main" id="{CD310634-9686-FA5D-464A-6E0A4958FD47}"/>
                </a:ext>
              </a:extLst>
            </p:cNvPr>
            <p:cNvSpPr/>
            <p:nvPr/>
          </p:nvSpPr>
          <p:spPr>
            <a:xfrm>
              <a:off x="13638969" y="3164503"/>
              <a:ext cx="2540" cy="18415"/>
            </a:xfrm>
            <a:custGeom>
              <a:avLst/>
              <a:gdLst/>
              <a:ahLst/>
              <a:cxnLst/>
              <a:rect l="l" t="t" r="r" b="b"/>
              <a:pathLst>
                <a:path w="2540" h="18414">
                  <a:moveTo>
                    <a:pt x="1092" y="-6349"/>
                  </a:moveTo>
                  <a:lnTo>
                    <a:pt x="1092" y="24599"/>
                  </a:lnTo>
                </a:path>
              </a:pathLst>
            </a:custGeom>
            <a:ln w="14884">
              <a:solidFill>
                <a:srgbClr val="1E49E2"/>
              </a:solidFill>
            </a:ln>
          </p:spPr>
          <p:txBody>
            <a:bodyPr wrap="square" lIns="0" tIns="0" rIns="0" bIns="0" rtlCol="0"/>
            <a:lstStyle/>
            <a:p>
              <a:pPr latinLnBrk="0"/>
              <a:endParaRPr sz="800">
                <a:latin typeface="+mj-ea"/>
                <a:ea typeface="+mj-ea"/>
              </a:endParaRPr>
            </a:p>
          </p:txBody>
        </p:sp>
        <p:sp>
          <p:nvSpPr>
            <p:cNvPr id="61" name="object 25">
              <a:extLst>
                <a:ext uri="{FF2B5EF4-FFF2-40B4-BE49-F238E27FC236}">
                  <a16:creationId xmlns:a16="http://schemas.microsoft.com/office/drawing/2014/main" id="{3805AE34-CDDE-57CB-F7DF-72907AF4D7CF}"/>
                </a:ext>
              </a:extLst>
            </p:cNvPr>
            <p:cNvSpPr/>
            <p:nvPr/>
          </p:nvSpPr>
          <p:spPr>
            <a:xfrm>
              <a:off x="13648112" y="3004851"/>
              <a:ext cx="12700" cy="102235"/>
            </a:xfrm>
            <a:custGeom>
              <a:avLst/>
              <a:gdLst/>
              <a:ahLst/>
              <a:cxnLst/>
              <a:rect l="l" t="t" r="r" b="b"/>
              <a:pathLst>
                <a:path w="12700" h="102235">
                  <a:moveTo>
                    <a:pt x="12179" y="0"/>
                  </a:moveTo>
                  <a:lnTo>
                    <a:pt x="0" y="101625"/>
                  </a:lnTo>
                </a:path>
              </a:pathLst>
            </a:custGeom>
            <a:ln w="12700">
              <a:solidFill>
                <a:srgbClr val="1E49E2"/>
              </a:solidFill>
            </a:ln>
          </p:spPr>
          <p:txBody>
            <a:bodyPr wrap="square" lIns="0" tIns="0" rIns="0" bIns="0" rtlCol="0"/>
            <a:lstStyle/>
            <a:p>
              <a:pPr latinLnBrk="0"/>
              <a:endParaRPr sz="800">
                <a:latin typeface="+mj-ea"/>
                <a:ea typeface="+mj-ea"/>
              </a:endParaRPr>
            </a:p>
          </p:txBody>
        </p:sp>
      </p:grpSp>
      <p:grpSp>
        <p:nvGrpSpPr>
          <p:cNvPr id="62" name="그룹 61">
            <a:extLst>
              <a:ext uri="{FF2B5EF4-FFF2-40B4-BE49-F238E27FC236}">
                <a16:creationId xmlns:a16="http://schemas.microsoft.com/office/drawing/2014/main" id="{58DB7268-FA9C-0859-17C6-D4A98A1128A5}"/>
              </a:ext>
            </a:extLst>
          </p:cNvPr>
          <p:cNvGrpSpPr/>
          <p:nvPr/>
        </p:nvGrpSpPr>
        <p:grpSpPr>
          <a:xfrm>
            <a:off x="9061790" y="2632909"/>
            <a:ext cx="344603" cy="344603"/>
            <a:chOff x="13284003" y="4062365"/>
            <a:chExt cx="576580" cy="576580"/>
          </a:xfrm>
        </p:grpSpPr>
        <p:sp>
          <p:nvSpPr>
            <p:cNvPr id="63" name="object 11">
              <a:extLst>
                <a:ext uri="{FF2B5EF4-FFF2-40B4-BE49-F238E27FC236}">
                  <a16:creationId xmlns:a16="http://schemas.microsoft.com/office/drawing/2014/main" id="{4D56C978-1999-FF83-505D-7F827E9C4B6B}"/>
                </a:ext>
              </a:extLst>
            </p:cNvPr>
            <p:cNvSpPr/>
            <p:nvPr/>
          </p:nvSpPr>
          <p:spPr>
            <a:xfrm>
              <a:off x="13284003" y="4062365"/>
              <a:ext cx="576580" cy="576580"/>
            </a:xfrm>
            <a:custGeom>
              <a:avLst/>
              <a:gdLst/>
              <a:ahLst/>
              <a:cxnLst/>
              <a:rect l="l" t="t" r="r" b="b"/>
              <a:pathLst>
                <a:path w="576580" h="576579">
                  <a:moveTo>
                    <a:pt x="287997" y="0"/>
                  </a:moveTo>
                  <a:lnTo>
                    <a:pt x="241283" y="3769"/>
                  </a:lnTo>
                  <a:lnTo>
                    <a:pt x="196969" y="14682"/>
                  </a:lnTo>
                  <a:lnTo>
                    <a:pt x="155647" y="32146"/>
                  </a:lnTo>
                  <a:lnTo>
                    <a:pt x="117910" y="55567"/>
                  </a:lnTo>
                  <a:lnTo>
                    <a:pt x="84353" y="84353"/>
                  </a:lnTo>
                  <a:lnTo>
                    <a:pt x="55567" y="117910"/>
                  </a:lnTo>
                  <a:lnTo>
                    <a:pt x="32146" y="155647"/>
                  </a:lnTo>
                  <a:lnTo>
                    <a:pt x="14682" y="196969"/>
                  </a:lnTo>
                  <a:lnTo>
                    <a:pt x="3769" y="241283"/>
                  </a:lnTo>
                  <a:lnTo>
                    <a:pt x="0" y="287997"/>
                  </a:lnTo>
                  <a:lnTo>
                    <a:pt x="3769" y="334712"/>
                  </a:lnTo>
                  <a:lnTo>
                    <a:pt x="14682" y="379026"/>
                  </a:lnTo>
                  <a:lnTo>
                    <a:pt x="32146" y="420348"/>
                  </a:lnTo>
                  <a:lnTo>
                    <a:pt x="55567" y="458084"/>
                  </a:lnTo>
                  <a:lnTo>
                    <a:pt x="84353" y="491642"/>
                  </a:lnTo>
                  <a:lnTo>
                    <a:pt x="117910" y="520428"/>
                  </a:lnTo>
                  <a:lnTo>
                    <a:pt x="155647" y="543849"/>
                  </a:lnTo>
                  <a:lnTo>
                    <a:pt x="196969" y="561313"/>
                  </a:lnTo>
                  <a:lnTo>
                    <a:pt x="241283" y="572226"/>
                  </a:lnTo>
                  <a:lnTo>
                    <a:pt x="287997" y="575995"/>
                  </a:lnTo>
                  <a:lnTo>
                    <a:pt x="334712" y="572226"/>
                  </a:lnTo>
                  <a:lnTo>
                    <a:pt x="379026" y="561313"/>
                  </a:lnTo>
                  <a:lnTo>
                    <a:pt x="420348" y="543849"/>
                  </a:lnTo>
                  <a:lnTo>
                    <a:pt x="458084" y="520428"/>
                  </a:lnTo>
                  <a:lnTo>
                    <a:pt x="491642" y="491642"/>
                  </a:lnTo>
                  <a:lnTo>
                    <a:pt x="520428" y="458084"/>
                  </a:lnTo>
                  <a:lnTo>
                    <a:pt x="543849" y="420348"/>
                  </a:lnTo>
                  <a:lnTo>
                    <a:pt x="561313" y="379026"/>
                  </a:lnTo>
                  <a:lnTo>
                    <a:pt x="572226" y="334712"/>
                  </a:lnTo>
                  <a:lnTo>
                    <a:pt x="575995" y="287997"/>
                  </a:lnTo>
                  <a:lnTo>
                    <a:pt x="572226" y="241283"/>
                  </a:lnTo>
                  <a:lnTo>
                    <a:pt x="561313" y="196969"/>
                  </a:lnTo>
                  <a:lnTo>
                    <a:pt x="543849" y="155647"/>
                  </a:lnTo>
                  <a:lnTo>
                    <a:pt x="520428" y="117910"/>
                  </a:lnTo>
                  <a:lnTo>
                    <a:pt x="491642" y="84353"/>
                  </a:lnTo>
                  <a:lnTo>
                    <a:pt x="458084" y="55567"/>
                  </a:lnTo>
                  <a:lnTo>
                    <a:pt x="420348" y="32146"/>
                  </a:lnTo>
                  <a:lnTo>
                    <a:pt x="379026" y="14682"/>
                  </a:lnTo>
                  <a:lnTo>
                    <a:pt x="334712" y="3769"/>
                  </a:lnTo>
                  <a:lnTo>
                    <a:pt x="287997" y="0"/>
                  </a:lnTo>
                  <a:close/>
                </a:path>
              </a:pathLst>
            </a:custGeom>
            <a:solidFill>
              <a:srgbClr val="E5E5E5"/>
            </a:solidFill>
          </p:spPr>
          <p:txBody>
            <a:bodyPr wrap="square" lIns="0" tIns="0" rIns="0" bIns="0" rtlCol="0"/>
            <a:lstStyle/>
            <a:p>
              <a:pPr latinLnBrk="0"/>
              <a:endParaRPr sz="800">
                <a:latin typeface="+mj-ea"/>
                <a:ea typeface="+mj-ea"/>
              </a:endParaRPr>
            </a:p>
          </p:txBody>
        </p:sp>
        <p:sp>
          <p:nvSpPr>
            <p:cNvPr id="64" name="object 37">
              <a:extLst>
                <a:ext uri="{FF2B5EF4-FFF2-40B4-BE49-F238E27FC236}">
                  <a16:creationId xmlns:a16="http://schemas.microsoft.com/office/drawing/2014/main" id="{3161AE31-0254-4448-2BCD-C700702D55DB}"/>
                </a:ext>
              </a:extLst>
            </p:cNvPr>
            <p:cNvSpPr/>
            <p:nvPr/>
          </p:nvSpPr>
          <p:spPr>
            <a:xfrm>
              <a:off x="13349940" y="4137686"/>
              <a:ext cx="444118" cy="423938"/>
            </a:xfrm>
            <a:prstGeom prst="rect">
              <a:avLst/>
            </a:prstGeom>
            <a:blipFill>
              <a:blip r:embed="rId4" cstate="print"/>
              <a:stretch>
                <a:fillRect/>
              </a:stretch>
            </a:blipFill>
          </p:spPr>
          <p:txBody>
            <a:bodyPr wrap="square" lIns="0" tIns="0" rIns="0" bIns="0" rtlCol="0"/>
            <a:lstStyle/>
            <a:p>
              <a:pPr latinLnBrk="0"/>
              <a:endParaRPr sz="800">
                <a:latin typeface="+mj-ea"/>
                <a:ea typeface="+mj-ea"/>
              </a:endParaRPr>
            </a:p>
          </p:txBody>
        </p:sp>
      </p:grpSp>
      <p:grpSp>
        <p:nvGrpSpPr>
          <p:cNvPr id="65" name="그룹 64">
            <a:extLst>
              <a:ext uri="{FF2B5EF4-FFF2-40B4-BE49-F238E27FC236}">
                <a16:creationId xmlns:a16="http://schemas.microsoft.com/office/drawing/2014/main" id="{2F9E0373-7D1B-79A9-B70A-1939769D67EF}"/>
              </a:ext>
            </a:extLst>
          </p:cNvPr>
          <p:cNvGrpSpPr/>
          <p:nvPr/>
        </p:nvGrpSpPr>
        <p:grpSpPr>
          <a:xfrm>
            <a:off x="9061790" y="3544180"/>
            <a:ext cx="344603" cy="344603"/>
            <a:chOff x="13284003" y="5223604"/>
            <a:chExt cx="576580" cy="576580"/>
          </a:xfrm>
        </p:grpSpPr>
        <p:sp>
          <p:nvSpPr>
            <p:cNvPr id="66" name="object 13">
              <a:extLst>
                <a:ext uri="{FF2B5EF4-FFF2-40B4-BE49-F238E27FC236}">
                  <a16:creationId xmlns:a16="http://schemas.microsoft.com/office/drawing/2014/main" id="{694666F3-71CC-CD3E-9CF1-1FBA2C2D23BB}"/>
                </a:ext>
              </a:extLst>
            </p:cNvPr>
            <p:cNvSpPr/>
            <p:nvPr/>
          </p:nvSpPr>
          <p:spPr>
            <a:xfrm>
              <a:off x="13284003" y="5223604"/>
              <a:ext cx="576580" cy="576580"/>
            </a:xfrm>
            <a:custGeom>
              <a:avLst/>
              <a:gdLst/>
              <a:ahLst/>
              <a:cxnLst/>
              <a:rect l="l" t="t" r="r" b="b"/>
              <a:pathLst>
                <a:path w="576580" h="576579">
                  <a:moveTo>
                    <a:pt x="287997" y="0"/>
                  </a:moveTo>
                  <a:lnTo>
                    <a:pt x="241283" y="3769"/>
                  </a:lnTo>
                  <a:lnTo>
                    <a:pt x="196969" y="14682"/>
                  </a:lnTo>
                  <a:lnTo>
                    <a:pt x="155647" y="32146"/>
                  </a:lnTo>
                  <a:lnTo>
                    <a:pt x="117910" y="55567"/>
                  </a:lnTo>
                  <a:lnTo>
                    <a:pt x="84353" y="84353"/>
                  </a:lnTo>
                  <a:lnTo>
                    <a:pt x="55567" y="117910"/>
                  </a:lnTo>
                  <a:lnTo>
                    <a:pt x="32146" y="155647"/>
                  </a:lnTo>
                  <a:lnTo>
                    <a:pt x="14682" y="196969"/>
                  </a:lnTo>
                  <a:lnTo>
                    <a:pt x="3769" y="241283"/>
                  </a:lnTo>
                  <a:lnTo>
                    <a:pt x="0" y="287997"/>
                  </a:lnTo>
                  <a:lnTo>
                    <a:pt x="3769" y="334712"/>
                  </a:lnTo>
                  <a:lnTo>
                    <a:pt x="14682" y="379026"/>
                  </a:lnTo>
                  <a:lnTo>
                    <a:pt x="32146" y="420348"/>
                  </a:lnTo>
                  <a:lnTo>
                    <a:pt x="55567" y="458084"/>
                  </a:lnTo>
                  <a:lnTo>
                    <a:pt x="84353" y="491642"/>
                  </a:lnTo>
                  <a:lnTo>
                    <a:pt x="117910" y="520428"/>
                  </a:lnTo>
                  <a:lnTo>
                    <a:pt x="155647" y="543849"/>
                  </a:lnTo>
                  <a:lnTo>
                    <a:pt x="196969" y="561313"/>
                  </a:lnTo>
                  <a:lnTo>
                    <a:pt x="241283" y="572226"/>
                  </a:lnTo>
                  <a:lnTo>
                    <a:pt x="287997" y="575995"/>
                  </a:lnTo>
                  <a:lnTo>
                    <a:pt x="334712" y="572226"/>
                  </a:lnTo>
                  <a:lnTo>
                    <a:pt x="379026" y="561313"/>
                  </a:lnTo>
                  <a:lnTo>
                    <a:pt x="420348" y="543849"/>
                  </a:lnTo>
                  <a:lnTo>
                    <a:pt x="458084" y="520428"/>
                  </a:lnTo>
                  <a:lnTo>
                    <a:pt x="491642" y="491642"/>
                  </a:lnTo>
                  <a:lnTo>
                    <a:pt x="520428" y="458084"/>
                  </a:lnTo>
                  <a:lnTo>
                    <a:pt x="543849" y="420348"/>
                  </a:lnTo>
                  <a:lnTo>
                    <a:pt x="561313" y="379026"/>
                  </a:lnTo>
                  <a:lnTo>
                    <a:pt x="572226" y="334712"/>
                  </a:lnTo>
                  <a:lnTo>
                    <a:pt x="575995" y="287997"/>
                  </a:lnTo>
                  <a:lnTo>
                    <a:pt x="572226" y="241283"/>
                  </a:lnTo>
                  <a:lnTo>
                    <a:pt x="561313" y="196969"/>
                  </a:lnTo>
                  <a:lnTo>
                    <a:pt x="543849" y="155647"/>
                  </a:lnTo>
                  <a:lnTo>
                    <a:pt x="520428" y="117910"/>
                  </a:lnTo>
                  <a:lnTo>
                    <a:pt x="491642" y="84353"/>
                  </a:lnTo>
                  <a:lnTo>
                    <a:pt x="458084" y="55567"/>
                  </a:lnTo>
                  <a:lnTo>
                    <a:pt x="420348" y="32146"/>
                  </a:lnTo>
                  <a:lnTo>
                    <a:pt x="379026" y="14682"/>
                  </a:lnTo>
                  <a:lnTo>
                    <a:pt x="334712" y="3769"/>
                  </a:lnTo>
                  <a:lnTo>
                    <a:pt x="287997" y="0"/>
                  </a:lnTo>
                  <a:close/>
                </a:path>
              </a:pathLst>
            </a:custGeom>
            <a:solidFill>
              <a:srgbClr val="E5E5E5"/>
            </a:solidFill>
          </p:spPr>
          <p:txBody>
            <a:bodyPr wrap="square" lIns="0" tIns="0" rIns="0" bIns="0" rtlCol="0"/>
            <a:lstStyle/>
            <a:p>
              <a:pPr latinLnBrk="0"/>
              <a:endParaRPr sz="800">
                <a:latin typeface="+mj-ea"/>
                <a:ea typeface="+mj-ea"/>
              </a:endParaRPr>
            </a:p>
          </p:txBody>
        </p:sp>
        <p:sp>
          <p:nvSpPr>
            <p:cNvPr id="67" name="object 26">
              <a:extLst>
                <a:ext uri="{FF2B5EF4-FFF2-40B4-BE49-F238E27FC236}">
                  <a16:creationId xmlns:a16="http://schemas.microsoft.com/office/drawing/2014/main" id="{604E331C-CA80-27AA-EB44-83BCFF9B6C4C}"/>
                </a:ext>
              </a:extLst>
            </p:cNvPr>
            <p:cNvSpPr/>
            <p:nvPr/>
          </p:nvSpPr>
          <p:spPr>
            <a:xfrm>
              <a:off x="13530755" y="5418813"/>
              <a:ext cx="123596" cy="171564"/>
            </a:xfrm>
            <a:prstGeom prst="rect">
              <a:avLst/>
            </a:prstGeom>
            <a:blipFill>
              <a:blip r:embed="rId5" cstate="print"/>
              <a:stretch>
                <a:fillRect/>
              </a:stretch>
            </a:blipFill>
          </p:spPr>
          <p:txBody>
            <a:bodyPr wrap="square" lIns="0" tIns="0" rIns="0" bIns="0" rtlCol="0"/>
            <a:lstStyle/>
            <a:p>
              <a:pPr latinLnBrk="0"/>
              <a:endParaRPr sz="800">
                <a:latin typeface="+mj-ea"/>
                <a:ea typeface="+mj-ea"/>
              </a:endParaRPr>
            </a:p>
          </p:txBody>
        </p:sp>
        <p:sp>
          <p:nvSpPr>
            <p:cNvPr id="68" name="object 27">
              <a:extLst>
                <a:ext uri="{FF2B5EF4-FFF2-40B4-BE49-F238E27FC236}">
                  <a16:creationId xmlns:a16="http://schemas.microsoft.com/office/drawing/2014/main" id="{D80B5E06-F607-0FF7-243F-1BF3DBE8A3C9}"/>
                </a:ext>
              </a:extLst>
            </p:cNvPr>
            <p:cNvSpPr/>
            <p:nvPr/>
          </p:nvSpPr>
          <p:spPr>
            <a:xfrm>
              <a:off x="13399220" y="5328910"/>
              <a:ext cx="343535" cy="351155"/>
            </a:xfrm>
            <a:custGeom>
              <a:avLst/>
              <a:gdLst/>
              <a:ahLst/>
              <a:cxnLst/>
              <a:rect l="l" t="t" r="r" b="b"/>
              <a:pathLst>
                <a:path w="343534" h="351154">
                  <a:moveTo>
                    <a:pt x="273672" y="350799"/>
                  </a:moveTo>
                  <a:lnTo>
                    <a:pt x="270150" y="326141"/>
                  </a:lnTo>
                  <a:lnTo>
                    <a:pt x="270892" y="304849"/>
                  </a:lnTo>
                  <a:lnTo>
                    <a:pt x="277913" y="285278"/>
                  </a:lnTo>
                  <a:lnTo>
                    <a:pt x="293230" y="265785"/>
                  </a:lnTo>
                  <a:lnTo>
                    <a:pt x="316524" y="237563"/>
                  </a:lnTo>
                  <a:lnTo>
                    <a:pt x="332060" y="208246"/>
                  </a:lnTo>
                  <a:lnTo>
                    <a:pt x="340729" y="179022"/>
                  </a:lnTo>
                  <a:lnTo>
                    <a:pt x="343420" y="151079"/>
                  </a:lnTo>
                  <a:lnTo>
                    <a:pt x="335806" y="103028"/>
                  </a:lnTo>
                  <a:lnTo>
                    <a:pt x="314566" y="61519"/>
                  </a:lnTo>
                  <a:lnTo>
                    <a:pt x="282104" y="28926"/>
                  </a:lnTo>
                  <a:lnTo>
                    <a:pt x="240824" y="7627"/>
                  </a:lnTo>
                  <a:lnTo>
                    <a:pt x="193128" y="0"/>
                  </a:lnTo>
                  <a:lnTo>
                    <a:pt x="146795" y="6326"/>
                  </a:lnTo>
                  <a:lnTo>
                    <a:pt x="105028" y="25158"/>
                  </a:lnTo>
                  <a:lnTo>
                    <a:pt x="71920" y="56278"/>
                  </a:lnTo>
                  <a:lnTo>
                    <a:pt x="51561" y="99466"/>
                  </a:lnTo>
                  <a:lnTo>
                    <a:pt x="46761" y="132461"/>
                  </a:lnTo>
                  <a:lnTo>
                    <a:pt x="46951" y="139153"/>
                  </a:lnTo>
                  <a:lnTo>
                    <a:pt x="45465" y="145770"/>
                  </a:lnTo>
                  <a:lnTo>
                    <a:pt x="42265" y="151663"/>
                  </a:lnTo>
                  <a:lnTo>
                    <a:pt x="3390" y="223939"/>
                  </a:lnTo>
                  <a:lnTo>
                    <a:pt x="0" y="230251"/>
                  </a:lnTo>
                  <a:lnTo>
                    <a:pt x="3822" y="238023"/>
                  </a:lnTo>
                  <a:lnTo>
                    <a:pt x="10883" y="239179"/>
                  </a:lnTo>
                  <a:lnTo>
                    <a:pt x="44551" y="244729"/>
                  </a:lnTo>
                  <a:lnTo>
                    <a:pt x="51739" y="309803"/>
                  </a:lnTo>
                  <a:lnTo>
                    <a:pt x="76974" y="330771"/>
                  </a:lnTo>
                  <a:lnTo>
                    <a:pt x="150025" y="325234"/>
                  </a:lnTo>
                  <a:lnTo>
                    <a:pt x="165888" y="321262"/>
                  </a:lnTo>
                  <a:lnTo>
                    <a:pt x="179208" y="312516"/>
                  </a:lnTo>
                  <a:lnTo>
                    <a:pt x="188981" y="299925"/>
                  </a:lnTo>
                  <a:lnTo>
                    <a:pt x="194208" y="284416"/>
                  </a:lnTo>
                  <a:lnTo>
                    <a:pt x="195186" y="278193"/>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69" name="object 28">
              <a:extLst>
                <a:ext uri="{FF2B5EF4-FFF2-40B4-BE49-F238E27FC236}">
                  <a16:creationId xmlns:a16="http://schemas.microsoft.com/office/drawing/2014/main" id="{30624971-2F5A-4D50-5055-44DA0A410FB2}"/>
                </a:ext>
              </a:extLst>
            </p:cNvPr>
            <p:cNvSpPr/>
            <p:nvPr/>
          </p:nvSpPr>
          <p:spPr>
            <a:xfrm>
              <a:off x="13592516" y="5366539"/>
              <a:ext cx="0" cy="25400"/>
            </a:xfrm>
            <a:custGeom>
              <a:avLst/>
              <a:gdLst/>
              <a:ahLst/>
              <a:cxnLst/>
              <a:rect l="l" t="t" r="r" b="b"/>
              <a:pathLst>
                <a:path h="25400">
                  <a:moveTo>
                    <a:pt x="-6350" y="12509"/>
                  </a:moveTo>
                  <a:lnTo>
                    <a:pt x="6350" y="12509"/>
                  </a:lnTo>
                </a:path>
              </a:pathLst>
            </a:custGeom>
            <a:ln w="25018">
              <a:solidFill>
                <a:srgbClr val="1E49E2"/>
              </a:solidFill>
            </a:ln>
          </p:spPr>
          <p:txBody>
            <a:bodyPr wrap="square" lIns="0" tIns="0" rIns="0" bIns="0" rtlCol="0"/>
            <a:lstStyle/>
            <a:p>
              <a:pPr latinLnBrk="0"/>
              <a:endParaRPr sz="800">
                <a:latin typeface="+mj-ea"/>
                <a:ea typeface="+mj-ea"/>
              </a:endParaRPr>
            </a:p>
          </p:txBody>
        </p:sp>
        <p:sp>
          <p:nvSpPr>
            <p:cNvPr id="70" name="object 29">
              <a:extLst>
                <a:ext uri="{FF2B5EF4-FFF2-40B4-BE49-F238E27FC236}">
                  <a16:creationId xmlns:a16="http://schemas.microsoft.com/office/drawing/2014/main" id="{764C888A-D770-EDAA-2681-F4E56EF98098}"/>
                </a:ext>
              </a:extLst>
            </p:cNvPr>
            <p:cNvSpPr/>
            <p:nvPr/>
          </p:nvSpPr>
          <p:spPr>
            <a:xfrm>
              <a:off x="13655685" y="5400068"/>
              <a:ext cx="17780" cy="17780"/>
            </a:xfrm>
            <a:custGeom>
              <a:avLst/>
              <a:gdLst/>
              <a:ahLst/>
              <a:cxnLst/>
              <a:rect l="l" t="t" r="r" b="b"/>
              <a:pathLst>
                <a:path w="17780" h="17779">
                  <a:moveTo>
                    <a:pt x="0" y="17691"/>
                  </a:moveTo>
                  <a:lnTo>
                    <a:pt x="17665" y="0"/>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71" name="object 30">
              <a:extLst>
                <a:ext uri="{FF2B5EF4-FFF2-40B4-BE49-F238E27FC236}">
                  <a16:creationId xmlns:a16="http://schemas.microsoft.com/office/drawing/2014/main" id="{58F93448-C020-0052-A48C-D1DCAAEC15F4}"/>
                </a:ext>
              </a:extLst>
            </p:cNvPr>
            <p:cNvSpPr/>
            <p:nvPr/>
          </p:nvSpPr>
          <p:spPr>
            <a:xfrm>
              <a:off x="13681847" y="5481004"/>
              <a:ext cx="25400" cy="0"/>
            </a:xfrm>
            <a:custGeom>
              <a:avLst/>
              <a:gdLst/>
              <a:ahLst/>
              <a:cxnLst/>
              <a:rect l="l" t="t" r="r" b="b"/>
              <a:pathLst>
                <a:path w="25400">
                  <a:moveTo>
                    <a:pt x="0" y="0"/>
                  </a:moveTo>
                  <a:lnTo>
                    <a:pt x="24980" y="0"/>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72" name="object 31">
              <a:extLst>
                <a:ext uri="{FF2B5EF4-FFF2-40B4-BE49-F238E27FC236}">
                  <a16:creationId xmlns:a16="http://schemas.microsoft.com/office/drawing/2014/main" id="{86114EA4-410C-3B3C-BCAB-D75BA8EBDC62}"/>
                </a:ext>
              </a:extLst>
            </p:cNvPr>
            <p:cNvSpPr/>
            <p:nvPr/>
          </p:nvSpPr>
          <p:spPr>
            <a:xfrm>
              <a:off x="13655671" y="5544263"/>
              <a:ext cx="17780" cy="17780"/>
            </a:xfrm>
            <a:custGeom>
              <a:avLst/>
              <a:gdLst/>
              <a:ahLst/>
              <a:cxnLst/>
              <a:rect l="l" t="t" r="r" b="b"/>
              <a:pathLst>
                <a:path w="17780" h="17779">
                  <a:moveTo>
                    <a:pt x="0" y="0"/>
                  </a:moveTo>
                  <a:lnTo>
                    <a:pt x="17665" y="17691"/>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73" name="object 32">
              <a:extLst>
                <a:ext uri="{FF2B5EF4-FFF2-40B4-BE49-F238E27FC236}">
                  <a16:creationId xmlns:a16="http://schemas.microsoft.com/office/drawing/2014/main" id="{556B297D-2AD4-1190-66F6-EC608B0B4AB2}"/>
                </a:ext>
              </a:extLst>
            </p:cNvPr>
            <p:cNvSpPr/>
            <p:nvPr/>
          </p:nvSpPr>
          <p:spPr>
            <a:xfrm>
              <a:off x="13511679" y="5544251"/>
              <a:ext cx="17780" cy="17780"/>
            </a:xfrm>
            <a:custGeom>
              <a:avLst/>
              <a:gdLst/>
              <a:ahLst/>
              <a:cxnLst/>
              <a:rect l="l" t="t" r="r" b="b"/>
              <a:pathLst>
                <a:path w="17780" h="17779">
                  <a:moveTo>
                    <a:pt x="17665" y="0"/>
                  </a:moveTo>
                  <a:lnTo>
                    <a:pt x="0" y="17691"/>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74" name="object 33">
              <a:extLst>
                <a:ext uri="{FF2B5EF4-FFF2-40B4-BE49-F238E27FC236}">
                  <a16:creationId xmlns:a16="http://schemas.microsoft.com/office/drawing/2014/main" id="{8E18EF6F-07B5-7154-C7CF-B2992160DB0D}"/>
                </a:ext>
              </a:extLst>
            </p:cNvPr>
            <p:cNvSpPr/>
            <p:nvPr/>
          </p:nvSpPr>
          <p:spPr>
            <a:xfrm>
              <a:off x="13478202" y="5481004"/>
              <a:ext cx="25400" cy="0"/>
            </a:xfrm>
            <a:custGeom>
              <a:avLst/>
              <a:gdLst/>
              <a:ahLst/>
              <a:cxnLst/>
              <a:rect l="l" t="t" r="r" b="b"/>
              <a:pathLst>
                <a:path w="25400">
                  <a:moveTo>
                    <a:pt x="24980" y="0"/>
                  </a:moveTo>
                  <a:lnTo>
                    <a:pt x="0" y="0"/>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75" name="object 34">
              <a:extLst>
                <a:ext uri="{FF2B5EF4-FFF2-40B4-BE49-F238E27FC236}">
                  <a16:creationId xmlns:a16="http://schemas.microsoft.com/office/drawing/2014/main" id="{F4BC3C31-406D-610E-09AB-055D968FAE4B}"/>
                </a:ext>
              </a:extLst>
            </p:cNvPr>
            <p:cNvSpPr/>
            <p:nvPr/>
          </p:nvSpPr>
          <p:spPr>
            <a:xfrm>
              <a:off x="13511679" y="5400068"/>
              <a:ext cx="17780" cy="17780"/>
            </a:xfrm>
            <a:custGeom>
              <a:avLst/>
              <a:gdLst/>
              <a:ahLst/>
              <a:cxnLst/>
              <a:rect l="l" t="t" r="r" b="b"/>
              <a:pathLst>
                <a:path w="17780" h="17779">
                  <a:moveTo>
                    <a:pt x="17665" y="17691"/>
                  </a:moveTo>
                  <a:lnTo>
                    <a:pt x="0" y="0"/>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76" name="object 35">
              <a:extLst>
                <a:ext uri="{FF2B5EF4-FFF2-40B4-BE49-F238E27FC236}">
                  <a16:creationId xmlns:a16="http://schemas.microsoft.com/office/drawing/2014/main" id="{09BBBB4A-4004-E6EC-DB45-505AE42C1D7E}"/>
                </a:ext>
              </a:extLst>
            </p:cNvPr>
            <p:cNvSpPr/>
            <p:nvPr/>
          </p:nvSpPr>
          <p:spPr>
            <a:xfrm>
              <a:off x="13534921" y="5675810"/>
              <a:ext cx="1905" cy="19050"/>
            </a:xfrm>
            <a:custGeom>
              <a:avLst/>
              <a:gdLst/>
              <a:ahLst/>
              <a:cxnLst/>
              <a:rect l="l" t="t" r="r" b="b"/>
              <a:pathLst>
                <a:path w="1905" h="19050">
                  <a:moveTo>
                    <a:pt x="876" y="-6349"/>
                  </a:moveTo>
                  <a:lnTo>
                    <a:pt x="876" y="24828"/>
                  </a:lnTo>
                </a:path>
              </a:pathLst>
            </a:custGeom>
            <a:ln w="14452">
              <a:solidFill>
                <a:srgbClr val="1E49E2"/>
              </a:solidFill>
            </a:ln>
          </p:spPr>
          <p:txBody>
            <a:bodyPr wrap="square" lIns="0" tIns="0" rIns="0" bIns="0" rtlCol="0"/>
            <a:lstStyle/>
            <a:p>
              <a:pPr latinLnBrk="0"/>
              <a:endParaRPr sz="800">
                <a:latin typeface="+mj-ea"/>
                <a:ea typeface="+mj-ea"/>
              </a:endParaRPr>
            </a:p>
          </p:txBody>
        </p:sp>
        <p:sp>
          <p:nvSpPr>
            <p:cNvPr id="77" name="object 36">
              <a:extLst>
                <a:ext uri="{FF2B5EF4-FFF2-40B4-BE49-F238E27FC236}">
                  <a16:creationId xmlns:a16="http://schemas.microsoft.com/office/drawing/2014/main" id="{75E170E5-58FE-2632-D8AC-49353748A85B}"/>
                </a:ext>
              </a:extLst>
            </p:cNvPr>
            <p:cNvSpPr/>
            <p:nvPr/>
          </p:nvSpPr>
          <p:spPr>
            <a:xfrm>
              <a:off x="13572894" y="5596094"/>
              <a:ext cx="39370" cy="19685"/>
            </a:xfrm>
            <a:custGeom>
              <a:avLst/>
              <a:gdLst/>
              <a:ahLst/>
              <a:cxnLst/>
              <a:rect l="l" t="t" r="r" b="b"/>
              <a:pathLst>
                <a:path w="39369" h="19685">
                  <a:moveTo>
                    <a:pt x="39319" y="0"/>
                  </a:moveTo>
                  <a:lnTo>
                    <a:pt x="37774" y="7662"/>
                  </a:lnTo>
                  <a:lnTo>
                    <a:pt x="33561" y="13919"/>
                  </a:lnTo>
                  <a:lnTo>
                    <a:pt x="27312" y="18137"/>
                  </a:lnTo>
                  <a:lnTo>
                    <a:pt x="19659" y="19684"/>
                  </a:lnTo>
                  <a:lnTo>
                    <a:pt x="12012" y="18137"/>
                  </a:lnTo>
                  <a:lnTo>
                    <a:pt x="5762" y="13919"/>
                  </a:lnTo>
                  <a:lnTo>
                    <a:pt x="1546" y="7662"/>
                  </a:lnTo>
                  <a:lnTo>
                    <a:pt x="0" y="0"/>
                  </a:lnTo>
                </a:path>
              </a:pathLst>
            </a:custGeom>
            <a:ln w="12700">
              <a:solidFill>
                <a:srgbClr val="1E49E2"/>
              </a:solidFill>
            </a:ln>
          </p:spPr>
          <p:txBody>
            <a:bodyPr wrap="square" lIns="0" tIns="0" rIns="0" bIns="0" rtlCol="0"/>
            <a:lstStyle/>
            <a:p>
              <a:pPr latinLnBrk="0"/>
              <a:endParaRPr sz="800">
                <a:latin typeface="+mj-ea"/>
                <a:ea typeface="+mj-ea"/>
              </a:endParaRPr>
            </a:p>
          </p:txBody>
        </p:sp>
      </p:grpSp>
      <p:grpSp>
        <p:nvGrpSpPr>
          <p:cNvPr id="78" name="그룹 77">
            <a:extLst>
              <a:ext uri="{FF2B5EF4-FFF2-40B4-BE49-F238E27FC236}">
                <a16:creationId xmlns:a16="http://schemas.microsoft.com/office/drawing/2014/main" id="{0B15DA40-AE9B-8DBE-FAC7-039A61240805}"/>
              </a:ext>
            </a:extLst>
          </p:cNvPr>
          <p:cNvGrpSpPr/>
          <p:nvPr/>
        </p:nvGrpSpPr>
        <p:grpSpPr>
          <a:xfrm>
            <a:off x="9061790" y="4391594"/>
            <a:ext cx="344603" cy="344603"/>
            <a:chOff x="13284003" y="6535815"/>
            <a:chExt cx="576580" cy="576580"/>
          </a:xfrm>
        </p:grpSpPr>
        <p:sp>
          <p:nvSpPr>
            <p:cNvPr id="79" name="object 15">
              <a:extLst>
                <a:ext uri="{FF2B5EF4-FFF2-40B4-BE49-F238E27FC236}">
                  <a16:creationId xmlns:a16="http://schemas.microsoft.com/office/drawing/2014/main" id="{FF4296C4-AF49-3C27-2AE7-43E435FE0818}"/>
                </a:ext>
              </a:extLst>
            </p:cNvPr>
            <p:cNvSpPr/>
            <p:nvPr/>
          </p:nvSpPr>
          <p:spPr>
            <a:xfrm>
              <a:off x="13284003" y="6535815"/>
              <a:ext cx="576580" cy="576580"/>
            </a:xfrm>
            <a:custGeom>
              <a:avLst/>
              <a:gdLst/>
              <a:ahLst/>
              <a:cxnLst/>
              <a:rect l="l" t="t" r="r" b="b"/>
              <a:pathLst>
                <a:path w="576580" h="576579">
                  <a:moveTo>
                    <a:pt x="287997" y="0"/>
                  </a:moveTo>
                  <a:lnTo>
                    <a:pt x="241283" y="3769"/>
                  </a:lnTo>
                  <a:lnTo>
                    <a:pt x="196969" y="14682"/>
                  </a:lnTo>
                  <a:lnTo>
                    <a:pt x="155647" y="32146"/>
                  </a:lnTo>
                  <a:lnTo>
                    <a:pt x="117910" y="55567"/>
                  </a:lnTo>
                  <a:lnTo>
                    <a:pt x="84353" y="84353"/>
                  </a:lnTo>
                  <a:lnTo>
                    <a:pt x="55567" y="117910"/>
                  </a:lnTo>
                  <a:lnTo>
                    <a:pt x="32146" y="155647"/>
                  </a:lnTo>
                  <a:lnTo>
                    <a:pt x="14682" y="196969"/>
                  </a:lnTo>
                  <a:lnTo>
                    <a:pt x="3769" y="241283"/>
                  </a:lnTo>
                  <a:lnTo>
                    <a:pt x="0" y="287997"/>
                  </a:lnTo>
                  <a:lnTo>
                    <a:pt x="3769" y="334712"/>
                  </a:lnTo>
                  <a:lnTo>
                    <a:pt x="14682" y="379026"/>
                  </a:lnTo>
                  <a:lnTo>
                    <a:pt x="32146" y="420348"/>
                  </a:lnTo>
                  <a:lnTo>
                    <a:pt x="55567" y="458084"/>
                  </a:lnTo>
                  <a:lnTo>
                    <a:pt x="84353" y="491642"/>
                  </a:lnTo>
                  <a:lnTo>
                    <a:pt x="117910" y="520428"/>
                  </a:lnTo>
                  <a:lnTo>
                    <a:pt x="155647" y="543849"/>
                  </a:lnTo>
                  <a:lnTo>
                    <a:pt x="196969" y="561313"/>
                  </a:lnTo>
                  <a:lnTo>
                    <a:pt x="241283" y="572226"/>
                  </a:lnTo>
                  <a:lnTo>
                    <a:pt x="287997" y="575995"/>
                  </a:lnTo>
                  <a:lnTo>
                    <a:pt x="334712" y="572226"/>
                  </a:lnTo>
                  <a:lnTo>
                    <a:pt x="379026" y="561313"/>
                  </a:lnTo>
                  <a:lnTo>
                    <a:pt x="420348" y="543849"/>
                  </a:lnTo>
                  <a:lnTo>
                    <a:pt x="458084" y="520428"/>
                  </a:lnTo>
                  <a:lnTo>
                    <a:pt x="491642" y="491642"/>
                  </a:lnTo>
                  <a:lnTo>
                    <a:pt x="520428" y="458084"/>
                  </a:lnTo>
                  <a:lnTo>
                    <a:pt x="543849" y="420348"/>
                  </a:lnTo>
                  <a:lnTo>
                    <a:pt x="561313" y="379026"/>
                  </a:lnTo>
                  <a:lnTo>
                    <a:pt x="572226" y="334712"/>
                  </a:lnTo>
                  <a:lnTo>
                    <a:pt x="575995" y="287997"/>
                  </a:lnTo>
                  <a:lnTo>
                    <a:pt x="572226" y="241283"/>
                  </a:lnTo>
                  <a:lnTo>
                    <a:pt x="561313" y="196969"/>
                  </a:lnTo>
                  <a:lnTo>
                    <a:pt x="543849" y="155647"/>
                  </a:lnTo>
                  <a:lnTo>
                    <a:pt x="520428" y="117910"/>
                  </a:lnTo>
                  <a:lnTo>
                    <a:pt x="491642" y="84353"/>
                  </a:lnTo>
                  <a:lnTo>
                    <a:pt x="458084" y="55567"/>
                  </a:lnTo>
                  <a:lnTo>
                    <a:pt x="420348" y="32146"/>
                  </a:lnTo>
                  <a:lnTo>
                    <a:pt x="379026" y="14682"/>
                  </a:lnTo>
                  <a:lnTo>
                    <a:pt x="334712" y="3769"/>
                  </a:lnTo>
                  <a:lnTo>
                    <a:pt x="287997" y="0"/>
                  </a:lnTo>
                  <a:close/>
                </a:path>
              </a:pathLst>
            </a:custGeom>
            <a:solidFill>
              <a:srgbClr val="E5E5E5"/>
            </a:solidFill>
          </p:spPr>
          <p:txBody>
            <a:bodyPr wrap="square" lIns="0" tIns="0" rIns="0" bIns="0" rtlCol="0"/>
            <a:lstStyle/>
            <a:p>
              <a:pPr latinLnBrk="0"/>
              <a:endParaRPr sz="800">
                <a:latin typeface="+mj-ea"/>
                <a:ea typeface="+mj-ea"/>
              </a:endParaRPr>
            </a:p>
          </p:txBody>
        </p:sp>
        <p:grpSp>
          <p:nvGrpSpPr>
            <p:cNvPr id="80" name="그룹 79">
              <a:extLst>
                <a:ext uri="{FF2B5EF4-FFF2-40B4-BE49-F238E27FC236}">
                  <a16:creationId xmlns:a16="http://schemas.microsoft.com/office/drawing/2014/main" id="{4447FBED-4A38-10E2-2553-48D93275583D}"/>
                </a:ext>
              </a:extLst>
            </p:cNvPr>
            <p:cNvGrpSpPr/>
            <p:nvPr/>
          </p:nvGrpSpPr>
          <p:grpSpPr>
            <a:xfrm>
              <a:off x="13395014" y="6627758"/>
              <a:ext cx="353975" cy="392695"/>
              <a:chOff x="13395014" y="6619033"/>
              <a:chExt cx="353975" cy="392695"/>
            </a:xfrm>
          </p:grpSpPr>
          <p:sp>
            <p:nvSpPr>
              <p:cNvPr id="81" name="object 55">
                <a:extLst>
                  <a:ext uri="{FF2B5EF4-FFF2-40B4-BE49-F238E27FC236}">
                    <a16:creationId xmlns:a16="http://schemas.microsoft.com/office/drawing/2014/main" id="{84A93B6F-1C8A-2402-D53E-64982B4BE49F}"/>
                  </a:ext>
                </a:extLst>
              </p:cNvPr>
              <p:cNvSpPr/>
              <p:nvPr/>
            </p:nvSpPr>
            <p:spPr>
              <a:xfrm>
                <a:off x="13395014" y="6926588"/>
                <a:ext cx="84112" cy="85140"/>
              </a:xfrm>
              <a:prstGeom prst="rect">
                <a:avLst/>
              </a:prstGeom>
              <a:blipFill>
                <a:blip r:embed="rId6" cstate="print"/>
                <a:stretch>
                  <a:fillRect/>
                </a:stretch>
              </a:blipFill>
            </p:spPr>
            <p:txBody>
              <a:bodyPr wrap="square" lIns="0" tIns="0" rIns="0" bIns="0" rtlCol="0"/>
              <a:lstStyle/>
              <a:p>
                <a:pPr latinLnBrk="0"/>
                <a:endParaRPr sz="800">
                  <a:latin typeface="+mj-ea"/>
                  <a:ea typeface="+mj-ea"/>
                </a:endParaRPr>
              </a:p>
            </p:txBody>
          </p:sp>
          <p:sp>
            <p:nvSpPr>
              <p:cNvPr id="82" name="object 56">
                <a:extLst>
                  <a:ext uri="{FF2B5EF4-FFF2-40B4-BE49-F238E27FC236}">
                    <a16:creationId xmlns:a16="http://schemas.microsoft.com/office/drawing/2014/main" id="{16190335-8B48-97FB-4929-6B6D3ECAD090}"/>
                  </a:ext>
                </a:extLst>
              </p:cNvPr>
              <p:cNvSpPr/>
              <p:nvPr/>
            </p:nvSpPr>
            <p:spPr>
              <a:xfrm>
                <a:off x="13529940" y="6926588"/>
                <a:ext cx="84112" cy="85140"/>
              </a:xfrm>
              <a:prstGeom prst="rect">
                <a:avLst/>
              </a:prstGeom>
              <a:blipFill>
                <a:blip r:embed="rId7" cstate="print"/>
                <a:stretch>
                  <a:fillRect/>
                </a:stretch>
              </a:blipFill>
            </p:spPr>
            <p:txBody>
              <a:bodyPr wrap="square" lIns="0" tIns="0" rIns="0" bIns="0" rtlCol="0"/>
              <a:lstStyle/>
              <a:p>
                <a:pPr latinLnBrk="0"/>
                <a:endParaRPr sz="800">
                  <a:latin typeface="+mj-ea"/>
                  <a:ea typeface="+mj-ea"/>
                </a:endParaRPr>
              </a:p>
            </p:txBody>
          </p:sp>
          <p:sp>
            <p:nvSpPr>
              <p:cNvPr id="83" name="object 57">
                <a:extLst>
                  <a:ext uri="{FF2B5EF4-FFF2-40B4-BE49-F238E27FC236}">
                    <a16:creationId xmlns:a16="http://schemas.microsoft.com/office/drawing/2014/main" id="{6676D7D2-C368-943A-F379-5BCF3F769BEB}"/>
                  </a:ext>
                </a:extLst>
              </p:cNvPr>
              <p:cNvSpPr/>
              <p:nvPr/>
            </p:nvSpPr>
            <p:spPr>
              <a:xfrm>
                <a:off x="13664865" y="6926588"/>
                <a:ext cx="84124" cy="85140"/>
              </a:xfrm>
              <a:prstGeom prst="rect">
                <a:avLst/>
              </a:prstGeom>
              <a:blipFill>
                <a:blip r:embed="rId8" cstate="print"/>
                <a:stretch>
                  <a:fillRect/>
                </a:stretch>
              </a:blipFill>
            </p:spPr>
            <p:txBody>
              <a:bodyPr wrap="square" lIns="0" tIns="0" rIns="0" bIns="0" rtlCol="0"/>
              <a:lstStyle/>
              <a:p>
                <a:pPr latinLnBrk="0"/>
                <a:endParaRPr sz="800">
                  <a:latin typeface="+mj-ea"/>
                  <a:ea typeface="+mj-ea"/>
                </a:endParaRPr>
              </a:p>
            </p:txBody>
          </p:sp>
          <p:sp>
            <p:nvSpPr>
              <p:cNvPr id="84" name="object 58">
                <a:extLst>
                  <a:ext uri="{FF2B5EF4-FFF2-40B4-BE49-F238E27FC236}">
                    <a16:creationId xmlns:a16="http://schemas.microsoft.com/office/drawing/2014/main" id="{7B91BCBE-1CAE-83D2-7AFC-42258D321E4F}"/>
                  </a:ext>
                </a:extLst>
              </p:cNvPr>
              <p:cNvSpPr/>
              <p:nvPr/>
            </p:nvSpPr>
            <p:spPr>
              <a:xfrm>
                <a:off x="13437065" y="6877427"/>
                <a:ext cx="269875" cy="31115"/>
              </a:xfrm>
              <a:custGeom>
                <a:avLst/>
                <a:gdLst/>
                <a:ahLst/>
                <a:cxnLst/>
                <a:rect l="l" t="t" r="r" b="b"/>
                <a:pathLst>
                  <a:path w="269875" h="31115">
                    <a:moveTo>
                      <a:pt x="0" y="30899"/>
                    </a:moveTo>
                    <a:lnTo>
                      <a:pt x="0" y="25069"/>
                    </a:lnTo>
                    <a:lnTo>
                      <a:pt x="1941" y="15312"/>
                    </a:lnTo>
                    <a:lnTo>
                      <a:pt x="7237" y="7343"/>
                    </a:lnTo>
                    <a:lnTo>
                      <a:pt x="15092" y="1970"/>
                    </a:lnTo>
                    <a:lnTo>
                      <a:pt x="24714" y="0"/>
                    </a:lnTo>
                    <a:lnTo>
                      <a:pt x="245148" y="0"/>
                    </a:lnTo>
                    <a:lnTo>
                      <a:pt x="254769" y="1970"/>
                    </a:lnTo>
                    <a:lnTo>
                      <a:pt x="262624" y="7343"/>
                    </a:lnTo>
                    <a:lnTo>
                      <a:pt x="267920" y="15312"/>
                    </a:lnTo>
                    <a:lnTo>
                      <a:pt x="269862" y="25069"/>
                    </a:lnTo>
                    <a:lnTo>
                      <a:pt x="269862" y="30899"/>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85" name="object 59">
                <a:extLst>
                  <a:ext uri="{FF2B5EF4-FFF2-40B4-BE49-F238E27FC236}">
                    <a16:creationId xmlns:a16="http://schemas.microsoft.com/office/drawing/2014/main" id="{1DEB20BC-9B83-21B7-7613-F72330F3C464}"/>
                  </a:ext>
                </a:extLst>
              </p:cNvPr>
              <p:cNvSpPr/>
              <p:nvPr/>
            </p:nvSpPr>
            <p:spPr>
              <a:xfrm>
                <a:off x="13478631" y="6619033"/>
                <a:ext cx="220154" cy="290969"/>
              </a:xfrm>
              <a:prstGeom prst="rect">
                <a:avLst/>
              </a:prstGeom>
              <a:blipFill>
                <a:blip r:embed="rId9" cstate="print"/>
                <a:stretch>
                  <a:fillRect/>
                </a:stretch>
              </a:blipFill>
            </p:spPr>
            <p:txBody>
              <a:bodyPr wrap="square" lIns="0" tIns="0" rIns="0" bIns="0" rtlCol="0"/>
              <a:lstStyle/>
              <a:p>
                <a:pPr latinLnBrk="0"/>
                <a:endParaRPr sz="800">
                  <a:latin typeface="+mj-ea"/>
                  <a:ea typeface="+mj-ea"/>
                </a:endParaRPr>
              </a:p>
            </p:txBody>
          </p:sp>
        </p:grpSp>
      </p:grpSp>
      <p:grpSp>
        <p:nvGrpSpPr>
          <p:cNvPr id="86" name="그룹 85">
            <a:extLst>
              <a:ext uri="{FF2B5EF4-FFF2-40B4-BE49-F238E27FC236}">
                <a16:creationId xmlns:a16="http://schemas.microsoft.com/office/drawing/2014/main" id="{0864F794-1385-F05F-54C1-C5C3213B98E6}"/>
              </a:ext>
            </a:extLst>
          </p:cNvPr>
          <p:cNvGrpSpPr/>
          <p:nvPr/>
        </p:nvGrpSpPr>
        <p:grpSpPr>
          <a:xfrm>
            <a:off x="9061790" y="5210433"/>
            <a:ext cx="344603" cy="344603"/>
            <a:chOff x="13284003" y="7715265"/>
            <a:chExt cx="576580" cy="576580"/>
          </a:xfrm>
        </p:grpSpPr>
        <p:sp>
          <p:nvSpPr>
            <p:cNvPr id="87" name="object 17">
              <a:extLst>
                <a:ext uri="{FF2B5EF4-FFF2-40B4-BE49-F238E27FC236}">
                  <a16:creationId xmlns:a16="http://schemas.microsoft.com/office/drawing/2014/main" id="{0C085A4F-0BAD-CFD8-E219-378F7E272A9D}"/>
                </a:ext>
              </a:extLst>
            </p:cNvPr>
            <p:cNvSpPr/>
            <p:nvPr/>
          </p:nvSpPr>
          <p:spPr>
            <a:xfrm>
              <a:off x="13284003" y="7715265"/>
              <a:ext cx="576580" cy="576580"/>
            </a:xfrm>
            <a:custGeom>
              <a:avLst/>
              <a:gdLst/>
              <a:ahLst/>
              <a:cxnLst/>
              <a:rect l="l" t="t" r="r" b="b"/>
              <a:pathLst>
                <a:path w="576580" h="576579">
                  <a:moveTo>
                    <a:pt x="287997" y="0"/>
                  </a:moveTo>
                  <a:lnTo>
                    <a:pt x="241283" y="3769"/>
                  </a:lnTo>
                  <a:lnTo>
                    <a:pt x="196969" y="14682"/>
                  </a:lnTo>
                  <a:lnTo>
                    <a:pt x="155647" y="32146"/>
                  </a:lnTo>
                  <a:lnTo>
                    <a:pt x="117910" y="55567"/>
                  </a:lnTo>
                  <a:lnTo>
                    <a:pt x="84353" y="84353"/>
                  </a:lnTo>
                  <a:lnTo>
                    <a:pt x="55567" y="117910"/>
                  </a:lnTo>
                  <a:lnTo>
                    <a:pt x="32146" y="155647"/>
                  </a:lnTo>
                  <a:lnTo>
                    <a:pt x="14682" y="196969"/>
                  </a:lnTo>
                  <a:lnTo>
                    <a:pt x="3769" y="241283"/>
                  </a:lnTo>
                  <a:lnTo>
                    <a:pt x="0" y="287997"/>
                  </a:lnTo>
                  <a:lnTo>
                    <a:pt x="3769" y="334712"/>
                  </a:lnTo>
                  <a:lnTo>
                    <a:pt x="14682" y="379026"/>
                  </a:lnTo>
                  <a:lnTo>
                    <a:pt x="32146" y="420348"/>
                  </a:lnTo>
                  <a:lnTo>
                    <a:pt x="55567" y="458084"/>
                  </a:lnTo>
                  <a:lnTo>
                    <a:pt x="84353" y="491642"/>
                  </a:lnTo>
                  <a:lnTo>
                    <a:pt x="117910" y="520428"/>
                  </a:lnTo>
                  <a:lnTo>
                    <a:pt x="155647" y="543849"/>
                  </a:lnTo>
                  <a:lnTo>
                    <a:pt x="196969" y="561313"/>
                  </a:lnTo>
                  <a:lnTo>
                    <a:pt x="241283" y="572226"/>
                  </a:lnTo>
                  <a:lnTo>
                    <a:pt x="287997" y="575995"/>
                  </a:lnTo>
                  <a:lnTo>
                    <a:pt x="334712" y="572226"/>
                  </a:lnTo>
                  <a:lnTo>
                    <a:pt x="379026" y="561313"/>
                  </a:lnTo>
                  <a:lnTo>
                    <a:pt x="420348" y="543849"/>
                  </a:lnTo>
                  <a:lnTo>
                    <a:pt x="458084" y="520428"/>
                  </a:lnTo>
                  <a:lnTo>
                    <a:pt x="491642" y="491642"/>
                  </a:lnTo>
                  <a:lnTo>
                    <a:pt x="520428" y="458084"/>
                  </a:lnTo>
                  <a:lnTo>
                    <a:pt x="543849" y="420348"/>
                  </a:lnTo>
                  <a:lnTo>
                    <a:pt x="561313" y="379026"/>
                  </a:lnTo>
                  <a:lnTo>
                    <a:pt x="572226" y="334712"/>
                  </a:lnTo>
                  <a:lnTo>
                    <a:pt x="575995" y="287997"/>
                  </a:lnTo>
                  <a:lnTo>
                    <a:pt x="572226" y="241283"/>
                  </a:lnTo>
                  <a:lnTo>
                    <a:pt x="561313" y="196969"/>
                  </a:lnTo>
                  <a:lnTo>
                    <a:pt x="543849" y="155647"/>
                  </a:lnTo>
                  <a:lnTo>
                    <a:pt x="520428" y="117910"/>
                  </a:lnTo>
                  <a:lnTo>
                    <a:pt x="491642" y="84353"/>
                  </a:lnTo>
                  <a:lnTo>
                    <a:pt x="458084" y="55567"/>
                  </a:lnTo>
                  <a:lnTo>
                    <a:pt x="420348" y="32146"/>
                  </a:lnTo>
                  <a:lnTo>
                    <a:pt x="379026" y="14682"/>
                  </a:lnTo>
                  <a:lnTo>
                    <a:pt x="334712" y="3769"/>
                  </a:lnTo>
                  <a:lnTo>
                    <a:pt x="287997" y="0"/>
                  </a:lnTo>
                  <a:close/>
                </a:path>
              </a:pathLst>
            </a:custGeom>
            <a:solidFill>
              <a:srgbClr val="E5E5E5"/>
            </a:solidFill>
          </p:spPr>
          <p:txBody>
            <a:bodyPr wrap="square" lIns="0" tIns="0" rIns="0" bIns="0" rtlCol="0"/>
            <a:lstStyle/>
            <a:p>
              <a:pPr latinLnBrk="0"/>
              <a:endParaRPr sz="800">
                <a:latin typeface="+mj-ea"/>
                <a:ea typeface="+mj-ea"/>
              </a:endParaRPr>
            </a:p>
          </p:txBody>
        </p:sp>
        <p:sp>
          <p:nvSpPr>
            <p:cNvPr id="88" name="object 38">
              <a:extLst>
                <a:ext uri="{FF2B5EF4-FFF2-40B4-BE49-F238E27FC236}">
                  <a16:creationId xmlns:a16="http://schemas.microsoft.com/office/drawing/2014/main" id="{E13259C1-1A92-8FF5-97EF-95493C828076}"/>
                </a:ext>
              </a:extLst>
            </p:cNvPr>
            <p:cNvSpPr/>
            <p:nvPr/>
          </p:nvSpPr>
          <p:spPr>
            <a:xfrm>
              <a:off x="13394983" y="7949876"/>
              <a:ext cx="354025" cy="198907"/>
            </a:xfrm>
            <a:prstGeom prst="rect">
              <a:avLst/>
            </a:prstGeom>
            <a:blipFill>
              <a:blip r:embed="rId10" cstate="print"/>
              <a:stretch>
                <a:fillRect/>
              </a:stretch>
            </a:blipFill>
          </p:spPr>
          <p:txBody>
            <a:bodyPr wrap="square" lIns="0" tIns="0" rIns="0" bIns="0" rtlCol="0"/>
            <a:lstStyle/>
            <a:p>
              <a:pPr latinLnBrk="0"/>
              <a:endParaRPr sz="800">
                <a:latin typeface="+mj-ea"/>
                <a:ea typeface="+mj-ea"/>
              </a:endParaRPr>
            </a:p>
          </p:txBody>
        </p:sp>
        <p:sp>
          <p:nvSpPr>
            <p:cNvPr id="89" name="object 39">
              <a:extLst>
                <a:ext uri="{FF2B5EF4-FFF2-40B4-BE49-F238E27FC236}">
                  <a16:creationId xmlns:a16="http://schemas.microsoft.com/office/drawing/2014/main" id="{F524D8C9-CC80-29DE-B3C5-704D0277AAF8}"/>
                </a:ext>
              </a:extLst>
            </p:cNvPr>
            <p:cNvSpPr/>
            <p:nvPr/>
          </p:nvSpPr>
          <p:spPr>
            <a:xfrm>
              <a:off x="13572326" y="7856849"/>
              <a:ext cx="0" cy="20955"/>
            </a:xfrm>
            <a:custGeom>
              <a:avLst/>
              <a:gdLst/>
              <a:ahLst/>
              <a:cxnLst/>
              <a:rect l="l" t="t" r="r" b="b"/>
              <a:pathLst>
                <a:path h="20954">
                  <a:moveTo>
                    <a:pt x="-6350" y="10274"/>
                  </a:moveTo>
                  <a:lnTo>
                    <a:pt x="6350" y="10274"/>
                  </a:lnTo>
                </a:path>
              </a:pathLst>
            </a:custGeom>
            <a:ln w="20548">
              <a:solidFill>
                <a:srgbClr val="1E49E2"/>
              </a:solidFill>
            </a:ln>
          </p:spPr>
          <p:txBody>
            <a:bodyPr wrap="square" lIns="0" tIns="0" rIns="0" bIns="0" rtlCol="0"/>
            <a:lstStyle/>
            <a:p>
              <a:pPr latinLnBrk="0"/>
              <a:endParaRPr sz="800">
                <a:latin typeface="+mj-ea"/>
                <a:ea typeface="+mj-ea"/>
              </a:endParaRPr>
            </a:p>
          </p:txBody>
        </p:sp>
        <p:sp>
          <p:nvSpPr>
            <p:cNvPr id="90" name="object 40">
              <a:extLst>
                <a:ext uri="{FF2B5EF4-FFF2-40B4-BE49-F238E27FC236}">
                  <a16:creationId xmlns:a16="http://schemas.microsoft.com/office/drawing/2014/main" id="{1E3F270D-7696-2710-B3B8-2C0A854F4F2D}"/>
                </a:ext>
              </a:extLst>
            </p:cNvPr>
            <p:cNvSpPr/>
            <p:nvPr/>
          </p:nvSpPr>
          <p:spPr>
            <a:xfrm>
              <a:off x="13587362" y="7881424"/>
              <a:ext cx="19685" cy="6350"/>
            </a:xfrm>
            <a:custGeom>
              <a:avLst/>
              <a:gdLst/>
              <a:ahLst/>
              <a:cxnLst/>
              <a:rect l="l" t="t" r="r" b="b"/>
              <a:pathLst>
                <a:path w="19684" h="6350">
                  <a:moveTo>
                    <a:pt x="19342" y="0"/>
                  </a:moveTo>
                  <a:lnTo>
                    <a:pt x="0" y="6273"/>
                  </a:lnTo>
                </a:path>
              </a:pathLst>
            </a:custGeom>
            <a:ln w="12699">
              <a:solidFill>
                <a:srgbClr val="1E49E2"/>
              </a:solidFill>
            </a:ln>
          </p:spPr>
          <p:txBody>
            <a:bodyPr wrap="square" lIns="0" tIns="0" rIns="0" bIns="0" rtlCol="0"/>
            <a:lstStyle/>
            <a:p>
              <a:pPr latinLnBrk="0"/>
              <a:endParaRPr sz="800">
                <a:latin typeface="+mj-ea"/>
                <a:ea typeface="+mj-ea"/>
              </a:endParaRPr>
            </a:p>
          </p:txBody>
        </p:sp>
        <p:sp>
          <p:nvSpPr>
            <p:cNvPr id="91" name="object 41">
              <a:extLst>
                <a:ext uri="{FF2B5EF4-FFF2-40B4-BE49-F238E27FC236}">
                  <a16:creationId xmlns:a16="http://schemas.microsoft.com/office/drawing/2014/main" id="{973FF01B-6A33-2009-DC49-469BED4863C0}"/>
                </a:ext>
              </a:extLst>
            </p:cNvPr>
            <p:cNvSpPr/>
            <p:nvPr/>
          </p:nvSpPr>
          <p:spPr>
            <a:xfrm>
              <a:off x="13582079" y="7905351"/>
              <a:ext cx="12065" cy="16510"/>
            </a:xfrm>
            <a:custGeom>
              <a:avLst/>
              <a:gdLst/>
              <a:ahLst/>
              <a:cxnLst/>
              <a:rect l="l" t="t" r="r" b="b"/>
              <a:pathLst>
                <a:path w="12065" h="16509">
                  <a:moveTo>
                    <a:pt x="11874" y="16344"/>
                  </a:moveTo>
                  <a:lnTo>
                    <a:pt x="0" y="0"/>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92" name="object 42">
              <a:extLst>
                <a:ext uri="{FF2B5EF4-FFF2-40B4-BE49-F238E27FC236}">
                  <a16:creationId xmlns:a16="http://schemas.microsoft.com/office/drawing/2014/main" id="{8C40979D-88CF-5FE7-C161-19E4EA7DEE96}"/>
                </a:ext>
              </a:extLst>
            </p:cNvPr>
            <p:cNvSpPr/>
            <p:nvPr/>
          </p:nvSpPr>
          <p:spPr>
            <a:xfrm>
              <a:off x="13537959" y="7881424"/>
              <a:ext cx="19685" cy="6985"/>
            </a:xfrm>
            <a:custGeom>
              <a:avLst/>
              <a:gdLst/>
              <a:ahLst/>
              <a:cxnLst/>
              <a:rect l="l" t="t" r="r" b="b"/>
              <a:pathLst>
                <a:path w="19684" h="6984">
                  <a:moveTo>
                    <a:pt x="0" y="0"/>
                  </a:moveTo>
                  <a:lnTo>
                    <a:pt x="19621" y="6375"/>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93" name="object 43">
              <a:extLst>
                <a:ext uri="{FF2B5EF4-FFF2-40B4-BE49-F238E27FC236}">
                  <a16:creationId xmlns:a16="http://schemas.microsoft.com/office/drawing/2014/main" id="{AF3200DE-7323-FE2B-4ED8-2B4BBE30C5ED}"/>
                </a:ext>
              </a:extLst>
            </p:cNvPr>
            <p:cNvSpPr/>
            <p:nvPr/>
          </p:nvSpPr>
          <p:spPr>
            <a:xfrm>
              <a:off x="13550698" y="7905351"/>
              <a:ext cx="12065" cy="16510"/>
            </a:xfrm>
            <a:custGeom>
              <a:avLst/>
              <a:gdLst/>
              <a:ahLst/>
              <a:cxnLst/>
              <a:rect l="l" t="t" r="r" b="b"/>
              <a:pathLst>
                <a:path w="12065" h="16509">
                  <a:moveTo>
                    <a:pt x="0" y="16344"/>
                  </a:moveTo>
                  <a:lnTo>
                    <a:pt x="11874" y="0"/>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94" name="object 44">
              <a:extLst>
                <a:ext uri="{FF2B5EF4-FFF2-40B4-BE49-F238E27FC236}">
                  <a16:creationId xmlns:a16="http://schemas.microsoft.com/office/drawing/2014/main" id="{4991BEB0-1C12-D755-FA7D-8A6454584C53}"/>
                </a:ext>
              </a:extLst>
            </p:cNvPr>
            <p:cNvSpPr/>
            <p:nvPr/>
          </p:nvSpPr>
          <p:spPr>
            <a:xfrm>
              <a:off x="13673633" y="7856849"/>
              <a:ext cx="0" cy="20955"/>
            </a:xfrm>
            <a:custGeom>
              <a:avLst/>
              <a:gdLst/>
              <a:ahLst/>
              <a:cxnLst/>
              <a:rect l="l" t="t" r="r" b="b"/>
              <a:pathLst>
                <a:path h="20954">
                  <a:moveTo>
                    <a:pt x="-6350" y="10274"/>
                  </a:moveTo>
                  <a:lnTo>
                    <a:pt x="6350" y="10274"/>
                  </a:lnTo>
                </a:path>
              </a:pathLst>
            </a:custGeom>
            <a:ln w="20548">
              <a:solidFill>
                <a:srgbClr val="1E49E2"/>
              </a:solidFill>
            </a:ln>
          </p:spPr>
          <p:txBody>
            <a:bodyPr wrap="square" lIns="0" tIns="0" rIns="0" bIns="0" rtlCol="0"/>
            <a:lstStyle/>
            <a:p>
              <a:pPr latinLnBrk="0"/>
              <a:endParaRPr sz="800">
                <a:latin typeface="+mj-ea"/>
                <a:ea typeface="+mj-ea"/>
              </a:endParaRPr>
            </a:p>
          </p:txBody>
        </p:sp>
        <p:sp>
          <p:nvSpPr>
            <p:cNvPr id="95" name="object 45">
              <a:extLst>
                <a:ext uri="{FF2B5EF4-FFF2-40B4-BE49-F238E27FC236}">
                  <a16:creationId xmlns:a16="http://schemas.microsoft.com/office/drawing/2014/main" id="{F7555A54-EF40-2A96-F82D-681D35ACB464}"/>
                </a:ext>
              </a:extLst>
            </p:cNvPr>
            <p:cNvSpPr/>
            <p:nvPr/>
          </p:nvSpPr>
          <p:spPr>
            <a:xfrm>
              <a:off x="13688671" y="7881424"/>
              <a:ext cx="19685" cy="6350"/>
            </a:xfrm>
            <a:custGeom>
              <a:avLst/>
              <a:gdLst/>
              <a:ahLst/>
              <a:cxnLst/>
              <a:rect l="l" t="t" r="r" b="b"/>
              <a:pathLst>
                <a:path w="19684" h="6350">
                  <a:moveTo>
                    <a:pt x="19329" y="0"/>
                  </a:moveTo>
                  <a:lnTo>
                    <a:pt x="0" y="6273"/>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96" name="object 46">
              <a:extLst>
                <a:ext uri="{FF2B5EF4-FFF2-40B4-BE49-F238E27FC236}">
                  <a16:creationId xmlns:a16="http://schemas.microsoft.com/office/drawing/2014/main" id="{245A3B10-F20D-7E86-10F6-CBAC86E243A0}"/>
                </a:ext>
              </a:extLst>
            </p:cNvPr>
            <p:cNvSpPr/>
            <p:nvPr/>
          </p:nvSpPr>
          <p:spPr>
            <a:xfrm>
              <a:off x="13683388" y="7905351"/>
              <a:ext cx="12065" cy="16510"/>
            </a:xfrm>
            <a:custGeom>
              <a:avLst/>
              <a:gdLst/>
              <a:ahLst/>
              <a:cxnLst/>
              <a:rect l="l" t="t" r="r" b="b"/>
              <a:pathLst>
                <a:path w="12065" h="16509">
                  <a:moveTo>
                    <a:pt x="11874" y="16344"/>
                  </a:moveTo>
                  <a:lnTo>
                    <a:pt x="0" y="0"/>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97" name="object 47">
              <a:extLst>
                <a:ext uri="{FF2B5EF4-FFF2-40B4-BE49-F238E27FC236}">
                  <a16:creationId xmlns:a16="http://schemas.microsoft.com/office/drawing/2014/main" id="{39CD603D-CF41-3B19-66C5-EA9604CF47D7}"/>
                </a:ext>
              </a:extLst>
            </p:cNvPr>
            <p:cNvSpPr/>
            <p:nvPr/>
          </p:nvSpPr>
          <p:spPr>
            <a:xfrm>
              <a:off x="13639255" y="7881424"/>
              <a:ext cx="19685" cy="6985"/>
            </a:xfrm>
            <a:custGeom>
              <a:avLst/>
              <a:gdLst/>
              <a:ahLst/>
              <a:cxnLst/>
              <a:rect l="l" t="t" r="r" b="b"/>
              <a:pathLst>
                <a:path w="19684" h="6984">
                  <a:moveTo>
                    <a:pt x="0" y="0"/>
                  </a:moveTo>
                  <a:lnTo>
                    <a:pt x="19634" y="6375"/>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98" name="object 48">
              <a:extLst>
                <a:ext uri="{FF2B5EF4-FFF2-40B4-BE49-F238E27FC236}">
                  <a16:creationId xmlns:a16="http://schemas.microsoft.com/office/drawing/2014/main" id="{8BAED023-6596-87A4-B12E-340C622308BC}"/>
                </a:ext>
              </a:extLst>
            </p:cNvPr>
            <p:cNvSpPr/>
            <p:nvPr/>
          </p:nvSpPr>
          <p:spPr>
            <a:xfrm>
              <a:off x="13652005" y="7905351"/>
              <a:ext cx="12065" cy="16510"/>
            </a:xfrm>
            <a:custGeom>
              <a:avLst/>
              <a:gdLst/>
              <a:ahLst/>
              <a:cxnLst/>
              <a:rect l="l" t="t" r="r" b="b"/>
              <a:pathLst>
                <a:path w="12065" h="16509">
                  <a:moveTo>
                    <a:pt x="0" y="16344"/>
                  </a:moveTo>
                  <a:lnTo>
                    <a:pt x="11874" y="0"/>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99" name="object 49">
              <a:extLst>
                <a:ext uri="{FF2B5EF4-FFF2-40B4-BE49-F238E27FC236}">
                  <a16:creationId xmlns:a16="http://schemas.microsoft.com/office/drawing/2014/main" id="{24240CF1-9F0F-0725-5D36-8728231751E0}"/>
                </a:ext>
              </a:extLst>
            </p:cNvPr>
            <p:cNvSpPr/>
            <p:nvPr/>
          </p:nvSpPr>
          <p:spPr>
            <a:xfrm>
              <a:off x="13471030" y="7856849"/>
              <a:ext cx="0" cy="20955"/>
            </a:xfrm>
            <a:custGeom>
              <a:avLst/>
              <a:gdLst/>
              <a:ahLst/>
              <a:cxnLst/>
              <a:rect l="l" t="t" r="r" b="b"/>
              <a:pathLst>
                <a:path h="20954">
                  <a:moveTo>
                    <a:pt x="-6350" y="10274"/>
                  </a:moveTo>
                  <a:lnTo>
                    <a:pt x="6350" y="10274"/>
                  </a:lnTo>
                </a:path>
              </a:pathLst>
            </a:custGeom>
            <a:ln w="20548">
              <a:solidFill>
                <a:srgbClr val="1E49E2"/>
              </a:solidFill>
            </a:ln>
          </p:spPr>
          <p:txBody>
            <a:bodyPr wrap="square" lIns="0" tIns="0" rIns="0" bIns="0" rtlCol="0"/>
            <a:lstStyle/>
            <a:p>
              <a:pPr latinLnBrk="0"/>
              <a:endParaRPr sz="800">
                <a:latin typeface="+mj-ea"/>
                <a:ea typeface="+mj-ea"/>
              </a:endParaRPr>
            </a:p>
          </p:txBody>
        </p:sp>
        <p:sp>
          <p:nvSpPr>
            <p:cNvPr id="100" name="object 50">
              <a:extLst>
                <a:ext uri="{FF2B5EF4-FFF2-40B4-BE49-F238E27FC236}">
                  <a16:creationId xmlns:a16="http://schemas.microsoft.com/office/drawing/2014/main" id="{E0FAC85A-6CB8-DF2D-1DDC-C2627513B0A4}"/>
                </a:ext>
              </a:extLst>
            </p:cNvPr>
            <p:cNvSpPr/>
            <p:nvPr/>
          </p:nvSpPr>
          <p:spPr>
            <a:xfrm>
              <a:off x="13436652" y="7881424"/>
              <a:ext cx="19685" cy="6350"/>
            </a:xfrm>
            <a:custGeom>
              <a:avLst/>
              <a:gdLst/>
              <a:ahLst/>
              <a:cxnLst/>
              <a:rect l="l" t="t" r="r" b="b"/>
              <a:pathLst>
                <a:path w="19684" h="6350">
                  <a:moveTo>
                    <a:pt x="0" y="0"/>
                  </a:moveTo>
                  <a:lnTo>
                    <a:pt x="19342" y="6273"/>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101" name="object 51">
              <a:extLst>
                <a:ext uri="{FF2B5EF4-FFF2-40B4-BE49-F238E27FC236}">
                  <a16:creationId xmlns:a16="http://schemas.microsoft.com/office/drawing/2014/main" id="{AB2D0CB7-66B1-BE90-86B0-305EF19EAA6D}"/>
                </a:ext>
              </a:extLst>
            </p:cNvPr>
            <p:cNvSpPr/>
            <p:nvPr/>
          </p:nvSpPr>
          <p:spPr>
            <a:xfrm>
              <a:off x="13449402" y="7905351"/>
              <a:ext cx="12065" cy="16510"/>
            </a:xfrm>
            <a:custGeom>
              <a:avLst/>
              <a:gdLst/>
              <a:ahLst/>
              <a:cxnLst/>
              <a:rect l="l" t="t" r="r" b="b"/>
              <a:pathLst>
                <a:path w="12065" h="16509">
                  <a:moveTo>
                    <a:pt x="0" y="16344"/>
                  </a:moveTo>
                  <a:lnTo>
                    <a:pt x="11874" y="0"/>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102" name="object 52">
              <a:extLst>
                <a:ext uri="{FF2B5EF4-FFF2-40B4-BE49-F238E27FC236}">
                  <a16:creationId xmlns:a16="http://schemas.microsoft.com/office/drawing/2014/main" id="{83C4F8C5-A560-D32A-41E5-70F133732ED5}"/>
                </a:ext>
              </a:extLst>
            </p:cNvPr>
            <p:cNvSpPr/>
            <p:nvPr/>
          </p:nvSpPr>
          <p:spPr>
            <a:xfrm>
              <a:off x="13485775" y="7881424"/>
              <a:ext cx="19685" cy="6985"/>
            </a:xfrm>
            <a:custGeom>
              <a:avLst/>
              <a:gdLst/>
              <a:ahLst/>
              <a:cxnLst/>
              <a:rect l="l" t="t" r="r" b="b"/>
              <a:pathLst>
                <a:path w="19684" h="6984">
                  <a:moveTo>
                    <a:pt x="19634" y="0"/>
                  </a:moveTo>
                  <a:lnTo>
                    <a:pt x="0" y="6375"/>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103" name="object 53">
              <a:extLst>
                <a:ext uri="{FF2B5EF4-FFF2-40B4-BE49-F238E27FC236}">
                  <a16:creationId xmlns:a16="http://schemas.microsoft.com/office/drawing/2014/main" id="{0F0AD7A5-9F16-2FAA-1555-ACFB65FA7BB3}"/>
                </a:ext>
              </a:extLst>
            </p:cNvPr>
            <p:cNvSpPr/>
            <p:nvPr/>
          </p:nvSpPr>
          <p:spPr>
            <a:xfrm>
              <a:off x="13480784" y="7905351"/>
              <a:ext cx="12065" cy="16510"/>
            </a:xfrm>
            <a:custGeom>
              <a:avLst/>
              <a:gdLst/>
              <a:ahLst/>
              <a:cxnLst/>
              <a:rect l="l" t="t" r="r" b="b"/>
              <a:pathLst>
                <a:path w="12065" h="16509">
                  <a:moveTo>
                    <a:pt x="11874" y="16344"/>
                  </a:moveTo>
                  <a:lnTo>
                    <a:pt x="0" y="0"/>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104" name="object 54">
              <a:extLst>
                <a:ext uri="{FF2B5EF4-FFF2-40B4-BE49-F238E27FC236}">
                  <a16:creationId xmlns:a16="http://schemas.microsoft.com/office/drawing/2014/main" id="{887529F7-1C8A-AA9B-57BB-DB0C24EE1D51}"/>
                </a:ext>
              </a:extLst>
            </p:cNvPr>
            <p:cNvSpPr/>
            <p:nvPr/>
          </p:nvSpPr>
          <p:spPr>
            <a:xfrm>
              <a:off x="13402043" y="7832656"/>
              <a:ext cx="339725" cy="151765"/>
            </a:xfrm>
            <a:custGeom>
              <a:avLst/>
              <a:gdLst/>
              <a:ahLst/>
              <a:cxnLst/>
              <a:rect l="l" t="t" r="r" b="b"/>
              <a:pathLst>
                <a:path w="339725" h="151765">
                  <a:moveTo>
                    <a:pt x="297916" y="0"/>
                  </a:moveTo>
                  <a:lnTo>
                    <a:pt x="41490" y="0"/>
                  </a:lnTo>
                  <a:lnTo>
                    <a:pt x="25342" y="3259"/>
                  </a:lnTo>
                  <a:lnTo>
                    <a:pt x="12153" y="12147"/>
                  </a:lnTo>
                  <a:lnTo>
                    <a:pt x="3261" y="25331"/>
                  </a:lnTo>
                  <a:lnTo>
                    <a:pt x="0" y="41478"/>
                  </a:lnTo>
                  <a:lnTo>
                    <a:pt x="0" y="78054"/>
                  </a:lnTo>
                  <a:lnTo>
                    <a:pt x="3261" y="94202"/>
                  </a:lnTo>
                  <a:lnTo>
                    <a:pt x="12153" y="107391"/>
                  </a:lnTo>
                  <a:lnTo>
                    <a:pt x="25342" y="116283"/>
                  </a:lnTo>
                  <a:lnTo>
                    <a:pt x="41490" y="119545"/>
                  </a:lnTo>
                  <a:lnTo>
                    <a:pt x="133553" y="119545"/>
                  </a:lnTo>
                  <a:lnTo>
                    <a:pt x="159334" y="145313"/>
                  </a:lnTo>
                  <a:lnTo>
                    <a:pt x="165455" y="151434"/>
                  </a:lnTo>
                  <a:lnTo>
                    <a:pt x="175374" y="151434"/>
                  </a:lnTo>
                  <a:lnTo>
                    <a:pt x="181495" y="145313"/>
                  </a:lnTo>
                  <a:lnTo>
                    <a:pt x="207263" y="119545"/>
                  </a:lnTo>
                  <a:lnTo>
                    <a:pt x="297916" y="119545"/>
                  </a:lnTo>
                  <a:lnTo>
                    <a:pt x="314063" y="116283"/>
                  </a:lnTo>
                  <a:lnTo>
                    <a:pt x="327247" y="107391"/>
                  </a:lnTo>
                  <a:lnTo>
                    <a:pt x="336135" y="94202"/>
                  </a:lnTo>
                  <a:lnTo>
                    <a:pt x="339394" y="78054"/>
                  </a:lnTo>
                  <a:lnTo>
                    <a:pt x="339394" y="41478"/>
                  </a:lnTo>
                  <a:lnTo>
                    <a:pt x="336135" y="25331"/>
                  </a:lnTo>
                  <a:lnTo>
                    <a:pt x="327247" y="12147"/>
                  </a:lnTo>
                  <a:lnTo>
                    <a:pt x="314063" y="3259"/>
                  </a:lnTo>
                  <a:lnTo>
                    <a:pt x="297916" y="0"/>
                  </a:lnTo>
                  <a:close/>
                </a:path>
              </a:pathLst>
            </a:custGeom>
            <a:ln w="12700">
              <a:solidFill>
                <a:srgbClr val="1E49E2"/>
              </a:solidFill>
            </a:ln>
          </p:spPr>
          <p:txBody>
            <a:bodyPr wrap="square" lIns="0" tIns="0" rIns="0" bIns="0" rtlCol="0"/>
            <a:lstStyle/>
            <a:p>
              <a:pPr latinLnBrk="0"/>
              <a:endParaRPr sz="800">
                <a:latin typeface="+mj-ea"/>
                <a:ea typeface="+mj-ea"/>
              </a:endParaRPr>
            </a:p>
          </p:txBody>
        </p:sp>
      </p:grpSp>
      <p:sp>
        <p:nvSpPr>
          <p:cNvPr id="2" name="바닥글 개체 틀 1">
            <a:extLst>
              <a:ext uri="{FF2B5EF4-FFF2-40B4-BE49-F238E27FC236}">
                <a16:creationId xmlns:a16="http://schemas.microsoft.com/office/drawing/2014/main" id="{45802AA6-6E9C-A253-511D-53C0714B91A5}"/>
              </a:ext>
            </a:extLst>
          </p:cNvPr>
          <p:cNvSpPr>
            <a:spLocks noGrp="1"/>
          </p:cNvSpPr>
          <p:nvPr>
            <p:ph type="ftr" sz="quarter" idx="3"/>
          </p:nvPr>
        </p:nvSpPr>
        <p:spPr/>
        <p:txBody>
          <a:body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슬라이드 번호 개체 틀 2">
            <a:extLst>
              <a:ext uri="{FF2B5EF4-FFF2-40B4-BE49-F238E27FC236}">
                <a16:creationId xmlns:a16="http://schemas.microsoft.com/office/drawing/2014/main" id="{51BFB885-44BD-38CE-BB03-49678C16EF74}"/>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35</a:t>
            </a:fld>
            <a:r>
              <a:rPr lang="en-US" altLang="ko-KR"/>
              <a:t> </a:t>
            </a:r>
            <a:endParaRPr lang="en-US" dirty="0"/>
          </a:p>
        </p:txBody>
      </p:sp>
      <p:sp>
        <p:nvSpPr>
          <p:cNvPr id="4" name="사각형: 둥근 위쪽 모서리 3">
            <a:extLst>
              <a:ext uri="{FF2B5EF4-FFF2-40B4-BE49-F238E27FC236}">
                <a16:creationId xmlns:a16="http://schemas.microsoft.com/office/drawing/2014/main" id="{CABC6553-AB67-DDAB-72F3-FD7186198CFF}"/>
              </a:ext>
            </a:extLst>
          </p:cNvPr>
          <p:cNvSpPr/>
          <p:nvPr/>
        </p:nvSpPr>
        <p:spPr>
          <a:xfrm>
            <a:off x="515937" y="571500"/>
            <a:ext cx="76422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미래의 노동력</a:t>
            </a:r>
          </a:p>
        </p:txBody>
      </p:sp>
      <p:sp>
        <p:nvSpPr>
          <p:cNvPr id="5" name="사각형: 둥근 위쪽 모서리 4">
            <a:extLst>
              <a:ext uri="{FF2B5EF4-FFF2-40B4-BE49-F238E27FC236}">
                <a16:creationId xmlns:a16="http://schemas.microsoft.com/office/drawing/2014/main" id="{D3E42002-1F9A-CF16-949D-16BA4D22AC7C}"/>
              </a:ext>
            </a:extLst>
          </p:cNvPr>
          <p:cNvSpPr/>
          <p:nvPr/>
        </p:nvSpPr>
        <p:spPr>
          <a:xfrm>
            <a:off x="1311410" y="571500"/>
            <a:ext cx="106602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인간과 디지털의 공존</a:t>
            </a:r>
          </a:p>
        </p:txBody>
      </p:sp>
      <p:sp>
        <p:nvSpPr>
          <p:cNvPr id="6" name="사각형: 둥근 위쪽 모서리 5">
            <a:extLst>
              <a:ext uri="{FF2B5EF4-FFF2-40B4-BE49-F238E27FC236}">
                <a16:creationId xmlns:a16="http://schemas.microsoft.com/office/drawing/2014/main" id="{333404DA-3DD1-FDD4-9D34-5D7229E8CD34}"/>
              </a:ext>
            </a:extLst>
          </p:cNvPr>
          <p:cNvSpPr/>
          <p:nvPr/>
        </p:nvSpPr>
        <p:spPr>
          <a:xfrm>
            <a:off x="2408690" y="571500"/>
            <a:ext cx="146662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인간과 디지털 간 융합체계 구축</a:t>
            </a:r>
          </a:p>
        </p:txBody>
      </p:sp>
      <p:sp>
        <p:nvSpPr>
          <p:cNvPr id="7" name="사각형: 둥근 위쪽 모서리 6">
            <a:extLst>
              <a:ext uri="{FF2B5EF4-FFF2-40B4-BE49-F238E27FC236}">
                <a16:creationId xmlns:a16="http://schemas.microsoft.com/office/drawing/2014/main" id="{3641240B-7E6E-F498-1911-A067E75C7A67}"/>
              </a:ext>
            </a:extLst>
          </p:cNvPr>
          <p:cNvSpPr/>
          <p:nvPr/>
        </p:nvSpPr>
        <p:spPr>
          <a:xfrm>
            <a:off x="3906565" y="571500"/>
            <a:ext cx="1275036"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자동화로 인한 노동력 영향 </a:t>
            </a:r>
          </a:p>
        </p:txBody>
      </p:sp>
      <p:sp>
        <p:nvSpPr>
          <p:cNvPr id="8" name="사각형: 둥근 위쪽 모서리 7">
            <a:extLst>
              <a:ext uri="{FF2B5EF4-FFF2-40B4-BE49-F238E27FC236}">
                <a16:creationId xmlns:a16="http://schemas.microsoft.com/office/drawing/2014/main" id="{B7AFBB98-72B4-A36A-8072-FC137201C2A4}"/>
              </a:ext>
            </a:extLst>
          </p:cNvPr>
          <p:cNvSpPr/>
          <p:nvPr/>
        </p:nvSpPr>
        <p:spPr>
          <a:xfrm>
            <a:off x="5212852" y="571500"/>
            <a:ext cx="78735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역할의 재정립</a:t>
            </a:r>
          </a:p>
        </p:txBody>
      </p:sp>
      <p:sp>
        <p:nvSpPr>
          <p:cNvPr id="9" name="사각형: 둥근 위쪽 모서리 8">
            <a:extLst>
              <a:ext uri="{FF2B5EF4-FFF2-40B4-BE49-F238E27FC236}">
                <a16:creationId xmlns:a16="http://schemas.microsoft.com/office/drawing/2014/main" id="{67515FFC-40A9-C559-47A6-588174649A01}"/>
              </a:ext>
            </a:extLst>
          </p:cNvPr>
          <p:cNvSpPr/>
          <p:nvPr/>
        </p:nvSpPr>
        <p:spPr>
          <a:xfrm>
            <a:off x="6031458" y="571500"/>
            <a:ext cx="103990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인력 구성을 위한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5B</a:t>
            </a:r>
          </a:p>
        </p:txBody>
      </p:sp>
      <p:sp>
        <p:nvSpPr>
          <p:cNvPr id="10" name="사각형: 둥근 위쪽 모서리 9">
            <a:extLst>
              <a:ext uri="{FF2B5EF4-FFF2-40B4-BE49-F238E27FC236}">
                <a16:creationId xmlns:a16="http://schemas.microsoft.com/office/drawing/2014/main" id="{82711AF0-F37B-CD40-B503-F5026E2813DD}"/>
              </a:ext>
            </a:extLst>
          </p:cNvPr>
          <p:cNvSpPr/>
          <p:nvPr/>
        </p:nvSpPr>
        <p:spPr>
          <a:xfrm>
            <a:off x="7102614" y="571500"/>
            <a:ext cx="87443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HR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데이터의 힘</a:t>
            </a:r>
          </a:p>
        </p:txBody>
      </p:sp>
      <p:sp>
        <p:nvSpPr>
          <p:cNvPr id="11" name="사각형: 둥근 위쪽 모서리 10">
            <a:extLst>
              <a:ext uri="{FF2B5EF4-FFF2-40B4-BE49-F238E27FC236}">
                <a16:creationId xmlns:a16="http://schemas.microsoft.com/office/drawing/2014/main" id="{C538CCFF-BA61-712D-404D-70A9A64A7917}"/>
              </a:ext>
            </a:extLst>
          </p:cNvPr>
          <p:cNvSpPr/>
          <p:nvPr/>
        </p:nvSpPr>
        <p:spPr>
          <a:xfrm>
            <a:off x="8008304" y="571500"/>
            <a:ext cx="1083447"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EVP</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를 강화하는 기술 </a:t>
            </a:r>
          </a:p>
        </p:txBody>
      </p:sp>
      <p:sp>
        <p:nvSpPr>
          <p:cNvPr id="12" name="사각형: 둥근 위쪽 모서리 11">
            <a:extLst>
              <a:ext uri="{FF2B5EF4-FFF2-40B4-BE49-F238E27FC236}">
                <a16:creationId xmlns:a16="http://schemas.microsoft.com/office/drawing/2014/main" id="{9A9AB934-9EFD-D2B1-38C1-318FE525AD89}"/>
              </a:ext>
            </a:extLst>
          </p:cNvPr>
          <p:cNvSpPr/>
          <p:nvPr/>
        </p:nvSpPr>
        <p:spPr>
          <a:xfrm>
            <a:off x="9123001" y="571500"/>
            <a:ext cx="97894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소프트 스킬과 혁신</a:t>
            </a:r>
          </a:p>
        </p:txBody>
      </p:sp>
      <p:sp>
        <p:nvSpPr>
          <p:cNvPr id="13" name="사각형: 둥근 위쪽 모서리 12">
            <a:extLst>
              <a:ext uri="{FF2B5EF4-FFF2-40B4-BE49-F238E27FC236}">
                <a16:creationId xmlns:a16="http://schemas.microsoft.com/office/drawing/2014/main" id="{E302E420-58F6-D234-9D7E-BEF094D28239}"/>
              </a:ext>
            </a:extLst>
          </p:cNvPr>
          <p:cNvSpPr/>
          <p:nvPr/>
        </p:nvSpPr>
        <p:spPr>
          <a:xfrm>
            <a:off x="10133195" y="571500"/>
            <a:ext cx="105732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혁신을 주도하는 문화</a:t>
            </a:r>
          </a:p>
        </p:txBody>
      </p:sp>
      <p:pic>
        <p:nvPicPr>
          <p:cNvPr id="16" name="그림 15" descr="공중의, 야외, 물, 항공 사진이(가) 표시된 사진&#10;&#10;자동 생성된 설명">
            <a:extLst>
              <a:ext uri="{FF2B5EF4-FFF2-40B4-BE49-F238E27FC236}">
                <a16:creationId xmlns:a16="http://schemas.microsoft.com/office/drawing/2014/main" id="{8E2E21AF-F240-E863-4AA5-F78FEB9CCB53}"/>
              </a:ext>
            </a:extLst>
          </p:cNvPr>
          <p:cNvPicPr>
            <a:picLocks noChangeAspect="1"/>
          </p:cNvPicPr>
          <p:nvPr/>
        </p:nvPicPr>
        <p:blipFill rotWithShape="1">
          <a:blip r:embed="rId11">
            <a:extLst>
              <a:ext uri="{28A0092B-C50C-407E-A947-70E740481C1C}">
                <a14:useLocalDpi xmlns:a14="http://schemas.microsoft.com/office/drawing/2010/main" val="0"/>
              </a:ext>
            </a:extLst>
          </a:blip>
          <a:srcRect l="22704" r="25848"/>
          <a:stretch/>
        </p:blipFill>
        <p:spPr>
          <a:xfrm>
            <a:off x="0" y="1196974"/>
            <a:ext cx="5813945" cy="4932363"/>
          </a:xfrm>
          <a:prstGeom prst="rect">
            <a:avLst/>
          </a:prstGeom>
        </p:spPr>
      </p:pic>
      <p:sp>
        <p:nvSpPr>
          <p:cNvPr id="17" name="object 3">
            <a:extLst>
              <a:ext uri="{FF2B5EF4-FFF2-40B4-BE49-F238E27FC236}">
                <a16:creationId xmlns:a16="http://schemas.microsoft.com/office/drawing/2014/main" id="{10D1385A-0CCB-93DF-A8D4-41AE4E66516D}"/>
              </a:ext>
            </a:extLst>
          </p:cNvPr>
          <p:cNvSpPr/>
          <p:nvPr/>
        </p:nvSpPr>
        <p:spPr>
          <a:xfrm>
            <a:off x="6309087" y="2080018"/>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8" name="object 2">
            <a:extLst>
              <a:ext uri="{FF2B5EF4-FFF2-40B4-BE49-F238E27FC236}">
                <a16:creationId xmlns:a16="http://schemas.microsoft.com/office/drawing/2014/main" id="{B395E892-7788-2165-D1E8-E65216D81108}"/>
              </a:ext>
            </a:extLst>
          </p:cNvPr>
          <p:cNvSpPr txBox="1"/>
          <p:nvPr/>
        </p:nvSpPr>
        <p:spPr>
          <a:xfrm>
            <a:off x="6104371" y="1139071"/>
            <a:ext cx="2783807" cy="870324"/>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자동화로 인한       노동력 영향 </a:t>
            </a:r>
          </a:p>
        </p:txBody>
      </p:sp>
      <p:sp>
        <p:nvSpPr>
          <p:cNvPr id="19" name="object 4">
            <a:extLst>
              <a:ext uri="{FF2B5EF4-FFF2-40B4-BE49-F238E27FC236}">
                <a16:creationId xmlns:a16="http://schemas.microsoft.com/office/drawing/2014/main" id="{66CAA6F7-B9F3-565C-6485-322ADB7F3AC6}"/>
              </a:ext>
            </a:extLst>
          </p:cNvPr>
          <p:cNvSpPr txBox="1"/>
          <p:nvPr/>
        </p:nvSpPr>
        <p:spPr>
          <a:xfrm>
            <a:off x="6104371" y="2338841"/>
            <a:ext cx="2793124" cy="1421693"/>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최근 빠르게 진행되는 자동화 및 디지털 전환으로 인해 불과 몇 년 안에 대대적인 노동력의 전환이 이루어질 수 있음을 인지해야 합니다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공급망 관리 경영진과 직원의 역할은 변화하게 될 것이며</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동시에 새로운 기술에 대한 수요가 증가하게 될 것입니다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20" name="object 18">
            <a:extLst>
              <a:ext uri="{FF2B5EF4-FFF2-40B4-BE49-F238E27FC236}">
                <a16:creationId xmlns:a16="http://schemas.microsoft.com/office/drawing/2014/main" id="{BECDED84-073B-6D11-2B2F-78F2862FF082}"/>
              </a:ext>
            </a:extLst>
          </p:cNvPr>
          <p:cNvSpPr txBox="1"/>
          <p:nvPr/>
        </p:nvSpPr>
        <p:spPr>
          <a:xfrm>
            <a:off x="8888179" y="1210622"/>
            <a:ext cx="2958078" cy="307777"/>
          </a:xfrm>
          <a:prstGeom prst="rect">
            <a:avLst/>
          </a:prstGeom>
          <a:noFill/>
        </p:spPr>
        <p:txBody>
          <a:bodyPr vert="horz" wrap="square" lIns="180000" tIns="0" rIns="180000" bIns="0" rtlCol="0">
            <a:spAutoFit/>
          </a:bodyPr>
          <a:lstStyle/>
          <a:p>
            <a:pPr marL="8467" latinLnBrk="0">
              <a:spcBef>
                <a:spcPts val="600"/>
              </a:spcBef>
            </a:pPr>
            <a:r>
              <a:rPr lang="ko-KR" altLang="en-US"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공급망 관리 경영진은 인력 양성을 위해 다음과 같은 사항을 고려해야 합니다</a:t>
            </a:r>
            <a:r>
              <a:rPr lang="en-US" altLang="ko-KR"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a:t>
            </a:r>
          </a:p>
        </p:txBody>
      </p:sp>
      <p:sp>
        <p:nvSpPr>
          <p:cNvPr id="21" name="object 7">
            <a:extLst>
              <a:ext uri="{FF2B5EF4-FFF2-40B4-BE49-F238E27FC236}">
                <a16:creationId xmlns:a16="http://schemas.microsoft.com/office/drawing/2014/main" id="{2799BFA2-2ECC-9801-DFCF-A30116C1B469}"/>
              </a:ext>
            </a:extLst>
          </p:cNvPr>
          <p:cNvSpPr txBox="1"/>
          <p:nvPr/>
        </p:nvSpPr>
        <p:spPr>
          <a:xfrm>
            <a:off x="9553073" y="1856941"/>
            <a:ext cx="2133829" cy="591017"/>
          </a:xfrm>
          <a:prstGeom prst="rect">
            <a:avLst/>
          </a:prstGeom>
        </p:spPr>
        <p:txBody>
          <a:bodyPr vert="horz" wrap="square" lIns="0" tIns="8467" rIns="0" bIns="0" rtlCol="0">
            <a:spAutoFit/>
          </a:bodyPr>
          <a:lstStyle/>
          <a:p>
            <a:pPr marR="3387" latinLnBrk="0">
              <a:lnSpc>
                <a:spcPct val="110000"/>
              </a:lnSpc>
              <a:spcBef>
                <a:spcPts val="67"/>
              </a:spcBef>
            </a:pPr>
            <a:r>
              <a:rPr lang="ko-KR" altLang="en-US" sz="900" b="1"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인간 고유의 능력에 대한 신뢰</a:t>
            </a:r>
          </a:p>
          <a:p>
            <a:pPr marR="3387" algn="just" latinLnBrk="0">
              <a:lnSpc>
                <a:spcPct val="110000"/>
              </a:lnSpc>
              <a:spcBef>
                <a:spcPts val="67"/>
              </a:spcBef>
            </a:pPr>
            <a:r>
              <a:rPr lang="ko-KR" altLang="en-US" sz="800" b="1"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창의성과 혁신</a:t>
            </a:r>
            <a:r>
              <a:rPr lang="en-US" altLang="ko-KR" sz="800" b="1"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b="1"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협업과 리더십</a:t>
            </a:r>
            <a:r>
              <a:rPr lang="en-US" altLang="ko-KR" sz="800" b="1"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b="1"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인간 중심의 접근 방식과 디자인 등 기계가 대체할 수 없는 인간 고유 능력은 계속 필요할 전망입니다</a:t>
            </a:r>
            <a:r>
              <a:rPr lang="en-US" altLang="ko-KR" sz="800" b="1"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p>
        </p:txBody>
      </p:sp>
      <p:sp>
        <p:nvSpPr>
          <p:cNvPr id="27" name="object 7">
            <a:extLst>
              <a:ext uri="{FF2B5EF4-FFF2-40B4-BE49-F238E27FC236}">
                <a16:creationId xmlns:a16="http://schemas.microsoft.com/office/drawing/2014/main" id="{B20B0563-0583-F651-E406-72FABBDC9D92}"/>
              </a:ext>
            </a:extLst>
          </p:cNvPr>
          <p:cNvSpPr txBox="1"/>
          <p:nvPr/>
        </p:nvSpPr>
        <p:spPr>
          <a:xfrm>
            <a:off x="9553073" y="2665014"/>
            <a:ext cx="2133829" cy="591017"/>
          </a:xfrm>
          <a:prstGeom prst="rect">
            <a:avLst/>
          </a:prstGeom>
        </p:spPr>
        <p:txBody>
          <a:bodyPr vert="horz" wrap="square" lIns="0" tIns="8467" rIns="0" bIns="0" rtlCol="0">
            <a:spAutoFit/>
          </a:bodyPr>
          <a:lstStyle/>
          <a:p>
            <a:pPr marR="3387" latinLnBrk="0">
              <a:lnSpc>
                <a:spcPct val="110000"/>
              </a:lnSpc>
              <a:spcBef>
                <a:spcPts val="67"/>
              </a:spcBef>
            </a:pPr>
            <a:r>
              <a:rPr lang="ko-KR" altLang="en-US" sz="900" b="1"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모두가 혁신가라는 인식</a:t>
            </a:r>
          </a:p>
          <a:p>
            <a:pPr marR="3387" algn="just" latinLnBrk="0">
              <a:lnSpc>
                <a:spcPct val="110000"/>
              </a:lnSpc>
              <a:spcBef>
                <a:spcPts val="67"/>
              </a:spcBef>
            </a:pPr>
            <a:r>
              <a:rPr lang="ko-KR" altLang="en-US" sz="800" b="1"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인간과 디지털 솔루션 간의 업무 분담은 새로운 역할 및 직업을 창출할 수 있으며</a:t>
            </a:r>
            <a:r>
              <a:rPr lang="en-US" altLang="ko-KR" sz="800" b="1"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b="1"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신규 또는 기존 공급 채널에 제품과 서비스를 지원할 수 있습니다</a:t>
            </a:r>
            <a:r>
              <a:rPr lang="en-US" altLang="ko-KR" sz="800" b="1"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a:t>
            </a:r>
          </a:p>
        </p:txBody>
      </p:sp>
      <p:sp>
        <p:nvSpPr>
          <p:cNvPr id="33" name="object 7">
            <a:extLst>
              <a:ext uri="{FF2B5EF4-FFF2-40B4-BE49-F238E27FC236}">
                <a16:creationId xmlns:a16="http://schemas.microsoft.com/office/drawing/2014/main" id="{266657F9-9AE8-2D93-058E-E59C56FA064B}"/>
              </a:ext>
            </a:extLst>
          </p:cNvPr>
          <p:cNvSpPr txBox="1"/>
          <p:nvPr/>
        </p:nvSpPr>
        <p:spPr>
          <a:xfrm>
            <a:off x="9553073" y="3526251"/>
            <a:ext cx="2133829" cy="591017"/>
          </a:xfrm>
          <a:prstGeom prst="rect">
            <a:avLst/>
          </a:prstGeom>
        </p:spPr>
        <p:txBody>
          <a:bodyPr vert="horz" wrap="square" lIns="0" tIns="8467" rIns="0" bIns="0" rtlCol="0">
            <a:spAutoFit/>
          </a:bodyPr>
          <a:lstStyle/>
          <a:p>
            <a:pPr marR="3387" latinLnBrk="0">
              <a:lnSpc>
                <a:spcPct val="110000"/>
              </a:lnSpc>
              <a:spcBef>
                <a:spcPts val="67"/>
              </a:spcBef>
            </a:pPr>
            <a:r>
              <a:rPr lang="ko-KR" altLang="en-US" sz="900" b="1"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변화에 유연하게 대응하는 자세 </a:t>
            </a:r>
          </a:p>
          <a:p>
            <a:pPr marR="3387" algn="just" latinLnBrk="0">
              <a:lnSpc>
                <a:spcPct val="110000"/>
              </a:lnSpc>
              <a:spcBef>
                <a:spcPts val="67"/>
              </a:spcBef>
            </a:pPr>
            <a:r>
              <a:rPr lang="ko-KR" altLang="en-US" sz="800" b="1"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업무 역할이 지속적으로 변화할 수 있으므로</a:t>
            </a:r>
            <a:r>
              <a:rPr lang="en-US" altLang="ko-KR" sz="800" b="1"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b="1"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자신의 업무 역할의 경계를 넘어 다른 업무와 유기적으로 협업할 수 있는 작업 환경을 조성할 필요가 있습니다</a:t>
            </a:r>
            <a:r>
              <a:rPr lang="en-US" altLang="ko-KR" sz="800" b="1"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p>
        </p:txBody>
      </p:sp>
      <p:sp>
        <p:nvSpPr>
          <p:cNvPr id="39" name="object 7">
            <a:extLst>
              <a:ext uri="{FF2B5EF4-FFF2-40B4-BE49-F238E27FC236}">
                <a16:creationId xmlns:a16="http://schemas.microsoft.com/office/drawing/2014/main" id="{FD643FC2-14D8-B0C3-6CB0-D7E76C7E5075}"/>
              </a:ext>
            </a:extLst>
          </p:cNvPr>
          <p:cNvSpPr txBox="1"/>
          <p:nvPr/>
        </p:nvSpPr>
        <p:spPr>
          <a:xfrm>
            <a:off x="9553073" y="4366222"/>
            <a:ext cx="2133829" cy="438667"/>
          </a:xfrm>
          <a:prstGeom prst="rect">
            <a:avLst/>
          </a:prstGeom>
        </p:spPr>
        <p:txBody>
          <a:bodyPr vert="horz" wrap="square" lIns="0" tIns="8467" rIns="0" bIns="0" rtlCol="0">
            <a:spAutoFit/>
          </a:bodyPr>
          <a:lstStyle/>
          <a:p>
            <a:pPr marR="3387" latinLnBrk="0">
              <a:lnSpc>
                <a:spcPct val="110000"/>
              </a:lnSpc>
              <a:spcBef>
                <a:spcPts val="67"/>
              </a:spcBef>
            </a:pPr>
            <a:r>
              <a:rPr lang="ko-KR" altLang="en-US" sz="900" b="1"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자유에 따르는 책임감 배양</a:t>
            </a:r>
          </a:p>
          <a:p>
            <a:pPr marR="3387" algn="just" latinLnBrk="0">
              <a:lnSpc>
                <a:spcPct val="110000"/>
              </a:lnSpc>
              <a:spcBef>
                <a:spcPts val="67"/>
              </a:spcBef>
            </a:pPr>
            <a:r>
              <a:rPr lang="ko-KR" altLang="en-US" sz="800" b="1"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직원은 자율성을 보장받아야 하며</a:t>
            </a:r>
            <a:r>
              <a:rPr lang="en-US" altLang="ko-KR" sz="800" b="1"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b="1"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동시에 조직의 비즈니스 목표를 충족하기 위한 책임감을 갖춰야 합니다</a:t>
            </a:r>
            <a:r>
              <a:rPr lang="en-US" altLang="ko-KR" sz="800" b="1"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a:t>
            </a:r>
          </a:p>
        </p:txBody>
      </p:sp>
      <p:sp>
        <p:nvSpPr>
          <p:cNvPr id="45" name="object 7">
            <a:extLst>
              <a:ext uri="{FF2B5EF4-FFF2-40B4-BE49-F238E27FC236}">
                <a16:creationId xmlns:a16="http://schemas.microsoft.com/office/drawing/2014/main" id="{5EEFEF3E-0B53-499B-7959-8355C8A54F87}"/>
              </a:ext>
            </a:extLst>
          </p:cNvPr>
          <p:cNvSpPr txBox="1"/>
          <p:nvPr/>
        </p:nvSpPr>
        <p:spPr>
          <a:xfrm>
            <a:off x="9553073" y="5205293"/>
            <a:ext cx="2133829" cy="709511"/>
          </a:xfrm>
          <a:prstGeom prst="rect">
            <a:avLst/>
          </a:prstGeom>
        </p:spPr>
        <p:txBody>
          <a:bodyPr vert="horz" wrap="square" lIns="0" tIns="8467" rIns="0" bIns="0" rtlCol="0">
            <a:spAutoFit/>
          </a:bodyPr>
          <a:lstStyle/>
          <a:p>
            <a:pPr marR="3387" latinLnBrk="0">
              <a:lnSpc>
                <a:spcPct val="110000"/>
              </a:lnSpc>
              <a:spcBef>
                <a:spcPts val="67"/>
              </a:spcBef>
            </a:pPr>
            <a:r>
              <a:rPr lang="ko-KR" altLang="en-US" sz="900" b="1"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노사관계를 고려한 인사 전략</a:t>
            </a:r>
          </a:p>
          <a:p>
            <a:pPr marR="3387" algn="just" latinLnBrk="0">
              <a:lnSpc>
                <a:spcPct val="110000"/>
              </a:lnSpc>
              <a:spcBef>
                <a:spcPts val="67"/>
              </a:spcBef>
            </a:pPr>
            <a:r>
              <a:rPr lang="ko-KR" altLang="en-US" sz="800" b="1"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자동화 및 디지털 전환으로 인한 인력 역할 변화에 대한 선제적인 검토가 필요합니다</a:t>
            </a:r>
            <a:r>
              <a:rPr lang="en-US" altLang="ko-KR" sz="800" b="1"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b="1"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또한 직원에게 지속가능한 일자리 창출 방안을 제시하여 고용불안을 해소해야 합니다</a:t>
            </a:r>
            <a:r>
              <a:rPr lang="en-US" altLang="ko-KR" sz="800" b="1" spc="-30" dirty="0">
                <a:ln>
                  <a:solidFill>
                    <a:schemeClr val="tx2">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p>
        </p:txBody>
      </p:sp>
      <p:grpSp>
        <p:nvGrpSpPr>
          <p:cNvPr id="105" name="그룹 104">
            <a:extLst>
              <a:ext uri="{FF2B5EF4-FFF2-40B4-BE49-F238E27FC236}">
                <a16:creationId xmlns:a16="http://schemas.microsoft.com/office/drawing/2014/main" id="{5C697B5E-8616-E285-0C8F-2C5258BD887F}"/>
              </a:ext>
            </a:extLst>
          </p:cNvPr>
          <p:cNvGrpSpPr/>
          <p:nvPr/>
        </p:nvGrpSpPr>
        <p:grpSpPr>
          <a:xfrm>
            <a:off x="3444779" y="4621204"/>
            <a:ext cx="2508345" cy="1152374"/>
            <a:chOff x="6185269" y="2631798"/>
            <a:chExt cx="2508345" cy="1152374"/>
          </a:xfrm>
        </p:grpSpPr>
        <p:sp>
          <p:nvSpPr>
            <p:cNvPr id="107" name="직사각형 106">
              <a:extLst>
                <a:ext uri="{FF2B5EF4-FFF2-40B4-BE49-F238E27FC236}">
                  <a16:creationId xmlns:a16="http://schemas.microsoft.com/office/drawing/2014/main" id="{8260EF83-FC82-2989-9936-561F8706A5C2}"/>
                </a:ext>
              </a:extLst>
            </p:cNvPr>
            <p:cNvSpPr/>
            <p:nvPr/>
          </p:nvSpPr>
          <p:spPr>
            <a:xfrm>
              <a:off x="6185269" y="2631798"/>
              <a:ext cx="2508345" cy="1152374"/>
            </a:xfrm>
            <a:prstGeom prst="rect">
              <a:avLst/>
            </a:prstGeom>
            <a:solidFill>
              <a:schemeClr val="bg1"/>
            </a:solidFill>
            <a:ln>
              <a:solidFill>
                <a:srgbClr val="510D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8" name="object 12">
              <a:extLst>
                <a:ext uri="{FF2B5EF4-FFF2-40B4-BE49-F238E27FC236}">
                  <a16:creationId xmlns:a16="http://schemas.microsoft.com/office/drawing/2014/main" id="{26F2882D-6DA9-B74A-D17B-DA721684C9BF}"/>
                </a:ext>
              </a:extLst>
            </p:cNvPr>
            <p:cNvSpPr txBox="1"/>
            <p:nvPr/>
          </p:nvSpPr>
          <p:spPr>
            <a:xfrm>
              <a:off x="6572084" y="2785612"/>
              <a:ext cx="1936248" cy="812188"/>
            </a:xfrm>
            <a:prstGeom prst="rect">
              <a:avLst/>
            </a:prstGeom>
          </p:spPr>
          <p:txBody>
            <a:bodyPr vert="horz" wrap="square" lIns="0" tIns="72813" rIns="0" bIns="0" rtlCol="0">
              <a:spAutoFit/>
            </a:bodyPr>
            <a:lstStyle/>
            <a:p>
              <a:pPr marL="8467" marR="3387" latinLnBrk="0">
                <a:spcBef>
                  <a:spcPts val="573"/>
                </a:spcBef>
              </a:pPr>
              <a:r>
                <a:rPr lang="ko-KR" altLang="en-US"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공급망 관리 경영진과 직원의 역할은 변화하게 될 것이며</a:t>
              </a:r>
              <a:r>
                <a:rPr lang="en-US" altLang="ko-KR"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 </a:t>
              </a:r>
              <a:r>
                <a:rPr lang="ko-KR" altLang="en-US"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동시에 새로운 기술에 대한 수요가 증가하게 될 것입니다</a:t>
              </a:r>
              <a:r>
                <a:rPr lang="en-US" altLang="ko-KR"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a:t>
              </a:r>
            </a:p>
          </p:txBody>
        </p:sp>
        <p:pic>
          <p:nvPicPr>
            <p:cNvPr id="109" name="그림 108" descr="로고, 상징, 폰트, 그래픽이(가) 표시된 사진&#10;&#10;자동 생성된 설명">
              <a:extLst>
                <a:ext uri="{FF2B5EF4-FFF2-40B4-BE49-F238E27FC236}">
                  <a16:creationId xmlns:a16="http://schemas.microsoft.com/office/drawing/2014/main" id="{06B3E6D8-41A2-B073-85B5-3EF7F9CC1E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11497" y="3391070"/>
              <a:ext cx="235408" cy="275009"/>
            </a:xfrm>
            <a:prstGeom prst="rect">
              <a:avLst/>
            </a:prstGeom>
          </p:spPr>
        </p:pic>
        <p:pic>
          <p:nvPicPr>
            <p:cNvPr id="110" name="그림 109" descr="로고, 상징, 폰트, 그래픽이(가) 표시된 사진&#10;&#10;자동 생성된 설명">
              <a:extLst>
                <a:ext uri="{FF2B5EF4-FFF2-40B4-BE49-F238E27FC236}">
                  <a16:creationId xmlns:a16="http://schemas.microsoft.com/office/drawing/2014/main" id="{D692BCFF-5F59-C622-E11E-A525E2A03D0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6248233" y="2738664"/>
              <a:ext cx="235408" cy="275009"/>
            </a:xfrm>
            <a:prstGeom prst="rect">
              <a:avLst/>
            </a:prstGeom>
          </p:spPr>
        </p:pic>
      </p:grpSp>
      <p:sp>
        <p:nvSpPr>
          <p:cNvPr id="14" name="사각형: 둥근 위쪽 모서리 13">
            <a:extLst>
              <a:ext uri="{FF2B5EF4-FFF2-40B4-BE49-F238E27FC236}">
                <a16:creationId xmlns:a16="http://schemas.microsoft.com/office/drawing/2014/main" id="{3CC0FC71-D73D-9189-EBD9-A6F3B5747A9B}"/>
              </a:ext>
            </a:extLst>
          </p:cNvPr>
          <p:cNvSpPr/>
          <p:nvPr/>
        </p:nvSpPr>
        <p:spPr>
          <a:xfrm>
            <a:off x="11221766" y="571500"/>
            <a:ext cx="73699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4101304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45802AA6-6E9C-A253-511D-53C0714B91A5}"/>
              </a:ext>
            </a:extLst>
          </p:cNvPr>
          <p:cNvSpPr>
            <a:spLocks noGrp="1"/>
          </p:cNvSpPr>
          <p:nvPr>
            <p:ph type="ftr" sz="quarter" idx="3"/>
          </p:nvPr>
        </p:nvSpPr>
        <p:spPr/>
        <p:txBody>
          <a:body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슬라이드 번호 개체 틀 2">
            <a:extLst>
              <a:ext uri="{FF2B5EF4-FFF2-40B4-BE49-F238E27FC236}">
                <a16:creationId xmlns:a16="http://schemas.microsoft.com/office/drawing/2014/main" id="{51BFB885-44BD-38CE-BB03-49678C16EF74}"/>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36</a:t>
            </a:fld>
            <a:r>
              <a:rPr lang="en-US" altLang="ko-KR"/>
              <a:t> </a:t>
            </a:r>
            <a:endParaRPr lang="en-US" dirty="0"/>
          </a:p>
        </p:txBody>
      </p:sp>
      <p:sp>
        <p:nvSpPr>
          <p:cNvPr id="4" name="사각형: 둥근 위쪽 모서리 3">
            <a:extLst>
              <a:ext uri="{FF2B5EF4-FFF2-40B4-BE49-F238E27FC236}">
                <a16:creationId xmlns:a16="http://schemas.microsoft.com/office/drawing/2014/main" id="{CABC6553-AB67-DDAB-72F3-FD7186198CFF}"/>
              </a:ext>
            </a:extLst>
          </p:cNvPr>
          <p:cNvSpPr/>
          <p:nvPr/>
        </p:nvSpPr>
        <p:spPr>
          <a:xfrm>
            <a:off x="515937" y="571500"/>
            <a:ext cx="76422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미래의 노동력</a:t>
            </a:r>
          </a:p>
        </p:txBody>
      </p:sp>
      <p:sp>
        <p:nvSpPr>
          <p:cNvPr id="5" name="사각형: 둥근 위쪽 모서리 4">
            <a:extLst>
              <a:ext uri="{FF2B5EF4-FFF2-40B4-BE49-F238E27FC236}">
                <a16:creationId xmlns:a16="http://schemas.microsoft.com/office/drawing/2014/main" id="{D3E42002-1F9A-CF16-949D-16BA4D22AC7C}"/>
              </a:ext>
            </a:extLst>
          </p:cNvPr>
          <p:cNvSpPr/>
          <p:nvPr/>
        </p:nvSpPr>
        <p:spPr>
          <a:xfrm>
            <a:off x="1311410" y="571500"/>
            <a:ext cx="106602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인간과 디지털의 공존</a:t>
            </a:r>
          </a:p>
        </p:txBody>
      </p:sp>
      <p:sp>
        <p:nvSpPr>
          <p:cNvPr id="6" name="사각형: 둥근 위쪽 모서리 5">
            <a:extLst>
              <a:ext uri="{FF2B5EF4-FFF2-40B4-BE49-F238E27FC236}">
                <a16:creationId xmlns:a16="http://schemas.microsoft.com/office/drawing/2014/main" id="{333404DA-3DD1-FDD4-9D34-5D7229E8CD34}"/>
              </a:ext>
            </a:extLst>
          </p:cNvPr>
          <p:cNvSpPr/>
          <p:nvPr/>
        </p:nvSpPr>
        <p:spPr>
          <a:xfrm>
            <a:off x="2408690" y="571500"/>
            <a:ext cx="146662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인간과 디지털 간 융합체계 구축</a:t>
            </a:r>
          </a:p>
        </p:txBody>
      </p:sp>
      <p:sp>
        <p:nvSpPr>
          <p:cNvPr id="7" name="사각형: 둥근 위쪽 모서리 6">
            <a:extLst>
              <a:ext uri="{FF2B5EF4-FFF2-40B4-BE49-F238E27FC236}">
                <a16:creationId xmlns:a16="http://schemas.microsoft.com/office/drawing/2014/main" id="{3641240B-7E6E-F498-1911-A067E75C7A67}"/>
              </a:ext>
            </a:extLst>
          </p:cNvPr>
          <p:cNvSpPr/>
          <p:nvPr/>
        </p:nvSpPr>
        <p:spPr>
          <a:xfrm>
            <a:off x="3906565" y="571500"/>
            <a:ext cx="1275036"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자동화로 인한 노동력 영향 </a:t>
            </a:r>
          </a:p>
        </p:txBody>
      </p:sp>
      <p:sp>
        <p:nvSpPr>
          <p:cNvPr id="8" name="사각형: 둥근 위쪽 모서리 7">
            <a:extLst>
              <a:ext uri="{FF2B5EF4-FFF2-40B4-BE49-F238E27FC236}">
                <a16:creationId xmlns:a16="http://schemas.microsoft.com/office/drawing/2014/main" id="{B7AFBB98-72B4-A36A-8072-FC137201C2A4}"/>
              </a:ext>
            </a:extLst>
          </p:cNvPr>
          <p:cNvSpPr/>
          <p:nvPr/>
        </p:nvSpPr>
        <p:spPr>
          <a:xfrm>
            <a:off x="5212852" y="571500"/>
            <a:ext cx="787355"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역할의 재정립</a:t>
            </a:r>
          </a:p>
        </p:txBody>
      </p:sp>
      <p:sp>
        <p:nvSpPr>
          <p:cNvPr id="9" name="사각형: 둥근 위쪽 모서리 8">
            <a:extLst>
              <a:ext uri="{FF2B5EF4-FFF2-40B4-BE49-F238E27FC236}">
                <a16:creationId xmlns:a16="http://schemas.microsoft.com/office/drawing/2014/main" id="{67515FFC-40A9-C559-47A6-588174649A01}"/>
              </a:ext>
            </a:extLst>
          </p:cNvPr>
          <p:cNvSpPr/>
          <p:nvPr/>
        </p:nvSpPr>
        <p:spPr>
          <a:xfrm>
            <a:off x="6031458" y="571500"/>
            <a:ext cx="103990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인력 구성을 위한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5B</a:t>
            </a:r>
          </a:p>
        </p:txBody>
      </p:sp>
      <p:sp>
        <p:nvSpPr>
          <p:cNvPr id="10" name="사각형: 둥근 위쪽 모서리 9">
            <a:extLst>
              <a:ext uri="{FF2B5EF4-FFF2-40B4-BE49-F238E27FC236}">
                <a16:creationId xmlns:a16="http://schemas.microsoft.com/office/drawing/2014/main" id="{82711AF0-F37B-CD40-B503-F5026E2813DD}"/>
              </a:ext>
            </a:extLst>
          </p:cNvPr>
          <p:cNvSpPr/>
          <p:nvPr/>
        </p:nvSpPr>
        <p:spPr>
          <a:xfrm>
            <a:off x="7102614" y="571500"/>
            <a:ext cx="87443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HR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데이터의 힘</a:t>
            </a:r>
          </a:p>
        </p:txBody>
      </p:sp>
      <p:sp>
        <p:nvSpPr>
          <p:cNvPr id="11" name="사각형: 둥근 위쪽 모서리 10">
            <a:extLst>
              <a:ext uri="{FF2B5EF4-FFF2-40B4-BE49-F238E27FC236}">
                <a16:creationId xmlns:a16="http://schemas.microsoft.com/office/drawing/2014/main" id="{C538CCFF-BA61-712D-404D-70A9A64A7917}"/>
              </a:ext>
            </a:extLst>
          </p:cNvPr>
          <p:cNvSpPr/>
          <p:nvPr/>
        </p:nvSpPr>
        <p:spPr>
          <a:xfrm>
            <a:off x="8008304" y="571500"/>
            <a:ext cx="1083447"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EVP</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를 강화하는 기술 </a:t>
            </a:r>
          </a:p>
        </p:txBody>
      </p:sp>
      <p:sp>
        <p:nvSpPr>
          <p:cNvPr id="12" name="사각형: 둥근 위쪽 모서리 11">
            <a:extLst>
              <a:ext uri="{FF2B5EF4-FFF2-40B4-BE49-F238E27FC236}">
                <a16:creationId xmlns:a16="http://schemas.microsoft.com/office/drawing/2014/main" id="{9A9AB934-9EFD-D2B1-38C1-318FE525AD89}"/>
              </a:ext>
            </a:extLst>
          </p:cNvPr>
          <p:cNvSpPr/>
          <p:nvPr/>
        </p:nvSpPr>
        <p:spPr>
          <a:xfrm>
            <a:off x="9123001" y="571500"/>
            <a:ext cx="97894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소프트 스킬과 혁신</a:t>
            </a:r>
          </a:p>
        </p:txBody>
      </p:sp>
      <p:sp>
        <p:nvSpPr>
          <p:cNvPr id="13" name="사각형: 둥근 위쪽 모서리 12">
            <a:extLst>
              <a:ext uri="{FF2B5EF4-FFF2-40B4-BE49-F238E27FC236}">
                <a16:creationId xmlns:a16="http://schemas.microsoft.com/office/drawing/2014/main" id="{E302E420-58F6-D234-9D7E-BEF094D28239}"/>
              </a:ext>
            </a:extLst>
          </p:cNvPr>
          <p:cNvSpPr/>
          <p:nvPr/>
        </p:nvSpPr>
        <p:spPr>
          <a:xfrm>
            <a:off x="10133195" y="571500"/>
            <a:ext cx="105732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혁신을 주도하는 문화</a:t>
            </a:r>
          </a:p>
        </p:txBody>
      </p:sp>
      <p:sp>
        <p:nvSpPr>
          <p:cNvPr id="15" name="object 3">
            <a:extLst>
              <a:ext uri="{FF2B5EF4-FFF2-40B4-BE49-F238E27FC236}">
                <a16:creationId xmlns:a16="http://schemas.microsoft.com/office/drawing/2014/main" id="{DF909AE5-35E9-EFC0-30D9-C97FE7399D0F}"/>
              </a:ext>
            </a:extLst>
          </p:cNvPr>
          <p:cNvSpPr/>
          <p:nvPr/>
        </p:nvSpPr>
        <p:spPr>
          <a:xfrm>
            <a:off x="713505" y="1669339"/>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22" name="object 4">
            <a:extLst>
              <a:ext uri="{FF2B5EF4-FFF2-40B4-BE49-F238E27FC236}">
                <a16:creationId xmlns:a16="http://schemas.microsoft.com/office/drawing/2014/main" id="{0BEFB0C3-7B02-226A-E503-CB145D1D1C9B}"/>
              </a:ext>
            </a:extLst>
          </p:cNvPr>
          <p:cNvSpPr txBox="1"/>
          <p:nvPr/>
        </p:nvSpPr>
        <p:spPr>
          <a:xfrm>
            <a:off x="515937" y="1845501"/>
            <a:ext cx="2293938" cy="812296"/>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인간과 기계가 공존하는 시대가 도래함에 따라 인간의 역할도 이에 상응하게 재정립되어야 합니다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23" name="object 2">
            <a:extLst>
              <a:ext uri="{FF2B5EF4-FFF2-40B4-BE49-F238E27FC236}">
                <a16:creationId xmlns:a16="http://schemas.microsoft.com/office/drawing/2014/main" id="{5915821B-B843-141E-6B3B-F92B3E6953B3}"/>
              </a:ext>
            </a:extLst>
          </p:cNvPr>
          <p:cNvSpPr txBox="1"/>
          <p:nvPr/>
        </p:nvSpPr>
        <p:spPr>
          <a:xfrm>
            <a:off x="495596" y="1139071"/>
            <a:ext cx="3013148" cy="439437"/>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역할의 재정립</a:t>
            </a:r>
          </a:p>
        </p:txBody>
      </p:sp>
      <p:sp>
        <p:nvSpPr>
          <p:cNvPr id="24" name="object 8">
            <a:extLst>
              <a:ext uri="{FF2B5EF4-FFF2-40B4-BE49-F238E27FC236}">
                <a16:creationId xmlns:a16="http://schemas.microsoft.com/office/drawing/2014/main" id="{6A4603B0-1A48-CB6B-34E0-118E6AF240CD}"/>
              </a:ext>
            </a:extLst>
          </p:cNvPr>
          <p:cNvSpPr txBox="1"/>
          <p:nvPr/>
        </p:nvSpPr>
        <p:spPr>
          <a:xfrm>
            <a:off x="2826838" y="1112755"/>
            <a:ext cx="2210629" cy="3076698"/>
          </a:xfrm>
          <a:prstGeom prst="rect">
            <a:avLst/>
          </a:prstGeom>
        </p:spPr>
        <p:txBody>
          <a:bodyPr vert="horz" wrap="square" lIns="180000" tIns="24000" rIns="180000" bIns="0" rtlCol="0" anchor="t">
            <a:noAutofit/>
          </a:bodyPr>
          <a:lstStyle>
            <a:defPPr>
              <a:defRPr lang="ko-KR"/>
            </a:defPPr>
            <a:lvl1pPr>
              <a:defRPr sz="1100">
                <a:latin typeface="맑은 고딕" panose="020B0503020000020004" pitchFamily="50" charset="-127"/>
                <a:ea typeface="맑은 고딕" panose="020B0503020000020004" pitchFamily="50" charset="-127"/>
              </a:defRPr>
            </a:lvl1pPr>
          </a:lstStyle>
          <a:p>
            <a:pPr latinLnBrk="0">
              <a:lnSpc>
                <a:spcPct val="150000"/>
              </a:lnSpc>
            </a:pPr>
            <a:r>
              <a:rPr lang="ko-KR" altLang="en-US"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계획</a:t>
            </a:r>
            <a:endParaRPr lang="en-US" altLang="ko-KR" sz="9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algn="just" latinLnBrk="0">
              <a:lnSpc>
                <a:spcPct val="110000"/>
              </a:lnSpc>
            </a:pPr>
            <a:r>
              <a:rPr lang="ko-KR"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미래 공급망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관리자의 역할은</a:t>
            </a:r>
            <a:r>
              <a:rPr lang="ko-KR"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AI</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를</a:t>
            </a:r>
            <a:r>
              <a:rPr lang="ko-KR"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활용하여 공급망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교란을</a:t>
            </a:r>
            <a:r>
              <a:rPr lang="ko-KR"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사전에 예측하고</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이</a:t>
            </a:r>
            <a:r>
              <a:rPr lang="ko-KR"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에 따른 영향과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대안</a:t>
            </a:r>
            <a:r>
              <a:rPr lang="ko-KR"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을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파악하는 것입니다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공급망 관리</a:t>
            </a:r>
            <a:r>
              <a:rPr lang="ko-KR"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자는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AI</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의 의사결정 속도와 품질 향상으로</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전략 수립과</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장기적인 의사결정</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위기 관리에 집중할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결과적으로 공급망 전반에</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서</a:t>
            </a:r>
            <a:r>
              <a:rPr lang="ko-KR"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발생하는 상황을 보다 심층적이고 정확하게 파악</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하고</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신속</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하게 대응</a:t>
            </a:r>
            <a:r>
              <a:rPr lang="ko-KR"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할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p>
          <a:p>
            <a:pPr algn="just" latinLnBrk="0">
              <a:lnSpc>
                <a:spcPct val="110000"/>
              </a:lnSpc>
            </a:pPr>
            <a:endPar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endParaRPr>
          </a:p>
          <a:p>
            <a:pPr algn="just" latinLnBrk="0">
              <a:lnSpc>
                <a:spcPct val="110000"/>
              </a:lnSpc>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직원의 경우 데이터를 활용하여 비즈니스 성과를 향상시키고</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수요와 공급의 균형 문제를 해결하며</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문제의 근본적인 </a:t>
            </a:r>
            <a:r>
              <a:rPr lang="ko-KR"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원인까지 분석하여 고객에게 더 나은 서비스를 제공할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앞으로 </a:t>
            </a:r>
            <a:r>
              <a:rPr lang="ko-KR"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데이터</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를 확보하고 </a:t>
            </a:r>
            <a:r>
              <a:rPr lang="ko-KR"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분석</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하는 기술은 핵심 역량이 될 것이며</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관리자는 데이터 분석 결과를 비즈니스에 접목함으로써 더 나은 의사결정을 내릴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p>
          <a:p>
            <a:pPr algn="just" latinLnBrk="0">
              <a:lnSpc>
                <a:spcPct val="110000"/>
              </a:lnSpc>
            </a:pPr>
            <a:endPar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endParaRPr>
          </a:p>
          <a:p>
            <a:pPr algn="just" latinLnBrk="0">
              <a:lnSpc>
                <a:spcPct val="110000"/>
              </a:lnSpc>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앞으로 역할의 성과 평가 기준 또한 예측의 정확성보다는 비즈니스에서 창출한 이윤과 효과에 집중될 것으로 예상됩니다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a:t>
            </a:r>
            <a:endParaRPr lang="ko-KR"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endParaRPr>
          </a:p>
        </p:txBody>
      </p:sp>
      <p:sp>
        <p:nvSpPr>
          <p:cNvPr id="25" name="object 8">
            <a:extLst>
              <a:ext uri="{FF2B5EF4-FFF2-40B4-BE49-F238E27FC236}">
                <a16:creationId xmlns:a16="http://schemas.microsoft.com/office/drawing/2014/main" id="{8A281674-18FB-8BD8-9C09-FAAFF10752DF}"/>
              </a:ext>
            </a:extLst>
          </p:cNvPr>
          <p:cNvSpPr txBox="1"/>
          <p:nvPr/>
        </p:nvSpPr>
        <p:spPr>
          <a:xfrm>
            <a:off x="5008162" y="1112755"/>
            <a:ext cx="2210629" cy="1558256"/>
          </a:xfrm>
          <a:prstGeom prst="rect">
            <a:avLst/>
          </a:prstGeom>
        </p:spPr>
        <p:txBody>
          <a:bodyPr vert="horz" wrap="square" lIns="180000" tIns="24000" rIns="180000" bIns="0" rtlCol="0" anchor="t">
            <a:noAutofit/>
          </a:bodyPr>
          <a:lstStyle>
            <a:defPPr>
              <a:defRPr lang="ko-KR"/>
            </a:defPPr>
            <a:lvl1pPr>
              <a:defRPr sz="1100">
                <a:latin typeface="맑은 고딕" panose="020B0503020000020004" pitchFamily="50" charset="-127"/>
                <a:ea typeface="맑은 고딕" panose="020B0503020000020004" pitchFamily="50" charset="-127"/>
              </a:defRPr>
            </a:lvl1pPr>
          </a:lstStyle>
          <a:p>
            <a:pPr latinLnBrk="0">
              <a:lnSpc>
                <a:spcPct val="150000"/>
              </a:lnSpc>
            </a:pPr>
            <a:r>
              <a:rPr lang="ko-KR" altLang="en-US"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제조</a:t>
            </a:r>
          </a:p>
          <a:p>
            <a:pPr algn="just" latinLnBrk="0">
              <a:lnSpc>
                <a:spcPct val="110000"/>
              </a:lnSpc>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공장 관리자는 고도화된 자동화</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로봇</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알고리즘을 활용하여 공장 설비 운영을 최적화할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관리자는 메타버스 시뮬레이션을 통해 효율성을 높이는 다양한 옵션을 모델링할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마찬가지로</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제조 공정에서 새로운 자동화</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툴을 구현하여 생산에 변경 사항을 적용하기 전에 결과를 최적화하거나</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가상 공장 혹은 물류센터에서 전 세계 최고의 인재들과 협업할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a:t>
            </a:r>
          </a:p>
        </p:txBody>
      </p:sp>
      <p:sp>
        <p:nvSpPr>
          <p:cNvPr id="26" name="object 8">
            <a:extLst>
              <a:ext uri="{FF2B5EF4-FFF2-40B4-BE49-F238E27FC236}">
                <a16:creationId xmlns:a16="http://schemas.microsoft.com/office/drawing/2014/main" id="{D494FD0E-CCB5-3EF0-8136-9B60DDC5021A}"/>
              </a:ext>
            </a:extLst>
          </p:cNvPr>
          <p:cNvSpPr txBox="1"/>
          <p:nvPr/>
        </p:nvSpPr>
        <p:spPr>
          <a:xfrm>
            <a:off x="5010279" y="2728161"/>
            <a:ext cx="2176390" cy="1684735"/>
          </a:xfrm>
          <a:prstGeom prst="rect">
            <a:avLst/>
          </a:prstGeom>
        </p:spPr>
        <p:txBody>
          <a:bodyPr vert="horz" wrap="square" lIns="180000" tIns="24000" rIns="180000" bIns="0" rtlCol="0" anchor="t">
            <a:noAutofit/>
          </a:bodyPr>
          <a:lstStyle>
            <a:defPPr>
              <a:defRPr lang="ko-KR"/>
            </a:defPPr>
            <a:lvl1pPr>
              <a:defRPr sz="1100">
                <a:latin typeface="맑은 고딕" panose="020B0503020000020004" pitchFamily="50" charset="-127"/>
                <a:ea typeface="맑은 고딕" panose="020B0503020000020004" pitchFamily="50" charset="-127"/>
              </a:defRPr>
            </a:lvl1pPr>
          </a:lstStyle>
          <a:p>
            <a:pPr latinLnBrk="0">
              <a:lnSpc>
                <a:spcPct val="150000"/>
              </a:lnSpc>
            </a:pPr>
            <a:r>
              <a:rPr lang="ko-KR" altLang="en-US"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물류 보관</a:t>
            </a:r>
          </a:p>
          <a:p>
            <a:pPr algn="just" latinLnBrk="0">
              <a:lnSpc>
                <a:spcPct val="110000"/>
              </a:lnSpc>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로봇이 위험하거나 반복적인 업무를 자동으로 수행하는 동안 창고 운영 인력은 자동화 업무 관리 또는 고부가가치 업무에 집중할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관리자는 센서</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IoT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장치</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웨어러블 기술 등 디지털로 연결된 환경을 활용하여 사업장 운영의 효율성과 안전성을 향상시킬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또한 이런 기술들에 의해 수집되어 컨트롤타워로 전달되는 데이터를 통해 서비스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비용</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생산성에 대한 거시적인 흐름을 파악할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p>
        </p:txBody>
      </p:sp>
      <p:sp>
        <p:nvSpPr>
          <p:cNvPr id="28" name="object 8">
            <a:extLst>
              <a:ext uri="{FF2B5EF4-FFF2-40B4-BE49-F238E27FC236}">
                <a16:creationId xmlns:a16="http://schemas.microsoft.com/office/drawing/2014/main" id="{C0FBF538-ED86-92A2-3B3F-FE363D0BCF5F}"/>
              </a:ext>
            </a:extLst>
          </p:cNvPr>
          <p:cNvSpPr txBox="1"/>
          <p:nvPr/>
        </p:nvSpPr>
        <p:spPr>
          <a:xfrm>
            <a:off x="7189486" y="1112755"/>
            <a:ext cx="2302705" cy="2001064"/>
          </a:xfrm>
          <a:prstGeom prst="rect">
            <a:avLst/>
          </a:prstGeom>
        </p:spPr>
        <p:txBody>
          <a:bodyPr vert="horz" wrap="square" lIns="180000" tIns="24000" rIns="180000" bIns="0" rtlCol="0" anchor="t">
            <a:noAutofit/>
          </a:bodyPr>
          <a:lstStyle>
            <a:defPPr>
              <a:defRPr lang="ko-KR"/>
            </a:defPPr>
            <a:lvl1pPr>
              <a:defRPr sz="1100">
                <a:latin typeface="맑은 고딕" panose="020B0503020000020004" pitchFamily="50" charset="-127"/>
                <a:ea typeface="맑은 고딕" panose="020B0503020000020004" pitchFamily="50" charset="-127"/>
              </a:defRPr>
            </a:lvl1pPr>
          </a:lstStyle>
          <a:p>
            <a:pPr latinLnBrk="0">
              <a:lnSpc>
                <a:spcPct val="150000"/>
              </a:lnSpc>
            </a:pPr>
            <a:r>
              <a:rPr lang="ko-KR" altLang="en-US"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물류 및 라스트 마일 </a:t>
            </a:r>
          </a:p>
          <a:p>
            <a:pPr algn="just" latinLnBrk="0">
              <a:lnSpc>
                <a:spcPct val="110000"/>
              </a:lnSpc>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물류의 역할은 블록체인과 같은 분산원장기술의 도입으로 재편될 가능성이 높습니다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예를 들어 세관 및 무역 업무와 관련된 역할은 완전히 자동화될 가능성이 높으며</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규정 준수 관리와 같은 단순 업무는 블록체인 솔루션을 활용하여 완결될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p>
          <a:p>
            <a:pPr algn="just" latinLnBrk="0">
              <a:lnSpc>
                <a:spcPct val="110000"/>
              </a:lnSpc>
            </a:pPr>
            <a:endPar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endParaRPr>
          </a:p>
          <a:p>
            <a:pPr algn="just" latinLnBrk="0">
              <a:lnSpc>
                <a:spcPct val="110000"/>
              </a:lnSpc>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또한 블록체인 솔루션은 물류 프로세스의 </a:t>
            </a:r>
          </a:p>
          <a:p>
            <a:pPr algn="just" latinLnBrk="0">
              <a:lnSpc>
                <a:spcPct val="110000"/>
              </a:lnSpc>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디지털화</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컨트롤타워 구현</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반자동</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자동 물류 기술관리</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공급망 전반의 의사결정 및 </a:t>
            </a: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모니터링을 위한 </a:t>
            </a: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AI</a:t>
            </a: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의 ’</a:t>
            </a:r>
            <a:r>
              <a:rPr lang="ko-KR" altLang="en-US" sz="8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훈련’을</a:t>
            </a: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지원할 수 있습니다</a:t>
            </a: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a:t>
            </a:r>
          </a:p>
        </p:txBody>
      </p:sp>
      <p:pic>
        <p:nvPicPr>
          <p:cNvPr id="30" name="그림 29" descr="의류, 사람, 인간의 얼굴, 실내이(가) 표시된 사진&#10;&#10;자동 생성된 설명">
            <a:extLst>
              <a:ext uri="{FF2B5EF4-FFF2-40B4-BE49-F238E27FC236}">
                <a16:creationId xmlns:a16="http://schemas.microsoft.com/office/drawing/2014/main" id="{99A3FE68-7BE3-3AA3-BB72-194DD50518A9}"/>
              </a:ext>
            </a:extLst>
          </p:cNvPr>
          <p:cNvPicPr>
            <a:picLocks noChangeAspect="1"/>
          </p:cNvPicPr>
          <p:nvPr/>
        </p:nvPicPr>
        <p:blipFill rotWithShape="1">
          <a:blip r:embed="rId2">
            <a:extLst>
              <a:ext uri="{28A0092B-C50C-407E-A947-70E740481C1C}">
                <a14:useLocalDpi xmlns:a14="http://schemas.microsoft.com/office/drawing/2010/main" val="0"/>
              </a:ext>
            </a:extLst>
          </a:blip>
          <a:srcRect t="796" b="-112"/>
          <a:stretch/>
        </p:blipFill>
        <p:spPr>
          <a:xfrm>
            <a:off x="7369534" y="3409950"/>
            <a:ext cx="4126621" cy="2733915"/>
          </a:xfrm>
          <a:prstGeom prst="rect">
            <a:avLst/>
          </a:prstGeom>
        </p:spPr>
      </p:pic>
      <p:sp>
        <p:nvSpPr>
          <p:cNvPr id="31" name="object 8">
            <a:extLst>
              <a:ext uri="{FF2B5EF4-FFF2-40B4-BE49-F238E27FC236}">
                <a16:creationId xmlns:a16="http://schemas.microsoft.com/office/drawing/2014/main" id="{A7CE492F-1C1C-1498-DCCC-3AFB58C8A10D}"/>
              </a:ext>
            </a:extLst>
          </p:cNvPr>
          <p:cNvSpPr txBox="1"/>
          <p:nvPr/>
        </p:nvSpPr>
        <p:spPr>
          <a:xfrm>
            <a:off x="9462887" y="1152558"/>
            <a:ext cx="2210629" cy="2001064"/>
          </a:xfrm>
          <a:prstGeom prst="rect">
            <a:avLst/>
          </a:prstGeom>
        </p:spPr>
        <p:txBody>
          <a:bodyPr vert="horz" wrap="square" lIns="180000" tIns="24000" rIns="180000" bIns="0" rtlCol="0" anchor="t">
            <a:noAutofit/>
          </a:bodyPr>
          <a:lstStyle>
            <a:defPPr>
              <a:defRPr lang="ko-KR"/>
            </a:defPPr>
            <a:lvl1pPr>
              <a:defRPr sz="1100">
                <a:latin typeface="맑은 고딕" panose="020B0503020000020004" pitchFamily="50" charset="-127"/>
                <a:ea typeface="맑은 고딕" panose="020B0503020000020004" pitchFamily="50" charset="-127"/>
              </a:defRPr>
            </a:lvl1pPr>
          </a:lstStyle>
          <a:p>
            <a:pPr latinLnBrk="0">
              <a:lnSpc>
                <a:spcPct val="110000"/>
              </a:lnSpc>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라스트 마일 관련 업무에서는 고객 서비스 담당자와 </a:t>
            </a:r>
            <a:r>
              <a:rPr lang="ko-KR" altLang="en-US" sz="80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컨시어지</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담당자의 역할이 필요해질 것입니다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향후 라스트 마일 네트워크와 차량을 활용하여 픽업</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배송</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반품을 수행하는 서비스를 통해 고객의 지근거리에서 요구사항을 확인하고</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문제 해결을 지원할 수 있을 것으로 예상됩니다 </a:t>
            </a:r>
          </a:p>
          <a:p>
            <a:pPr algn="just" latinLnBrk="0">
              <a:lnSpc>
                <a:spcPct val="110000"/>
              </a:lnSpc>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라스트 마일 관리자는 조직 내에 최신 운송 관리 시스템을 갖춤으로써 비용과 서비스 전반의 배송 차량과 활동을 최적화하고</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위험 및 이슈를 사전에 관리할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또한 </a:t>
            </a:r>
            <a:r>
              <a:rPr lang="ko-KR" altLang="en-US" sz="80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역물류</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자재 및 제품의 용도 변경과 같은 순환성 이니셔티브를 통해 변화를 주도하는 데 중점을 두고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ESG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경영을 실현할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a:t>
            </a:r>
          </a:p>
        </p:txBody>
      </p:sp>
      <p:grpSp>
        <p:nvGrpSpPr>
          <p:cNvPr id="32" name="그룹 31">
            <a:extLst>
              <a:ext uri="{FF2B5EF4-FFF2-40B4-BE49-F238E27FC236}">
                <a16:creationId xmlns:a16="http://schemas.microsoft.com/office/drawing/2014/main" id="{E159AC8E-DBC3-2319-70DE-3A72B173B236}"/>
              </a:ext>
            </a:extLst>
          </p:cNvPr>
          <p:cNvGrpSpPr/>
          <p:nvPr/>
        </p:nvGrpSpPr>
        <p:grpSpPr>
          <a:xfrm>
            <a:off x="515938" y="3113819"/>
            <a:ext cx="2218123" cy="1299077"/>
            <a:chOff x="6350913" y="2678845"/>
            <a:chExt cx="2218123" cy="1299077"/>
          </a:xfrm>
        </p:grpSpPr>
        <p:sp>
          <p:nvSpPr>
            <p:cNvPr id="35" name="직사각형 34">
              <a:extLst>
                <a:ext uri="{FF2B5EF4-FFF2-40B4-BE49-F238E27FC236}">
                  <a16:creationId xmlns:a16="http://schemas.microsoft.com/office/drawing/2014/main" id="{3FF52B04-57C3-A155-99E0-EC8D5AEDA14F}"/>
                </a:ext>
              </a:extLst>
            </p:cNvPr>
            <p:cNvSpPr/>
            <p:nvPr/>
          </p:nvSpPr>
          <p:spPr>
            <a:xfrm>
              <a:off x="6350913" y="2678845"/>
              <a:ext cx="2218123" cy="1299077"/>
            </a:xfrm>
            <a:prstGeom prst="rect">
              <a:avLst/>
            </a:prstGeom>
            <a:solidFill>
              <a:schemeClr val="bg1"/>
            </a:solidFill>
            <a:ln>
              <a:solidFill>
                <a:srgbClr val="510D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object 12">
              <a:extLst>
                <a:ext uri="{FF2B5EF4-FFF2-40B4-BE49-F238E27FC236}">
                  <a16:creationId xmlns:a16="http://schemas.microsoft.com/office/drawing/2014/main" id="{A3829EC3-7D8A-611C-EB35-809FECA6EA3C}"/>
                </a:ext>
              </a:extLst>
            </p:cNvPr>
            <p:cNvSpPr txBox="1"/>
            <p:nvPr/>
          </p:nvSpPr>
          <p:spPr>
            <a:xfrm>
              <a:off x="6672872" y="2817510"/>
              <a:ext cx="1711380" cy="996854"/>
            </a:xfrm>
            <a:prstGeom prst="rect">
              <a:avLst/>
            </a:prstGeom>
          </p:spPr>
          <p:txBody>
            <a:bodyPr vert="horz" wrap="square" lIns="0" tIns="72813" rIns="0" bIns="0" rtlCol="0">
              <a:spAutoFit/>
            </a:bodyPr>
            <a:lstStyle/>
            <a:p>
              <a:pPr marL="8467" marR="3387" latinLnBrk="0">
                <a:spcBef>
                  <a:spcPts val="573"/>
                </a:spcBef>
              </a:pPr>
              <a:r>
                <a:rPr lang="en-US" altLang="ko-KR"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AI</a:t>
              </a:r>
              <a:r>
                <a:rPr lang="ko-KR" altLang="en-US"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가 의사결정의 속도와 질을 향상시키면서</a:t>
              </a:r>
              <a:r>
                <a:rPr lang="en-US" altLang="ko-KR"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 </a:t>
              </a:r>
              <a:r>
                <a:rPr lang="ko-KR" altLang="en-US"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인간은 전략 수립과 장기적인 의사결정</a:t>
              </a:r>
              <a:r>
                <a:rPr lang="en-US" altLang="ko-KR"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 </a:t>
              </a:r>
              <a:r>
                <a:rPr lang="ko-KR" altLang="en-US"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위기 관리와 같은 업무에 집중할 수 있습니다</a:t>
              </a:r>
              <a:r>
                <a:rPr lang="en-US" altLang="ko-KR"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a:t>
              </a:r>
            </a:p>
          </p:txBody>
        </p:sp>
        <p:pic>
          <p:nvPicPr>
            <p:cNvPr id="37" name="그림 36" descr="로고, 상징, 폰트, 그래픽이(가) 표시된 사진&#10;&#10;자동 생성된 설명">
              <a:extLst>
                <a:ext uri="{FF2B5EF4-FFF2-40B4-BE49-F238E27FC236}">
                  <a16:creationId xmlns:a16="http://schemas.microsoft.com/office/drawing/2014/main" id="{F7D805FC-4F31-7F24-804C-6D3F02664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3018" y="3623868"/>
              <a:ext cx="223607" cy="261222"/>
            </a:xfrm>
            <a:prstGeom prst="rect">
              <a:avLst/>
            </a:prstGeom>
          </p:spPr>
        </p:pic>
        <p:pic>
          <p:nvPicPr>
            <p:cNvPr id="38" name="그림 37" descr="로고, 상징, 폰트, 그래픽이(가) 표시된 사진&#10;&#10;자동 생성된 설명">
              <a:extLst>
                <a:ext uri="{FF2B5EF4-FFF2-40B4-BE49-F238E27FC236}">
                  <a16:creationId xmlns:a16="http://schemas.microsoft.com/office/drawing/2014/main" id="{F3529D4C-79A9-78C3-F439-56A7D9233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397517" y="2794043"/>
              <a:ext cx="223607" cy="261222"/>
            </a:xfrm>
            <a:prstGeom prst="rect">
              <a:avLst/>
            </a:prstGeom>
          </p:spPr>
        </p:pic>
      </p:grpSp>
      <p:sp>
        <p:nvSpPr>
          <p:cNvPr id="14" name="사각형: 둥근 위쪽 모서리 13">
            <a:extLst>
              <a:ext uri="{FF2B5EF4-FFF2-40B4-BE49-F238E27FC236}">
                <a16:creationId xmlns:a16="http://schemas.microsoft.com/office/drawing/2014/main" id="{E4441544-5CD2-5455-6C03-B896187DD3B8}"/>
              </a:ext>
            </a:extLst>
          </p:cNvPr>
          <p:cNvSpPr/>
          <p:nvPr/>
        </p:nvSpPr>
        <p:spPr>
          <a:xfrm>
            <a:off x="11221766" y="571500"/>
            <a:ext cx="73699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2259910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45802AA6-6E9C-A253-511D-53C0714B91A5}"/>
              </a:ext>
            </a:extLst>
          </p:cNvPr>
          <p:cNvSpPr>
            <a:spLocks noGrp="1"/>
          </p:cNvSpPr>
          <p:nvPr>
            <p:ph type="ftr" sz="quarter" idx="3"/>
          </p:nvPr>
        </p:nvSpPr>
        <p:spPr/>
        <p:txBody>
          <a:body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슬라이드 번호 개체 틀 2">
            <a:extLst>
              <a:ext uri="{FF2B5EF4-FFF2-40B4-BE49-F238E27FC236}">
                <a16:creationId xmlns:a16="http://schemas.microsoft.com/office/drawing/2014/main" id="{51BFB885-44BD-38CE-BB03-49678C16EF74}"/>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37</a:t>
            </a:fld>
            <a:r>
              <a:rPr lang="en-US" altLang="ko-KR"/>
              <a:t> </a:t>
            </a:r>
            <a:endParaRPr lang="en-US" dirty="0"/>
          </a:p>
        </p:txBody>
      </p:sp>
      <p:sp>
        <p:nvSpPr>
          <p:cNvPr id="4" name="사각형: 둥근 위쪽 모서리 3">
            <a:extLst>
              <a:ext uri="{FF2B5EF4-FFF2-40B4-BE49-F238E27FC236}">
                <a16:creationId xmlns:a16="http://schemas.microsoft.com/office/drawing/2014/main" id="{CABC6553-AB67-DDAB-72F3-FD7186198CFF}"/>
              </a:ext>
            </a:extLst>
          </p:cNvPr>
          <p:cNvSpPr/>
          <p:nvPr/>
        </p:nvSpPr>
        <p:spPr>
          <a:xfrm>
            <a:off x="515937" y="571500"/>
            <a:ext cx="76422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미래의 노동력</a:t>
            </a:r>
          </a:p>
        </p:txBody>
      </p:sp>
      <p:sp>
        <p:nvSpPr>
          <p:cNvPr id="5" name="사각형: 둥근 위쪽 모서리 4">
            <a:extLst>
              <a:ext uri="{FF2B5EF4-FFF2-40B4-BE49-F238E27FC236}">
                <a16:creationId xmlns:a16="http://schemas.microsoft.com/office/drawing/2014/main" id="{D3E42002-1F9A-CF16-949D-16BA4D22AC7C}"/>
              </a:ext>
            </a:extLst>
          </p:cNvPr>
          <p:cNvSpPr/>
          <p:nvPr/>
        </p:nvSpPr>
        <p:spPr>
          <a:xfrm>
            <a:off x="1311410" y="571500"/>
            <a:ext cx="106602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인간과 디지털의 공존</a:t>
            </a:r>
          </a:p>
        </p:txBody>
      </p:sp>
      <p:sp>
        <p:nvSpPr>
          <p:cNvPr id="6" name="사각형: 둥근 위쪽 모서리 5">
            <a:extLst>
              <a:ext uri="{FF2B5EF4-FFF2-40B4-BE49-F238E27FC236}">
                <a16:creationId xmlns:a16="http://schemas.microsoft.com/office/drawing/2014/main" id="{333404DA-3DD1-FDD4-9D34-5D7229E8CD34}"/>
              </a:ext>
            </a:extLst>
          </p:cNvPr>
          <p:cNvSpPr/>
          <p:nvPr/>
        </p:nvSpPr>
        <p:spPr>
          <a:xfrm>
            <a:off x="2408690" y="571500"/>
            <a:ext cx="146662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인간과 디지털 간 융합체계 구축</a:t>
            </a:r>
          </a:p>
        </p:txBody>
      </p:sp>
      <p:sp>
        <p:nvSpPr>
          <p:cNvPr id="7" name="사각형: 둥근 위쪽 모서리 6">
            <a:extLst>
              <a:ext uri="{FF2B5EF4-FFF2-40B4-BE49-F238E27FC236}">
                <a16:creationId xmlns:a16="http://schemas.microsoft.com/office/drawing/2014/main" id="{3641240B-7E6E-F498-1911-A067E75C7A67}"/>
              </a:ext>
            </a:extLst>
          </p:cNvPr>
          <p:cNvSpPr/>
          <p:nvPr/>
        </p:nvSpPr>
        <p:spPr>
          <a:xfrm>
            <a:off x="3906565" y="571500"/>
            <a:ext cx="1275036"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자동화로 인한 노동력 영향 </a:t>
            </a:r>
          </a:p>
        </p:txBody>
      </p:sp>
      <p:sp>
        <p:nvSpPr>
          <p:cNvPr id="8" name="사각형: 둥근 위쪽 모서리 7">
            <a:extLst>
              <a:ext uri="{FF2B5EF4-FFF2-40B4-BE49-F238E27FC236}">
                <a16:creationId xmlns:a16="http://schemas.microsoft.com/office/drawing/2014/main" id="{B7AFBB98-72B4-A36A-8072-FC137201C2A4}"/>
              </a:ext>
            </a:extLst>
          </p:cNvPr>
          <p:cNvSpPr/>
          <p:nvPr/>
        </p:nvSpPr>
        <p:spPr>
          <a:xfrm>
            <a:off x="5212852" y="571500"/>
            <a:ext cx="78735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역할의 재정립</a:t>
            </a:r>
          </a:p>
        </p:txBody>
      </p:sp>
      <p:sp>
        <p:nvSpPr>
          <p:cNvPr id="9" name="사각형: 둥근 위쪽 모서리 8">
            <a:extLst>
              <a:ext uri="{FF2B5EF4-FFF2-40B4-BE49-F238E27FC236}">
                <a16:creationId xmlns:a16="http://schemas.microsoft.com/office/drawing/2014/main" id="{67515FFC-40A9-C559-47A6-588174649A01}"/>
              </a:ext>
            </a:extLst>
          </p:cNvPr>
          <p:cNvSpPr/>
          <p:nvPr/>
        </p:nvSpPr>
        <p:spPr>
          <a:xfrm>
            <a:off x="6031458" y="571500"/>
            <a:ext cx="1039903"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인력 구성을 위한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5B</a:t>
            </a:r>
          </a:p>
        </p:txBody>
      </p:sp>
      <p:sp>
        <p:nvSpPr>
          <p:cNvPr id="10" name="사각형: 둥근 위쪽 모서리 9">
            <a:extLst>
              <a:ext uri="{FF2B5EF4-FFF2-40B4-BE49-F238E27FC236}">
                <a16:creationId xmlns:a16="http://schemas.microsoft.com/office/drawing/2014/main" id="{82711AF0-F37B-CD40-B503-F5026E2813DD}"/>
              </a:ext>
            </a:extLst>
          </p:cNvPr>
          <p:cNvSpPr/>
          <p:nvPr/>
        </p:nvSpPr>
        <p:spPr>
          <a:xfrm>
            <a:off x="7102614" y="571500"/>
            <a:ext cx="874439"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HR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데이터의 힘</a:t>
            </a:r>
          </a:p>
        </p:txBody>
      </p:sp>
      <p:sp>
        <p:nvSpPr>
          <p:cNvPr id="11" name="사각형: 둥근 위쪽 모서리 10">
            <a:extLst>
              <a:ext uri="{FF2B5EF4-FFF2-40B4-BE49-F238E27FC236}">
                <a16:creationId xmlns:a16="http://schemas.microsoft.com/office/drawing/2014/main" id="{C538CCFF-BA61-712D-404D-70A9A64A7917}"/>
              </a:ext>
            </a:extLst>
          </p:cNvPr>
          <p:cNvSpPr/>
          <p:nvPr/>
        </p:nvSpPr>
        <p:spPr>
          <a:xfrm>
            <a:off x="8008304" y="571500"/>
            <a:ext cx="1083447"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EVP</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를 강화하는 기술 </a:t>
            </a:r>
          </a:p>
        </p:txBody>
      </p:sp>
      <p:sp>
        <p:nvSpPr>
          <p:cNvPr id="12" name="사각형: 둥근 위쪽 모서리 11">
            <a:extLst>
              <a:ext uri="{FF2B5EF4-FFF2-40B4-BE49-F238E27FC236}">
                <a16:creationId xmlns:a16="http://schemas.microsoft.com/office/drawing/2014/main" id="{9A9AB934-9EFD-D2B1-38C1-318FE525AD89}"/>
              </a:ext>
            </a:extLst>
          </p:cNvPr>
          <p:cNvSpPr/>
          <p:nvPr/>
        </p:nvSpPr>
        <p:spPr>
          <a:xfrm>
            <a:off x="9123001" y="571500"/>
            <a:ext cx="97894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소프트 스킬과 혁신</a:t>
            </a:r>
          </a:p>
        </p:txBody>
      </p:sp>
      <p:sp>
        <p:nvSpPr>
          <p:cNvPr id="13" name="사각형: 둥근 위쪽 모서리 12">
            <a:extLst>
              <a:ext uri="{FF2B5EF4-FFF2-40B4-BE49-F238E27FC236}">
                <a16:creationId xmlns:a16="http://schemas.microsoft.com/office/drawing/2014/main" id="{E302E420-58F6-D234-9D7E-BEF094D28239}"/>
              </a:ext>
            </a:extLst>
          </p:cNvPr>
          <p:cNvSpPr/>
          <p:nvPr/>
        </p:nvSpPr>
        <p:spPr>
          <a:xfrm>
            <a:off x="10133195" y="571500"/>
            <a:ext cx="105732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혁신을 주도하는 문화</a:t>
            </a:r>
          </a:p>
        </p:txBody>
      </p:sp>
      <p:sp>
        <p:nvSpPr>
          <p:cNvPr id="16" name="object 24">
            <a:extLst>
              <a:ext uri="{FF2B5EF4-FFF2-40B4-BE49-F238E27FC236}">
                <a16:creationId xmlns:a16="http://schemas.microsoft.com/office/drawing/2014/main" id="{806C3F96-83B2-EA74-5818-8CF723A24FCD}"/>
              </a:ext>
            </a:extLst>
          </p:cNvPr>
          <p:cNvSpPr/>
          <p:nvPr/>
        </p:nvSpPr>
        <p:spPr>
          <a:xfrm>
            <a:off x="0" y="1196976"/>
            <a:ext cx="3324225" cy="4934093"/>
          </a:xfrm>
          <a:custGeom>
            <a:avLst/>
            <a:gdLst/>
            <a:ahLst/>
            <a:cxnLst/>
            <a:rect l="l" t="t" r="r" b="b"/>
            <a:pathLst>
              <a:path w="2985134" h="6257290">
                <a:moveTo>
                  <a:pt x="0" y="6256997"/>
                </a:moveTo>
                <a:lnTo>
                  <a:pt x="2984842" y="6256997"/>
                </a:lnTo>
                <a:lnTo>
                  <a:pt x="2984842" y="0"/>
                </a:lnTo>
                <a:lnTo>
                  <a:pt x="0" y="0"/>
                </a:lnTo>
                <a:lnTo>
                  <a:pt x="0" y="6256997"/>
                </a:lnTo>
                <a:close/>
              </a:path>
            </a:pathLst>
          </a:custGeom>
          <a:solidFill>
            <a:srgbClr val="1E49E2"/>
          </a:solidFill>
        </p:spPr>
        <p:txBody>
          <a:bodyPr wrap="square" lIns="0" tIns="0" rIns="0" bIns="0" rtlCol="0"/>
          <a:lstStyle/>
          <a:p>
            <a:endParaRPr sz="800" dirty="0">
              <a:latin typeface="+mn-ea"/>
            </a:endParaRPr>
          </a:p>
        </p:txBody>
      </p:sp>
      <p:sp>
        <p:nvSpPr>
          <p:cNvPr id="17" name="object 25">
            <a:extLst>
              <a:ext uri="{FF2B5EF4-FFF2-40B4-BE49-F238E27FC236}">
                <a16:creationId xmlns:a16="http://schemas.microsoft.com/office/drawing/2014/main" id="{28FD832D-F853-502A-3E26-844EC4793616}"/>
              </a:ext>
            </a:extLst>
          </p:cNvPr>
          <p:cNvSpPr txBox="1"/>
          <p:nvPr/>
        </p:nvSpPr>
        <p:spPr>
          <a:xfrm>
            <a:off x="485617" y="1261072"/>
            <a:ext cx="2752553" cy="870324"/>
          </a:xfrm>
          <a:prstGeom prst="rect">
            <a:avLst/>
          </a:prstGeom>
        </p:spPr>
        <p:txBody>
          <a:bodyPr vert="horz" wrap="square" lIns="0" tIns="8467" rIns="0" bIns="0" rtlCol="0">
            <a:spAutoFit/>
          </a:bodyPr>
          <a:lstStyle/>
          <a:p>
            <a:pPr marL="191780" latinLnBrk="0">
              <a:spcBef>
                <a:spcPts val="67"/>
              </a:spcBef>
            </a:pPr>
            <a:r>
              <a:rPr lang="ko-KR" altLang="en-US" sz="2800" b="1" spc="-15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KPMG Bold"/>
              </a:rPr>
              <a:t>인력 구성을 위한 </a:t>
            </a:r>
            <a:r>
              <a:rPr lang="en-US" altLang="ko-KR" sz="2800" b="1" spc="-15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KPMG Bold"/>
              </a:rPr>
              <a:t>5B</a:t>
            </a:r>
            <a:endParaRPr lang="en-US" altLang="ko-KR" sz="900" spc="-15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19" name="object 25">
            <a:extLst>
              <a:ext uri="{FF2B5EF4-FFF2-40B4-BE49-F238E27FC236}">
                <a16:creationId xmlns:a16="http://schemas.microsoft.com/office/drawing/2014/main" id="{14E08BE9-6E8A-735B-D2DE-97B9F76F248A}"/>
              </a:ext>
            </a:extLst>
          </p:cNvPr>
          <p:cNvSpPr txBox="1"/>
          <p:nvPr/>
        </p:nvSpPr>
        <p:spPr>
          <a:xfrm>
            <a:off x="517515" y="2497792"/>
            <a:ext cx="2520959" cy="1142193"/>
          </a:xfrm>
          <a:prstGeom prst="rect">
            <a:avLst/>
          </a:prstGeom>
        </p:spPr>
        <p:txBody>
          <a:bodyPr vert="horz" wrap="square" lIns="0" tIns="8467" rIns="0" bIns="0" rtlCol="0">
            <a:spAutoFit/>
          </a:bodyPr>
          <a:lstStyle/>
          <a:p>
            <a:pPr marL="191780" algn="just" latinLnBrk="0">
              <a:spcBef>
                <a:spcPts val="67"/>
              </a:spcBef>
            </a:pP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인력 구성</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(Workforce shaping)</a:t>
            </a: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은 기술 발전과 조직적 목표 등을 고려하여 인력을 전략적으로 계획</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확보</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개발</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배치 등 관리하는 활동입니다</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p>
          <a:p>
            <a:pPr marL="191780" algn="just" latinLnBrk="0">
              <a:spcBef>
                <a:spcPts val="67"/>
              </a:spcBef>
            </a:pP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인력 구성은 전문팀에 의해 수행되어야 하며</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p>
          <a:p>
            <a:pPr marL="191780" algn="just" latinLnBrk="0">
              <a:spcBef>
                <a:spcPts val="67"/>
              </a:spcBef>
            </a:pP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다양한 변수를 파악하여 지속적으로 시나리오를 업데이트하고</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이를 기반으로 최적의 의사결정이 이루어질 수 있도록 지원해야 합니다</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인력 구성을 위한 다섯 가지 고려 사항은 다음과 같습니다</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20" name="object 3">
            <a:extLst>
              <a:ext uri="{FF2B5EF4-FFF2-40B4-BE49-F238E27FC236}">
                <a16:creationId xmlns:a16="http://schemas.microsoft.com/office/drawing/2014/main" id="{98897851-67D8-3294-1745-4EC959E8DADC}"/>
              </a:ext>
            </a:extLst>
          </p:cNvPr>
          <p:cNvSpPr/>
          <p:nvPr/>
        </p:nvSpPr>
        <p:spPr>
          <a:xfrm>
            <a:off x="694091" y="2198172"/>
            <a:ext cx="596053" cy="0"/>
          </a:xfrm>
          <a:custGeom>
            <a:avLst/>
            <a:gdLst/>
            <a:ahLst/>
            <a:cxnLst/>
            <a:rect l="l" t="t" r="r" b="b"/>
            <a:pathLst>
              <a:path w="894080">
                <a:moveTo>
                  <a:pt x="0" y="0"/>
                </a:moveTo>
                <a:lnTo>
                  <a:pt x="894003" y="0"/>
                </a:lnTo>
              </a:path>
            </a:pathLst>
          </a:custGeom>
          <a:ln w="50800">
            <a:solidFill>
              <a:srgbClr val="B8E3F2"/>
            </a:solidFill>
          </a:ln>
        </p:spPr>
        <p:txBody>
          <a:bodyPr wrap="square" lIns="0" tIns="0" rIns="0" bIns="0" rtlCol="0"/>
          <a:lstStyle/>
          <a:p>
            <a:pPr latinLnBrk="0"/>
            <a:endParaRPr sz="800" dirty="0">
              <a:latin typeface="KoPub돋움체 Medium" panose="00000600000000000000" pitchFamily="2" charset="-127"/>
            </a:endParaRPr>
          </a:p>
        </p:txBody>
      </p:sp>
      <p:sp>
        <p:nvSpPr>
          <p:cNvPr id="15" name="object 3">
            <a:extLst>
              <a:ext uri="{FF2B5EF4-FFF2-40B4-BE49-F238E27FC236}">
                <a16:creationId xmlns:a16="http://schemas.microsoft.com/office/drawing/2014/main" id="{DF909AE5-35E9-EFC0-30D9-C97FE7399D0F}"/>
              </a:ext>
            </a:extLst>
          </p:cNvPr>
          <p:cNvSpPr/>
          <p:nvPr/>
        </p:nvSpPr>
        <p:spPr>
          <a:xfrm>
            <a:off x="3542134" y="2198172"/>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22" name="object 4">
            <a:extLst>
              <a:ext uri="{FF2B5EF4-FFF2-40B4-BE49-F238E27FC236}">
                <a16:creationId xmlns:a16="http://schemas.microsoft.com/office/drawing/2014/main" id="{0BEFB0C3-7B02-226A-E503-CB145D1D1C9B}"/>
              </a:ext>
            </a:extLst>
          </p:cNvPr>
          <p:cNvSpPr txBox="1"/>
          <p:nvPr/>
        </p:nvSpPr>
        <p:spPr>
          <a:xfrm>
            <a:off x="3344565" y="2374334"/>
            <a:ext cx="2456159" cy="1853607"/>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공급망 내 새로운 기술이 도입될수록 인력의 역할 재정립과 관련하여  교육에 대한 필요성이 높아질 것입니다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a:p>
            <a:pPr marL="8467" marR="3387" latinLnBrk="0">
              <a:lnSpc>
                <a:spcPct val="110000"/>
              </a:lnSpc>
              <a:spcBef>
                <a:spcPts val="67"/>
              </a:spcBef>
            </a:pPr>
            <a:endPar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endParaRPr>
          </a:p>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또한 비즈니스와 인력 운영에 대한 최적의 의사결정을 도출하기 위하여</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HR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데이터 활용은 더욱 중요해질 것입니다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23" name="object 2">
            <a:extLst>
              <a:ext uri="{FF2B5EF4-FFF2-40B4-BE49-F238E27FC236}">
                <a16:creationId xmlns:a16="http://schemas.microsoft.com/office/drawing/2014/main" id="{5915821B-B843-141E-6B3B-F92B3E6953B3}"/>
              </a:ext>
            </a:extLst>
          </p:cNvPr>
          <p:cNvSpPr txBox="1"/>
          <p:nvPr/>
        </p:nvSpPr>
        <p:spPr>
          <a:xfrm>
            <a:off x="3324225" y="1234768"/>
            <a:ext cx="3013148" cy="870324"/>
          </a:xfrm>
          <a:prstGeom prst="rect">
            <a:avLst/>
          </a:prstGeom>
        </p:spPr>
        <p:txBody>
          <a:bodyPr vert="horz" wrap="square" lIns="180000" tIns="8467" rIns="180000" bIns="0" rtlCol="0">
            <a:spAutoFit/>
          </a:bodyPr>
          <a:lstStyle/>
          <a:p>
            <a:pPr marL="8467" marR="3387">
              <a:spcBef>
                <a:spcPts val="67"/>
              </a:spcBef>
            </a:pPr>
            <a:r>
              <a:rPr lang="en-US" altLang="ko-KR"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HR </a:t>
            </a:r>
            <a:br>
              <a:rPr lang="en-US" altLang="ko-KR"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b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데이터의 힘</a:t>
            </a:r>
          </a:p>
        </p:txBody>
      </p:sp>
      <p:grpSp>
        <p:nvGrpSpPr>
          <p:cNvPr id="48" name="그룹 47">
            <a:extLst>
              <a:ext uri="{FF2B5EF4-FFF2-40B4-BE49-F238E27FC236}">
                <a16:creationId xmlns:a16="http://schemas.microsoft.com/office/drawing/2014/main" id="{9A0E014F-6DF6-B0AC-D472-528002F2AF3F}"/>
              </a:ext>
            </a:extLst>
          </p:cNvPr>
          <p:cNvGrpSpPr/>
          <p:nvPr/>
        </p:nvGrpSpPr>
        <p:grpSpPr>
          <a:xfrm>
            <a:off x="695325" y="4304077"/>
            <a:ext cx="2789442" cy="240000"/>
            <a:chOff x="695325" y="4132398"/>
            <a:chExt cx="2789442" cy="240000"/>
          </a:xfrm>
        </p:grpSpPr>
        <p:sp>
          <p:nvSpPr>
            <p:cNvPr id="21" name="object 16">
              <a:extLst>
                <a:ext uri="{FF2B5EF4-FFF2-40B4-BE49-F238E27FC236}">
                  <a16:creationId xmlns:a16="http://schemas.microsoft.com/office/drawing/2014/main" id="{A9A260CD-2E25-BCC1-978B-CA52C0066D1B}"/>
                </a:ext>
              </a:extLst>
            </p:cNvPr>
            <p:cNvSpPr txBox="1"/>
            <p:nvPr/>
          </p:nvSpPr>
          <p:spPr>
            <a:xfrm>
              <a:off x="695325" y="4141924"/>
              <a:ext cx="659129" cy="200482"/>
            </a:xfrm>
            <a:prstGeom prst="rect">
              <a:avLst/>
            </a:prstGeom>
            <a:solidFill>
              <a:srgbClr val="ACEAFF"/>
            </a:solidFill>
          </p:spPr>
          <p:txBody>
            <a:bodyPr vert="horz" wrap="square" lIns="0" tIns="15663" rIns="0" bIns="0" rtlCol="0">
              <a:spAutoFit/>
            </a:bodyPr>
            <a:lstStyle/>
            <a:p>
              <a:pPr marL="47839">
                <a:spcBef>
                  <a:spcPts val="123"/>
                </a:spcBef>
              </a:pPr>
              <a:r>
                <a:rP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KPMG Bold"/>
                </a:rPr>
                <a:t>Buy</a:t>
              </a:r>
              <a:endParaRPr sz="120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KPMG Bold"/>
              </a:endParaRPr>
            </a:p>
          </p:txBody>
        </p:sp>
        <p:sp>
          <p:nvSpPr>
            <p:cNvPr id="39" name="object 21">
              <a:extLst>
                <a:ext uri="{FF2B5EF4-FFF2-40B4-BE49-F238E27FC236}">
                  <a16:creationId xmlns:a16="http://schemas.microsoft.com/office/drawing/2014/main" id="{DCD003AA-7459-F280-C08E-03B17BBFD534}"/>
                </a:ext>
              </a:extLst>
            </p:cNvPr>
            <p:cNvSpPr/>
            <p:nvPr/>
          </p:nvSpPr>
          <p:spPr>
            <a:xfrm>
              <a:off x="1420767" y="4132398"/>
              <a:ext cx="2064000" cy="240000"/>
            </a:xfrm>
            <a:custGeom>
              <a:avLst/>
              <a:gdLst/>
              <a:ahLst/>
              <a:cxnLst/>
              <a:rect l="l" t="t" r="r" b="b"/>
              <a:pathLst>
                <a:path w="2971800" h="387985">
                  <a:moveTo>
                    <a:pt x="0" y="387832"/>
                  </a:moveTo>
                  <a:lnTo>
                    <a:pt x="2971800" y="387832"/>
                  </a:lnTo>
                  <a:lnTo>
                    <a:pt x="2971800" y="0"/>
                  </a:lnTo>
                  <a:lnTo>
                    <a:pt x="0" y="0"/>
                  </a:lnTo>
                  <a:lnTo>
                    <a:pt x="0" y="387832"/>
                  </a:lnTo>
                  <a:close/>
                </a:path>
              </a:pathLst>
            </a:custGeom>
            <a:noFill/>
          </p:spPr>
          <p:txBody>
            <a:bodyPr wrap="square" lIns="0" tIns="0" rIns="0" bIns="0" rtlCol="0" anchor="ctr"/>
            <a:lstStyle/>
            <a:p>
              <a:pPr marL="8467" marR="442405">
                <a:lnSpc>
                  <a:spcPct val="104200"/>
                </a:lnSpc>
                <a:spcBef>
                  <a:spcPts val="27"/>
                </a:spcBef>
              </a:pPr>
              <a:r>
                <a:rPr lang="ko-KR" altLang="en-US" sz="800" b="1"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Univers LT Std 45 Light"/>
                </a:rPr>
                <a:t>외부 채용 대상 선정</a:t>
              </a:r>
              <a:endParaRPr lang="ko-KR" altLang="en-US" sz="800"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Univers LT Std 45 Light"/>
              </a:endParaRPr>
            </a:p>
          </p:txBody>
        </p:sp>
      </p:grpSp>
      <p:grpSp>
        <p:nvGrpSpPr>
          <p:cNvPr id="47" name="그룹 46">
            <a:extLst>
              <a:ext uri="{FF2B5EF4-FFF2-40B4-BE49-F238E27FC236}">
                <a16:creationId xmlns:a16="http://schemas.microsoft.com/office/drawing/2014/main" id="{82183D44-C22D-641B-7ACB-06310BD2756F}"/>
              </a:ext>
            </a:extLst>
          </p:cNvPr>
          <p:cNvGrpSpPr/>
          <p:nvPr/>
        </p:nvGrpSpPr>
        <p:grpSpPr>
          <a:xfrm>
            <a:off x="695325" y="4638366"/>
            <a:ext cx="2789442" cy="240000"/>
            <a:chOff x="695325" y="4475754"/>
            <a:chExt cx="2789442" cy="240000"/>
          </a:xfrm>
        </p:grpSpPr>
        <p:sp>
          <p:nvSpPr>
            <p:cNvPr id="27" name="object 17">
              <a:extLst>
                <a:ext uri="{FF2B5EF4-FFF2-40B4-BE49-F238E27FC236}">
                  <a16:creationId xmlns:a16="http://schemas.microsoft.com/office/drawing/2014/main" id="{21368F9E-4E6C-7114-FC0D-CCBF914935F2}"/>
                </a:ext>
              </a:extLst>
            </p:cNvPr>
            <p:cNvSpPr txBox="1"/>
            <p:nvPr/>
          </p:nvSpPr>
          <p:spPr>
            <a:xfrm>
              <a:off x="695325" y="4485279"/>
              <a:ext cx="659129" cy="200482"/>
            </a:xfrm>
            <a:prstGeom prst="rect">
              <a:avLst/>
            </a:prstGeom>
            <a:solidFill>
              <a:srgbClr val="ACEAFF"/>
            </a:solidFill>
          </p:spPr>
          <p:txBody>
            <a:bodyPr vert="horz" wrap="square" lIns="0" tIns="15663" rIns="0" bIns="0" rtlCol="0">
              <a:spAutoFit/>
            </a:bodyPr>
            <a:lstStyle/>
            <a:p>
              <a:pPr marL="47839">
                <a:spcBef>
                  <a:spcPts val="123"/>
                </a:spcBef>
              </a:pPr>
              <a:r>
                <a:rP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KPMG Bold"/>
                </a:rPr>
                <a:t>Build</a:t>
              </a:r>
              <a:endParaRPr sz="120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KPMG Bold"/>
              </a:endParaRPr>
            </a:p>
          </p:txBody>
        </p:sp>
        <p:sp>
          <p:nvSpPr>
            <p:cNvPr id="40" name="object 22">
              <a:extLst>
                <a:ext uri="{FF2B5EF4-FFF2-40B4-BE49-F238E27FC236}">
                  <a16:creationId xmlns:a16="http://schemas.microsoft.com/office/drawing/2014/main" id="{20BE0496-8BC5-95BE-4466-C309C7E3FE86}"/>
                </a:ext>
              </a:extLst>
            </p:cNvPr>
            <p:cNvSpPr/>
            <p:nvPr/>
          </p:nvSpPr>
          <p:spPr>
            <a:xfrm>
              <a:off x="1420767" y="4475754"/>
              <a:ext cx="2064000" cy="240000"/>
            </a:xfrm>
            <a:custGeom>
              <a:avLst/>
              <a:gdLst/>
              <a:ahLst/>
              <a:cxnLst/>
              <a:rect l="l" t="t" r="r" b="b"/>
              <a:pathLst>
                <a:path w="2971800" h="387984">
                  <a:moveTo>
                    <a:pt x="0" y="387832"/>
                  </a:moveTo>
                  <a:lnTo>
                    <a:pt x="2971800" y="387832"/>
                  </a:lnTo>
                  <a:lnTo>
                    <a:pt x="2971800" y="0"/>
                  </a:lnTo>
                  <a:lnTo>
                    <a:pt x="0" y="0"/>
                  </a:lnTo>
                  <a:lnTo>
                    <a:pt x="0" y="387832"/>
                  </a:lnTo>
                  <a:close/>
                </a:path>
              </a:pathLst>
            </a:custGeom>
            <a:noFill/>
          </p:spPr>
          <p:txBody>
            <a:bodyPr wrap="square" lIns="0" tIns="0" rIns="0" bIns="0" rtlCol="0" anchor="ctr"/>
            <a:lstStyle/>
            <a:p>
              <a:pPr marL="8467" marR="3387">
                <a:lnSpc>
                  <a:spcPct val="104200"/>
                </a:lnSpc>
                <a:spcBef>
                  <a:spcPts val="650"/>
                </a:spcBef>
              </a:pPr>
              <a:r>
                <a:rPr lang="ko-KR" altLang="en-US" sz="800" b="1" spc="-7"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Univers LT Std 45 Light"/>
                </a:rPr>
                <a:t>역량 강화를 위한 교육 대상 및 분야 선정</a:t>
              </a:r>
              <a:endParaRPr lang="ko-KR" altLang="en-US" sz="800"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Univers LT Std 45 Light"/>
              </a:endParaRPr>
            </a:p>
          </p:txBody>
        </p:sp>
      </p:grpSp>
      <p:grpSp>
        <p:nvGrpSpPr>
          <p:cNvPr id="46" name="그룹 45">
            <a:extLst>
              <a:ext uri="{FF2B5EF4-FFF2-40B4-BE49-F238E27FC236}">
                <a16:creationId xmlns:a16="http://schemas.microsoft.com/office/drawing/2014/main" id="{9D456DF4-B676-4EFD-61D2-DA7E08B4A4F7}"/>
              </a:ext>
            </a:extLst>
          </p:cNvPr>
          <p:cNvGrpSpPr/>
          <p:nvPr/>
        </p:nvGrpSpPr>
        <p:grpSpPr>
          <a:xfrm>
            <a:off x="695325" y="4972655"/>
            <a:ext cx="2789442" cy="240000"/>
            <a:chOff x="695325" y="4819109"/>
            <a:chExt cx="2789442" cy="240000"/>
          </a:xfrm>
        </p:grpSpPr>
        <p:sp>
          <p:nvSpPr>
            <p:cNvPr id="29" name="object 18">
              <a:extLst>
                <a:ext uri="{FF2B5EF4-FFF2-40B4-BE49-F238E27FC236}">
                  <a16:creationId xmlns:a16="http://schemas.microsoft.com/office/drawing/2014/main" id="{BF5245B9-732D-B151-8FAA-B2512CD238A8}"/>
                </a:ext>
              </a:extLst>
            </p:cNvPr>
            <p:cNvSpPr txBox="1"/>
            <p:nvPr/>
          </p:nvSpPr>
          <p:spPr>
            <a:xfrm>
              <a:off x="695325" y="4828635"/>
              <a:ext cx="659129" cy="200482"/>
            </a:xfrm>
            <a:prstGeom prst="rect">
              <a:avLst/>
            </a:prstGeom>
            <a:solidFill>
              <a:srgbClr val="ACEAFF"/>
            </a:solidFill>
          </p:spPr>
          <p:txBody>
            <a:bodyPr vert="horz" wrap="square" lIns="0" tIns="15663" rIns="0" bIns="0" rtlCol="0">
              <a:spAutoFit/>
            </a:bodyPr>
            <a:lstStyle/>
            <a:p>
              <a:pPr marL="47839">
                <a:spcBef>
                  <a:spcPts val="123"/>
                </a:spcBef>
              </a:pPr>
              <a:r>
                <a:rPr sz="1200" b="1" spc="-3"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KPMG Bold"/>
                </a:rPr>
                <a:t>Borrow</a:t>
              </a:r>
              <a:endParaRPr sz="120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KPMG Bold"/>
              </a:endParaRPr>
            </a:p>
          </p:txBody>
        </p:sp>
        <p:sp>
          <p:nvSpPr>
            <p:cNvPr id="41" name="object 24">
              <a:extLst>
                <a:ext uri="{FF2B5EF4-FFF2-40B4-BE49-F238E27FC236}">
                  <a16:creationId xmlns:a16="http://schemas.microsoft.com/office/drawing/2014/main" id="{4E462596-8360-5856-A7B5-717C61B3460C}"/>
                </a:ext>
              </a:extLst>
            </p:cNvPr>
            <p:cNvSpPr/>
            <p:nvPr/>
          </p:nvSpPr>
          <p:spPr>
            <a:xfrm>
              <a:off x="1420767" y="4819109"/>
              <a:ext cx="2064000" cy="240000"/>
            </a:xfrm>
            <a:custGeom>
              <a:avLst/>
              <a:gdLst/>
              <a:ahLst/>
              <a:cxnLst/>
              <a:rect l="l" t="t" r="r" b="b"/>
              <a:pathLst>
                <a:path w="2971800" h="387984">
                  <a:moveTo>
                    <a:pt x="0" y="387832"/>
                  </a:moveTo>
                  <a:lnTo>
                    <a:pt x="2971800" y="387832"/>
                  </a:lnTo>
                  <a:lnTo>
                    <a:pt x="2971800" y="0"/>
                  </a:lnTo>
                  <a:lnTo>
                    <a:pt x="0" y="0"/>
                  </a:lnTo>
                  <a:lnTo>
                    <a:pt x="0" y="387832"/>
                  </a:lnTo>
                  <a:close/>
                </a:path>
              </a:pathLst>
            </a:custGeom>
            <a:noFill/>
          </p:spPr>
          <p:txBody>
            <a:bodyPr wrap="square" lIns="0" tIns="0" rIns="0" bIns="0" rtlCol="0" anchor="ctr"/>
            <a:lstStyle/>
            <a:p>
              <a:pPr marL="8467">
                <a:spcBef>
                  <a:spcPts val="67"/>
                </a:spcBef>
              </a:pPr>
              <a:r>
                <a:rPr lang="ko-KR" altLang="en-US" sz="800" b="1" spc="-3"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Univers LT Std 45 Light"/>
                </a:rPr>
                <a:t>아웃소싱이 필요한 작업 선정</a:t>
              </a:r>
              <a:endParaRPr lang="ko-KR" altLang="en-US" sz="800"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Univers LT Std 45 Light"/>
              </a:endParaRPr>
            </a:p>
          </p:txBody>
        </p:sp>
      </p:grpSp>
      <p:grpSp>
        <p:nvGrpSpPr>
          <p:cNvPr id="45" name="그룹 44">
            <a:extLst>
              <a:ext uri="{FF2B5EF4-FFF2-40B4-BE49-F238E27FC236}">
                <a16:creationId xmlns:a16="http://schemas.microsoft.com/office/drawing/2014/main" id="{1BC3FD8E-C918-8FA1-D661-4DA2CF5F4FF6}"/>
              </a:ext>
            </a:extLst>
          </p:cNvPr>
          <p:cNvGrpSpPr/>
          <p:nvPr/>
        </p:nvGrpSpPr>
        <p:grpSpPr>
          <a:xfrm>
            <a:off x="695325" y="5306944"/>
            <a:ext cx="2789442" cy="240000"/>
            <a:chOff x="695325" y="5151150"/>
            <a:chExt cx="2789442" cy="240000"/>
          </a:xfrm>
        </p:grpSpPr>
        <p:sp>
          <p:nvSpPr>
            <p:cNvPr id="33" name="object 19">
              <a:extLst>
                <a:ext uri="{FF2B5EF4-FFF2-40B4-BE49-F238E27FC236}">
                  <a16:creationId xmlns:a16="http://schemas.microsoft.com/office/drawing/2014/main" id="{7394C89E-94B1-44CD-1648-9F3331510F95}"/>
                </a:ext>
              </a:extLst>
            </p:cNvPr>
            <p:cNvSpPr txBox="1"/>
            <p:nvPr/>
          </p:nvSpPr>
          <p:spPr>
            <a:xfrm>
              <a:off x="695325" y="5171990"/>
              <a:ext cx="659129" cy="200482"/>
            </a:xfrm>
            <a:prstGeom prst="rect">
              <a:avLst/>
            </a:prstGeom>
            <a:solidFill>
              <a:srgbClr val="ACEAFF"/>
            </a:solidFill>
          </p:spPr>
          <p:txBody>
            <a:bodyPr vert="horz" wrap="square" lIns="0" tIns="15663" rIns="0" bIns="0" rtlCol="0">
              <a:spAutoFit/>
            </a:bodyPr>
            <a:lstStyle/>
            <a:p>
              <a:pPr marL="47839">
                <a:spcBef>
                  <a:spcPts val="123"/>
                </a:spcBef>
              </a:pPr>
              <a:r>
                <a:rPr sz="1200" b="1" spc="-13"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KPMG Bold"/>
                </a:rPr>
                <a:t>Bot</a:t>
              </a:r>
              <a:endParaRPr sz="120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KPMG Bold"/>
              </a:endParaRPr>
            </a:p>
          </p:txBody>
        </p:sp>
        <p:sp>
          <p:nvSpPr>
            <p:cNvPr id="42" name="object 26">
              <a:extLst>
                <a:ext uri="{FF2B5EF4-FFF2-40B4-BE49-F238E27FC236}">
                  <a16:creationId xmlns:a16="http://schemas.microsoft.com/office/drawing/2014/main" id="{57640B73-9315-DB36-8109-942C17173819}"/>
                </a:ext>
              </a:extLst>
            </p:cNvPr>
            <p:cNvSpPr/>
            <p:nvPr/>
          </p:nvSpPr>
          <p:spPr>
            <a:xfrm>
              <a:off x="1420767" y="5151150"/>
              <a:ext cx="2064000" cy="240000"/>
            </a:xfrm>
            <a:custGeom>
              <a:avLst/>
              <a:gdLst/>
              <a:ahLst/>
              <a:cxnLst/>
              <a:rect l="l" t="t" r="r" b="b"/>
              <a:pathLst>
                <a:path w="2971800" h="387984">
                  <a:moveTo>
                    <a:pt x="0" y="387832"/>
                  </a:moveTo>
                  <a:lnTo>
                    <a:pt x="2971800" y="387832"/>
                  </a:lnTo>
                  <a:lnTo>
                    <a:pt x="2971800" y="0"/>
                  </a:lnTo>
                  <a:lnTo>
                    <a:pt x="0" y="0"/>
                  </a:lnTo>
                  <a:lnTo>
                    <a:pt x="0" y="387832"/>
                  </a:lnTo>
                  <a:close/>
                </a:path>
              </a:pathLst>
            </a:custGeom>
            <a:noFill/>
          </p:spPr>
          <p:txBody>
            <a:bodyPr wrap="square" lIns="0" tIns="0" rIns="0" bIns="0" rtlCol="0" anchor="ctr"/>
            <a:lstStyle/>
            <a:p>
              <a:pPr marL="8467" marR="256129">
                <a:lnSpc>
                  <a:spcPct val="104200"/>
                </a:lnSpc>
                <a:spcBef>
                  <a:spcPts val="27"/>
                </a:spcBef>
              </a:pPr>
              <a:r>
                <a:rPr lang="ko-KR" altLang="en-US" sz="800" b="1"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Univers LT Std 45 Light"/>
                </a:rPr>
                <a:t>자동화 또는 인력 투입 분야 선정</a:t>
              </a:r>
              <a:endParaRPr lang="en-US" altLang="ko-KR" sz="800"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Univers LT Std 45 Light"/>
              </a:endParaRPr>
            </a:p>
          </p:txBody>
        </p:sp>
      </p:grpSp>
      <p:grpSp>
        <p:nvGrpSpPr>
          <p:cNvPr id="44" name="그룹 43">
            <a:extLst>
              <a:ext uri="{FF2B5EF4-FFF2-40B4-BE49-F238E27FC236}">
                <a16:creationId xmlns:a16="http://schemas.microsoft.com/office/drawing/2014/main" id="{2279FDAF-A7E1-0896-8C08-CBD83BC27844}"/>
              </a:ext>
            </a:extLst>
          </p:cNvPr>
          <p:cNvGrpSpPr/>
          <p:nvPr/>
        </p:nvGrpSpPr>
        <p:grpSpPr>
          <a:xfrm>
            <a:off x="695325" y="5641234"/>
            <a:ext cx="2527738" cy="240000"/>
            <a:chOff x="695325" y="5489574"/>
            <a:chExt cx="2527738" cy="240000"/>
          </a:xfrm>
        </p:grpSpPr>
        <p:sp>
          <p:nvSpPr>
            <p:cNvPr id="34" name="object 20">
              <a:extLst>
                <a:ext uri="{FF2B5EF4-FFF2-40B4-BE49-F238E27FC236}">
                  <a16:creationId xmlns:a16="http://schemas.microsoft.com/office/drawing/2014/main" id="{AD594BD4-4F09-4CBE-B66E-08F320374047}"/>
                </a:ext>
              </a:extLst>
            </p:cNvPr>
            <p:cNvSpPr txBox="1"/>
            <p:nvPr/>
          </p:nvSpPr>
          <p:spPr>
            <a:xfrm>
              <a:off x="695325" y="5515345"/>
              <a:ext cx="659129" cy="200482"/>
            </a:xfrm>
            <a:prstGeom prst="rect">
              <a:avLst/>
            </a:prstGeom>
            <a:solidFill>
              <a:srgbClr val="ACEAFF"/>
            </a:solidFill>
          </p:spPr>
          <p:txBody>
            <a:bodyPr vert="horz" wrap="square" lIns="0" tIns="15663" rIns="0" bIns="0" rtlCol="0">
              <a:spAutoFit/>
            </a:bodyPr>
            <a:lstStyle/>
            <a:p>
              <a:pPr marL="47839">
                <a:spcBef>
                  <a:spcPts val="123"/>
                </a:spcBef>
              </a:pPr>
              <a:r>
                <a:rPr sz="1200" b="1" spc="-3"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KPMG Bold"/>
                </a:rPr>
                <a:t>Base</a:t>
              </a:r>
              <a:endParaRPr sz="120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KPMG Bold"/>
              </a:endParaRPr>
            </a:p>
          </p:txBody>
        </p:sp>
        <p:sp>
          <p:nvSpPr>
            <p:cNvPr id="43" name="object 27">
              <a:extLst>
                <a:ext uri="{FF2B5EF4-FFF2-40B4-BE49-F238E27FC236}">
                  <a16:creationId xmlns:a16="http://schemas.microsoft.com/office/drawing/2014/main" id="{ABD5678A-A648-1990-710D-3F9329245EB4}"/>
                </a:ext>
              </a:extLst>
            </p:cNvPr>
            <p:cNvSpPr/>
            <p:nvPr/>
          </p:nvSpPr>
          <p:spPr>
            <a:xfrm>
              <a:off x="1420767" y="5489574"/>
              <a:ext cx="1802296" cy="240000"/>
            </a:xfrm>
            <a:custGeom>
              <a:avLst/>
              <a:gdLst/>
              <a:ahLst/>
              <a:cxnLst/>
              <a:rect l="l" t="t" r="r" b="b"/>
              <a:pathLst>
                <a:path w="2971800" h="491490">
                  <a:moveTo>
                    <a:pt x="0" y="491337"/>
                  </a:moveTo>
                  <a:lnTo>
                    <a:pt x="2971800" y="491337"/>
                  </a:lnTo>
                  <a:lnTo>
                    <a:pt x="2971800" y="0"/>
                  </a:lnTo>
                  <a:lnTo>
                    <a:pt x="0" y="0"/>
                  </a:lnTo>
                  <a:lnTo>
                    <a:pt x="0" y="491337"/>
                  </a:lnTo>
                  <a:close/>
                </a:path>
              </a:pathLst>
            </a:custGeom>
            <a:noFill/>
          </p:spPr>
          <p:txBody>
            <a:bodyPr wrap="square" lIns="0" tIns="0" rIns="0" bIns="0" rtlCol="0"/>
            <a:lstStyle/>
            <a:p>
              <a:pPr marL="8467" marR="3387">
                <a:lnSpc>
                  <a:spcPct val="104200"/>
                </a:lnSpc>
                <a:spcBef>
                  <a:spcPts val="533"/>
                </a:spcBef>
              </a:pPr>
              <a:r>
                <a:rPr lang="ko-KR" altLang="en-US" sz="800" b="1" spc="-3"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Univers LT Std 45 Light"/>
                </a:rPr>
                <a:t>인력을 배치할 세부 부문 및</a:t>
              </a:r>
              <a:br>
                <a:rPr lang="en-US" altLang="ko-KR" sz="800" b="1" spc="-3"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Univers LT Std 45 Light"/>
                </a:rPr>
              </a:br>
              <a:r>
                <a:rPr lang="ko-KR" altLang="en-US" sz="800" b="1" spc="-3"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Univers LT Std 45 Light"/>
                </a:rPr>
                <a:t>운영 방법</a:t>
              </a:r>
              <a:r>
                <a:rPr lang="en-US" altLang="ko-KR" sz="800" b="1" spc="-3"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Univers LT Std 45 Light"/>
                </a:rPr>
                <a:t>(</a:t>
              </a:r>
              <a:r>
                <a:rPr lang="ko-KR" altLang="en-US" sz="800" b="1" spc="-3"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Univers LT Std 45 Light"/>
                </a:rPr>
                <a:t>가상</a:t>
              </a:r>
              <a:r>
                <a:rPr lang="en-US" altLang="ko-KR" sz="800" b="1" spc="-3"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800" b="1" spc="-3"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Univers LT Std 45 Light"/>
                </a:rPr>
                <a:t>하이브리드 등</a:t>
              </a:r>
              <a:r>
                <a:rPr lang="en-US" altLang="ko-KR" sz="800" b="1" spc="-3"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Univers LT Std 45 Light"/>
                </a:rPr>
                <a:t>)</a:t>
              </a:r>
              <a:r>
                <a:rPr lang="ko-KR" altLang="en-US" sz="800" b="1" spc="-3"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Univers LT Std 45 Light"/>
                </a:rPr>
                <a:t> 구체화</a:t>
              </a:r>
              <a:endParaRPr lang="en-US" altLang="ko-KR" sz="800" b="1" spc="-3"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Univers LT Std 45 Light"/>
              </a:endParaRPr>
            </a:p>
          </p:txBody>
        </p:sp>
      </p:grpSp>
      <p:sp>
        <p:nvSpPr>
          <p:cNvPr id="49" name="object 15">
            <a:extLst>
              <a:ext uri="{FF2B5EF4-FFF2-40B4-BE49-F238E27FC236}">
                <a16:creationId xmlns:a16="http://schemas.microsoft.com/office/drawing/2014/main" id="{55E1C0D6-7EB4-F9D8-1EF7-F5FA5633EA99}"/>
              </a:ext>
            </a:extLst>
          </p:cNvPr>
          <p:cNvSpPr txBox="1"/>
          <p:nvPr/>
        </p:nvSpPr>
        <p:spPr>
          <a:xfrm>
            <a:off x="6096000" y="1229356"/>
            <a:ext cx="4838700" cy="276465"/>
          </a:xfrm>
          <a:prstGeom prst="rect">
            <a:avLst/>
          </a:prstGeom>
        </p:spPr>
        <p:txBody>
          <a:bodyPr vert="horz" wrap="square" lIns="180000" tIns="16933" rIns="180000" bIns="0" rtlCol="0">
            <a:spAutoFit/>
          </a:bodyPr>
          <a:lstStyle/>
          <a:p>
            <a:pPr marL="8467" marR="3387" latinLnBrk="0">
              <a:lnSpc>
                <a:spcPts val="1000"/>
              </a:lnSpc>
              <a:spcBef>
                <a:spcPts val="133"/>
              </a:spcBef>
            </a:pPr>
            <a:r>
              <a:rPr lang="ko-KR" altLang="en-US" sz="900" b="1"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공급망 관리 경영진은 </a:t>
            </a:r>
            <a:r>
              <a:rPr lang="en-US" altLang="ko-KR" sz="900" b="1"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HR</a:t>
            </a:r>
            <a:r>
              <a:rPr lang="ko-KR" altLang="en-US" sz="900" b="1"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관리자와 협력하여 </a:t>
            </a:r>
            <a:r>
              <a:rPr lang="en-US" altLang="ko-KR" sz="900" b="1"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HR </a:t>
            </a:r>
            <a:r>
              <a:rPr lang="ko-KR" altLang="en-US" sz="900" b="1"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분석을 더욱 효과적으로 진행할 수 있습니다</a:t>
            </a:r>
            <a:r>
              <a:rPr lang="en-US" altLang="ko-KR" sz="900" b="1"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그 과정 속에 다음 다섯 가지 요소를 고려해야 합니다</a:t>
            </a:r>
            <a:r>
              <a:rPr lang="en-US" altLang="ko-KR" sz="900" b="1"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a:t>
            </a:r>
            <a:endParaRPr lang="ko-KR" altLang="en-US" sz="900" b="1"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pic>
        <p:nvPicPr>
          <p:cNvPr id="51" name="그림 50" descr="사람, 인간의 얼굴, 노트북, 의류이(가) 표시된 사진&#10;&#10;자동 생성된 설명">
            <a:extLst>
              <a:ext uri="{FF2B5EF4-FFF2-40B4-BE49-F238E27FC236}">
                <a16:creationId xmlns:a16="http://schemas.microsoft.com/office/drawing/2014/main" id="{1D6AAA5B-E434-D489-7FA8-90B33C8CEC00}"/>
              </a:ext>
            </a:extLst>
          </p:cNvPr>
          <p:cNvPicPr>
            <a:picLocks noChangeAspect="1"/>
          </p:cNvPicPr>
          <p:nvPr/>
        </p:nvPicPr>
        <p:blipFill rotWithShape="1">
          <a:blip r:embed="rId2">
            <a:extLst>
              <a:ext uri="{28A0092B-C50C-407E-A947-70E740481C1C}">
                <a14:useLocalDpi xmlns:a14="http://schemas.microsoft.com/office/drawing/2010/main" val="0"/>
              </a:ext>
            </a:extLst>
          </a:blip>
          <a:srcRect l="23876"/>
          <a:stretch/>
        </p:blipFill>
        <p:spPr>
          <a:xfrm flipH="1">
            <a:off x="7279101" y="1881187"/>
            <a:ext cx="4395383" cy="4249881"/>
          </a:xfrm>
          <a:prstGeom prst="rect">
            <a:avLst/>
          </a:prstGeom>
        </p:spPr>
      </p:pic>
      <p:sp>
        <p:nvSpPr>
          <p:cNvPr id="52" name="object 10">
            <a:extLst>
              <a:ext uri="{FF2B5EF4-FFF2-40B4-BE49-F238E27FC236}">
                <a16:creationId xmlns:a16="http://schemas.microsoft.com/office/drawing/2014/main" id="{C275F13C-FB81-5CC0-AE52-8E01F5415087}"/>
              </a:ext>
            </a:extLst>
          </p:cNvPr>
          <p:cNvSpPr txBox="1"/>
          <p:nvPr/>
        </p:nvSpPr>
        <p:spPr>
          <a:xfrm>
            <a:off x="6091469" y="1654498"/>
            <a:ext cx="3881206" cy="844045"/>
          </a:xfrm>
          <a:prstGeom prst="rect">
            <a:avLst/>
          </a:prstGeom>
          <a:solidFill>
            <a:schemeClr val="bg1"/>
          </a:solidFill>
          <a:ln w="12700">
            <a:solidFill>
              <a:srgbClr val="1E49E2"/>
            </a:solidFill>
          </a:ln>
        </p:spPr>
        <p:txBody>
          <a:bodyPr vert="horz" wrap="square" lIns="180000" tIns="0" rIns="108000" bIns="0" rtlCol="0" anchor="ctr">
            <a:noAutofit/>
          </a:bodyPr>
          <a:lstStyle/>
          <a:p>
            <a:pPr latinLnBrk="0">
              <a:lnSpc>
                <a:spcPct val="105000"/>
              </a:lnSpc>
            </a:pPr>
            <a:r>
              <a:rPr sz="800" b="1" dirty="0">
                <a:gradFill>
                  <a:gsLst>
                    <a:gs pos="0">
                      <a:srgbClr val="1E49E2"/>
                    </a:gs>
                    <a:gs pos="100000">
                      <a:srgbClr val="1E49E2"/>
                    </a:gs>
                  </a:gsLst>
                  <a:lin ang="5400000" scaled="1"/>
                </a:gradFill>
                <a:latin typeface="+mj-ea"/>
                <a:ea typeface="+mj-ea"/>
                <a:cs typeface="Univers LT Std 45 Light"/>
              </a:rPr>
              <a:t>1.</a:t>
            </a:r>
            <a:r>
              <a:rPr lang="en-US" sz="800" b="1" dirty="0">
                <a:gradFill>
                  <a:gsLst>
                    <a:gs pos="0">
                      <a:srgbClr val="1E49E2"/>
                    </a:gs>
                    <a:gs pos="100000">
                      <a:srgbClr val="1E49E2"/>
                    </a:gs>
                  </a:gsLst>
                  <a:lin ang="5400000" scaled="1"/>
                </a:gradFill>
                <a:latin typeface="+mj-ea"/>
                <a:ea typeface="+mj-ea"/>
                <a:cs typeface="Univers LT Std 45 Light"/>
              </a:rPr>
              <a:t>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Univers LT Std 45 Light"/>
              </a:rPr>
              <a:t>적합한 질문</a:t>
            </a:r>
            <a:endParaRPr sz="800" dirty="0">
              <a:gradFill>
                <a:gsLst>
                  <a:gs pos="0">
                    <a:srgbClr val="1E49E2"/>
                  </a:gs>
                  <a:gs pos="100000">
                    <a:srgbClr val="1E49E2"/>
                  </a:gs>
                </a:gsLst>
                <a:lin ang="5400000" scaled="1"/>
              </a:gradFill>
              <a:latin typeface="+mj-ea"/>
              <a:ea typeface="+mj-ea"/>
              <a:cs typeface="Univers LT Std 45 Light"/>
            </a:endParaRPr>
          </a:p>
          <a:p>
            <a:pPr marR="104992" latinLnBrk="0">
              <a:lnSpc>
                <a:spcPct val="105000"/>
              </a:lnSpc>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분석 결과를 바탕으로 실질적인 가치를 창출하기 위해서는 가장 먼저 사업 부서의 요구를 정확하게 파악해야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모든 사업 부서가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HR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데이터를 완전히 이해하는 것은 아니므로</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데이터 분석 담당자는 분석 결과를 사업 부서에 명확히 전달하고</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데이터 수집 과정에서 의미 있는 질문을 할 수 있도록 교육해야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endParaRPr sz="800" dirty="0">
              <a:gradFill>
                <a:gsLst>
                  <a:gs pos="0">
                    <a:schemeClr val="tx1"/>
                  </a:gs>
                  <a:gs pos="100000">
                    <a:schemeClr val="tx1"/>
                  </a:gs>
                </a:gsLst>
                <a:lin ang="5400000" scaled="1"/>
              </a:gradFill>
              <a:latin typeface="+mj-ea"/>
              <a:ea typeface="+mj-ea"/>
              <a:cs typeface="Calibri"/>
            </a:endParaRPr>
          </a:p>
        </p:txBody>
      </p:sp>
      <p:sp>
        <p:nvSpPr>
          <p:cNvPr id="53" name="object 10">
            <a:extLst>
              <a:ext uri="{FF2B5EF4-FFF2-40B4-BE49-F238E27FC236}">
                <a16:creationId xmlns:a16="http://schemas.microsoft.com/office/drawing/2014/main" id="{056676BD-F6AD-2FC6-344C-77F91D78EE4B}"/>
              </a:ext>
            </a:extLst>
          </p:cNvPr>
          <p:cNvSpPr txBox="1"/>
          <p:nvPr/>
        </p:nvSpPr>
        <p:spPr>
          <a:xfrm>
            <a:off x="6091469" y="2584063"/>
            <a:ext cx="3881206" cy="727888"/>
          </a:xfrm>
          <a:prstGeom prst="rect">
            <a:avLst/>
          </a:prstGeom>
          <a:solidFill>
            <a:schemeClr val="bg1"/>
          </a:solidFill>
          <a:ln w="12700">
            <a:solidFill>
              <a:srgbClr val="510DBC"/>
            </a:solidFill>
          </a:ln>
        </p:spPr>
        <p:txBody>
          <a:bodyPr vert="horz" wrap="square" lIns="180000" tIns="0" rIns="108000" bIns="0" rtlCol="0" anchor="ctr">
            <a:noAutofit/>
          </a:bodyPr>
          <a:lstStyle/>
          <a:p>
            <a:pPr latinLnBrk="0">
              <a:lnSpc>
                <a:spcPct val="105000"/>
              </a:lnSpc>
            </a:pPr>
            <a:r>
              <a:rPr lang="en-US" altLang="ko-KR" sz="800" b="1"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rPr>
              <a:t>2. </a:t>
            </a:r>
            <a:r>
              <a:rPr lang="ko-KR" altLang="en-US" sz="800" b="1"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rPr>
              <a:t>관계지향적 분석</a:t>
            </a:r>
          </a:p>
          <a:p>
            <a:pPr marR="104992" latinLnBrk="0">
              <a:lnSpc>
                <a:spcPct val="105000"/>
              </a:lnSpc>
            </a:pP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HR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분석의 핵심은 관계</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(Relation)</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에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다양한 데이터 소스를 확인하고 시사점을 도출하여 현재 상황을 더 명확하게 이해할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54" name="object 10">
            <a:extLst>
              <a:ext uri="{FF2B5EF4-FFF2-40B4-BE49-F238E27FC236}">
                <a16:creationId xmlns:a16="http://schemas.microsoft.com/office/drawing/2014/main" id="{5DC29749-0A28-89BD-ADCC-895DC448852A}"/>
              </a:ext>
            </a:extLst>
          </p:cNvPr>
          <p:cNvSpPr txBox="1"/>
          <p:nvPr/>
        </p:nvSpPr>
        <p:spPr>
          <a:xfrm>
            <a:off x="6091469" y="3397471"/>
            <a:ext cx="3881206" cy="727888"/>
          </a:xfrm>
          <a:prstGeom prst="rect">
            <a:avLst/>
          </a:prstGeom>
          <a:solidFill>
            <a:schemeClr val="bg1"/>
          </a:solidFill>
          <a:ln w="12700">
            <a:solidFill>
              <a:srgbClr val="00B0F0"/>
            </a:solidFill>
          </a:ln>
        </p:spPr>
        <p:txBody>
          <a:bodyPr vert="horz" wrap="square" lIns="180000" tIns="0" rIns="108000" bIns="0" rtlCol="0" anchor="ctr">
            <a:noAutofit/>
          </a:bodyPr>
          <a:lstStyle/>
          <a:p>
            <a:pPr latinLnBrk="0">
              <a:lnSpc>
                <a:spcPct val="105000"/>
              </a:lnSpc>
            </a:pP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3. </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양질의 프레젠테이션</a:t>
            </a:r>
          </a:p>
          <a:p>
            <a:pPr marR="104992" latinLnBrk="0">
              <a:lnSpc>
                <a:spcPct val="105000"/>
              </a:lnSpc>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관계 분석을 통해 얻은 데이터 제시를 넘어 데이터 산출 배경에 대한 설명이 추가된다면 </a:t>
            </a:r>
            <a:b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b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의사결정권자들은 향후 취해야 할 조치에 대해 더욱 명확하게 이해할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55" name="object 10">
            <a:extLst>
              <a:ext uri="{FF2B5EF4-FFF2-40B4-BE49-F238E27FC236}">
                <a16:creationId xmlns:a16="http://schemas.microsoft.com/office/drawing/2014/main" id="{EFB22B96-EE55-2601-9062-DB35020C8ABA}"/>
              </a:ext>
            </a:extLst>
          </p:cNvPr>
          <p:cNvSpPr txBox="1"/>
          <p:nvPr/>
        </p:nvSpPr>
        <p:spPr>
          <a:xfrm>
            <a:off x="6091469" y="4210879"/>
            <a:ext cx="3881206" cy="794120"/>
          </a:xfrm>
          <a:prstGeom prst="rect">
            <a:avLst/>
          </a:prstGeom>
          <a:solidFill>
            <a:schemeClr val="bg1"/>
          </a:solidFill>
          <a:ln w="12700">
            <a:solidFill>
              <a:srgbClr val="19C5B1"/>
            </a:solidFill>
          </a:ln>
        </p:spPr>
        <p:txBody>
          <a:bodyPr vert="horz" wrap="square" lIns="180000" tIns="0" rIns="108000" bIns="0" rtlCol="0" anchor="ctr">
            <a:noAutofit/>
          </a:bodyPr>
          <a:lstStyle/>
          <a:p>
            <a:pPr latinLnBrk="0">
              <a:lnSpc>
                <a:spcPct val="105000"/>
              </a:lnSpc>
            </a:pPr>
            <a:r>
              <a:rPr lang="en-US" altLang="ko-KR" sz="800" b="1" dirty="0">
                <a:gradFill>
                  <a:gsLst>
                    <a:gs pos="0">
                      <a:srgbClr val="19C5B1"/>
                    </a:gs>
                    <a:gs pos="100000">
                      <a:srgbClr val="19C5B1"/>
                    </a:gs>
                  </a:gsLst>
                  <a:lin ang="5400000" scaled="1"/>
                </a:gradFill>
                <a:latin typeface="KoPub돋움체 Medium" panose="00000600000000000000" pitchFamily="2" charset="-127"/>
                <a:ea typeface="KoPub돋움체 Medium" panose="00000600000000000000" pitchFamily="2" charset="-127"/>
                <a:cs typeface="Univers LT Std 45 Light"/>
              </a:rPr>
              <a:t>4. </a:t>
            </a:r>
            <a:r>
              <a:rPr lang="ko-KR" altLang="en-US" sz="800" b="1" dirty="0">
                <a:gradFill>
                  <a:gsLst>
                    <a:gs pos="0">
                      <a:srgbClr val="19C5B1"/>
                    </a:gs>
                    <a:gs pos="100000">
                      <a:srgbClr val="19C5B1"/>
                    </a:gs>
                  </a:gsLst>
                  <a:lin ang="5400000" scaled="1"/>
                </a:gradFill>
                <a:latin typeface="KoPub돋움체 Medium" panose="00000600000000000000" pitchFamily="2" charset="-127"/>
                <a:ea typeface="KoPub돋움체 Medium" panose="00000600000000000000" pitchFamily="2" charset="-127"/>
                <a:cs typeface="Univers LT Std 45 Light"/>
              </a:rPr>
              <a:t>민첩한 실행</a:t>
            </a:r>
          </a:p>
          <a:p>
            <a:pPr marR="104992" latinLnBrk="0">
              <a:lnSpc>
                <a:spcPct val="105000"/>
              </a:lnSpc>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분석 결과를 확인하는 것을 넘어 통찰력을 바탕으로 행동을 이끌어낼 수 있어야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 작업을 신속하고 민첩하게 실행하기 위해서는 다양한 분야에 전문성을 가진 소규모 팀이 담당하는 것이 좋습니다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특히 소규모 팀은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HR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부서의 외부에 배치해야 효과적입니다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56" name="object 10">
            <a:extLst>
              <a:ext uri="{FF2B5EF4-FFF2-40B4-BE49-F238E27FC236}">
                <a16:creationId xmlns:a16="http://schemas.microsoft.com/office/drawing/2014/main" id="{A965E543-274B-7710-C9C2-84C9DDD3D60A}"/>
              </a:ext>
            </a:extLst>
          </p:cNvPr>
          <p:cNvSpPr txBox="1"/>
          <p:nvPr/>
        </p:nvSpPr>
        <p:spPr>
          <a:xfrm>
            <a:off x="6091469" y="5090521"/>
            <a:ext cx="3881206" cy="794120"/>
          </a:xfrm>
          <a:prstGeom prst="rect">
            <a:avLst/>
          </a:prstGeom>
          <a:solidFill>
            <a:schemeClr val="bg1"/>
          </a:solidFill>
          <a:ln w="12700">
            <a:solidFill>
              <a:srgbClr val="FD349C"/>
            </a:solidFill>
          </a:ln>
        </p:spPr>
        <p:txBody>
          <a:bodyPr vert="horz" wrap="square" lIns="180000" tIns="0" rIns="108000" bIns="0" rtlCol="0" anchor="ctr">
            <a:noAutofit/>
          </a:bodyPr>
          <a:lstStyle/>
          <a:p>
            <a:pPr latinLnBrk="0">
              <a:lnSpc>
                <a:spcPct val="105000"/>
              </a:lnSpc>
            </a:pPr>
            <a:r>
              <a:rPr lang="en-US" altLang="ko-KR" sz="800" b="1" dirty="0">
                <a:gradFill>
                  <a:gsLst>
                    <a:gs pos="0">
                      <a:srgbClr val="FD349C"/>
                    </a:gs>
                    <a:gs pos="100000">
                      <a:srgbClr val="FD349C"/>
                    </a:gs>
                  </a:gsLst>
                  <a:lin ang="5400000" scaled="1"/>
                </a:gradFill>
                <a:latin typeface="KoPub돋움체 Medium" panose="00000600000000000000" pitchFamily="2" charset="-127"/>
                <a:ea typeface="KoPub돋움체 Medium" panose="00000600000000000000" pitchFamily="2" charset="-127"/>
                <a:cs typeface="Univers LT Std 45 Light"/>
              </a:rPr>
              <a:t>5. </a:t>
            </a:r>
            <a:r>
              <a:rPr lang="ko-KR" altLang="en-US" sz="800" b="1" dirty="0">
                <a:gradFill>
                  <a:gsLst>
                    <a:gs pos="0">
                      <a:srgbClr val="FD349C"/>
                    </a:gs>
                    <a:gs pos="100000">
                      <a:srgbClr val="FD349C"/>
                    </a:gs>
                  </a:gsLst>
                  <a:lin ang="5400000" scaled="1"/>
                </a:gradFill>
                <a:latin typeface="KoPub돋움체 Medium" panose="00000600000000000000" pitchFamily="2" charset="-127"/>
                <a:ea typeface="KoPub돋움체 Medium" panose="00000600000000000000" pitchFamily="2" charset="-127"/>
                <a:cs typeface="Univers LT Std 45 Light"/>
              </a:rPr>
              <a:t>데이터의 보안성</a:t>
            </a:r>
          </a:p>
          <a:p>
            <a:pPr marR="104992" latinLnBrk="0">
              <a:lnSpc>
                <a:spcPct val="105000"/>
              </a:lnSpc>
            </a:pP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HR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분석팀의 산출물은 안전하게 기밀로 취급되어야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HR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데이터의 보안성이 확보되지 않는다면</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직원들은 자신의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HR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데이터가 유출될 수 있다는 우려를 갖게 될 것이고</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의미 있는 통찰력을 얻는 데 어려움을 겪을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14" name="사각형: 둥근 위쪽 모서리 13">
            <a:extLst>
              <a:ext uri="{FF2B5EF4-FFF2-40B4-BE49-F238E27FC236}">
                <a16:creationId xmlns:a16="http://schemas.microsoft.com/office/drawing/2014/main" id="{9EF794B4-D8B8-68BE-C3FD-FC8E0B72F455}"/>
              </a:ext>
            </a:extLst>
          </p:cNvPr>
          <p:cNvSpPr/>
          <p:nvPr/>
        </p:nvSpPr>
        <p:spPr>
          <a:xfrm>
            <a:off x="11221766" y="571500"/>
            <a:ext cx="73699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4179168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45802AA6-6E9C-A253-511D-53C0714B91A5}"/>
              </a:ext>
            </a:extLst>
          </p:cNvPr>
          <p:cNvSpPr>
            <a:spLocks noGrp="1"/>
          </p:cNvSpPr>
          <p:nvPr>
            <p:ph type="ftr" sz="quarter" idx="3"/>
          </p:nvPr>
        </p:nvSpPr>
        <p:spPr/>
        <p:txBody>
          <a:body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슬라이드 번호 개체 틀 2">
            <a:extLst>
              <a:ext uri="{FF2B5EF4-FFF2-40B4-BE49-F238E27FC236}">
                <a16:creationId xmlns:a16="http://schemas.microsoft.com/office/drawing/2014/main" id="{51BFB885-44BD-38CE-BB03-49678C16EF74}"/>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38</a:t>
            </a:fld>
            <a:r>
              <a:rPr lang="en-US" altLang="ko-KR"/>
              <a:t> </a:t>
            </a:r>
            <a:endParaRPr lang="en-US" dirty="0"/>
          </a:p>
        </p:txBody>
      </p:sp>
      <p:sp>
        <p:nvSpPr>
          <p:cNvPr id="4" name="사각형: 둥근 위쪽 모서리 3">
            <a:extLst>
              <a:ext uri="{FF2B5EF4-FFF2-40B4-BE49-F238E27FC236}">
                <a16:creationId xmlns:a16="http://schemas.microsoft.com/office/drawing/2014/main" id="{CABC6553-AB67-DDAB-72F3-FD7186198CFF}"/>
              </a:ext>
            </a:extLst>
          </p:cNvPr>
          <p:cNvSpPr/>
          <p:nvPr/>
        </p:nvSpPr>
        <p:spPr>
          <a:xfrm>
            <a:off x="515937" y="571500"/>
            <a:ext cx="76422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미래의 노동력</a:t>
            </a:r>
          </a:p>
        </p:txBody>
      </p:sp>
      <p:sp>
        <p:nvSpPr>
          <p:cNvPr id="5" name="사각형: 둥근 위쪽 모서리 4">
            <a:extLst>
              <a:ext uri="{FF2B5EF4-FFF2-40B4-BE49-F238E27FC236}">
                <a16:creationId xmlns:a16="http://schemas.microsoft.com/office/drawing/2014/main" id="{D3E42002-1F9A-CF16-949D-16BA4D22AC7C}"/>
              </a:ext>
            </a:extLst>
          </p:cNvPr>
          <p:cNvSpPr/>
          <p:nvPr/>
        </p:nvSpPr>
        <p:spPr>
          <a:xfrm>
            <a:off x="1311410" y="571500"/>
            <a:ext cx="106602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인간과 디지털의 공존</a:t>
            </a:r>
          </a:p>
        </p:txBody>
      </p:sp>
      <p:sp>
        <p:nvSpPr>
          <p:cNvPr id="6" name="사각형: 둥근 위쪽 모서리 5">
            <a:extLst>
              <a:ext uri="{FF2B5EF4-FFF2-40B4-BE49-F238E27FC236}">
                <a16:creationId xmlns:a16="http://schemas.microsoft.com/office/drawing/2014/main" id="{333404DA-3DD1-FDD4-9D34-5D7229E8CD34}"/>
              </a:ext>
            </a:extLst>
          </p:cNvPr>
          <p:cNvSpPr/>
          <p:nvPr/>
        </p:nvSpPr>
        <p:spPr>
          <a:xfrm>
            <a:off x="2408690" y="571500"/>
            <a:ext cx="146662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인간과 디지털 간 융합체계 구축</a:t>
            </a:r>
          </a:p>
        </p:txBody>
      </p:sp>
      <p:sp>
        <p:nvSpPr>
          <p:cNvPr id="7" name="사각형: 둥근 위쪽 모서리 6">
            <a:extLst>
              <a:ext uri="{FF2B5EF4-FFF2-40B4-BE49-F238E27FC236}">
                <a16:creationId xmlns:a16="http://schemas.microsoft.com/office/drawing/2014/main" id="{3641240B-7E6E-F498-1911-A067E75C7A67}"/>
              </a:ext>
            </a:extLst>
          </p:cNvPr>
          <p:cNvSpPr/>
          <p:nvPr/>
        </p:nvSpPr>
        <p:spPr>
          <a:xfrm>
            <a:off x="3906565" y="571500"/>
            <a:ext cx="1275036"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자동화로 인한 노동력 영향 </a:t>
            </a:r>
          </a:p>
        </p:txBody>
      </p:sp>
      <p:sp>
        <p:nvSpPr>
          <p:cNvPr id="8" name="사각형: 둥근 위쪽 모서리 7">
            <a:extLst>
              <a:ext uri="{FF2B5EF4-FFF2-40B4-BE49-F238E27FC236}">
                <a16:creationId xmlns:a16="http://schemas.microsoft.com/office/drawing/2014/main" id="{B7AFBB98-72B4-A36A-8072-FC137201C2A4}"/>
              </a:ext>
            </a:extLst>
          </p:cNvPr>
          <p:cNvSpPr/>
          <p:nvPr/>
        </p:nvSpPr>
        <p:spPr>
          <a:xfrm>
            <a:off x="5212852" y="571500"/>
            <a:ext cx="78735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역할의 재정립</a:t>
            </a:r>
          </a:p>
        </p:txBody>
      </p:sp>
      <p:sp>
        <p:nvSpPr>
          <p:cNvPr id="9" name="사각형: 둥근 위쪽 모서리 8">
            <a:extLst>
              <a:ext uri="{FF2B5EF4-FFF2-40B4-BE49-F238E27FC236}">
                <a16:creationId xmlns:a16="http://schemas.microsoft.com/office/drawing/2014/main" id="{67515FFC-40A9-C559-47A6-588174649A01}"/>
              </a:ext>
            </a:extLst>
          </p:cNvPr>
          <p:cNvSpPr/>
          <p:nvPr/>
        </p:nvSpPr>
        <p:spPr>
          <a:xfrm>
            <a:off x="6031458" y="571500"/>
            <a:ext cx="103990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인력 구성을 위한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5B</a:t>
            </a:r>
          </a:p>
        </p:txBody>
      </p:sp>
      <p:sp>
        <p:nvSpPr>
          <p:cNvPr id="10" name="사각형: 둥근 위쪽 모서리 9">
            <a:extLst>
              <a:ext uri="{FF2B5EF4-FFF2-40B4-BE49-F238E27FC236}">
                <a16:creationId xmlns:a16="http://schemas.microsoft.com/office/drawing/2014/main" id="{82711AF0-F37B-CD40-B503-F5026E2813DD}"/>
              </a:ext>
            </a:extLst>
          </p:cNvPr>
          <p:cNvSpPr/>
          <p:nvPr/>
        </p:nvSpPr>
        <p:spPr>
          <a:xfrm>
            <a:off x="7102614" y="571500"/>
            <a:ext cx="87443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HR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데이터의 힘</a:t>
            </a:r>
          </a:p>
        </p:txBody>
      </p:sp>
      <p:sp>
        <p:nvSpPr>
          <p:cNvPr id="11" name="사각형: 둥근 위쪽 모서리 10">
            <a:extLst>
              <a:ext uri="{FF2B5EF4-FFF2-40B4-BE49-F238E27FC236}">
                <a16:creationId xmlns:a16="http://schemas.microsoft.com/office/drawing/2014/main" id="{C538CCFF-BA61-712D-404D-70A9A64A7917}"/>
              </a:ext>
            </a:extLst>
          </p:cNvPr>
          <p:cNvSpPr/>
          <p:nvPr/>
        </p:nvSpPr>
        <p:spPr>
          <a:xfrm>
            <a:off x="8008304" y="571500"/>
            <a:ext cx="1083447"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EVP</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를 강화하는 기술 </a:t>
            </a:r>
          </a:p>
        </p:txBody>
      </p:sp>
      <p:sp>
        <p:nvSpPr>
          <p:cNvPr id="12" name="사각형: 둥근 위쪽 모서리 11">
            <a:extLst>
              <a:ext uri="{FF2B5EF4-FFF2-40B4-BE49-F238E27FC236}">
                <a16:creationId xmlns:a16="http://schemas.microsoft.com/office/drawing/2014/main" id="{9A9AB934-9EFD-D2B1-38C1-318FE525AD89}"/>
              </a:ext>
            </a:extLst>
          </p:cNvPr>
          <p:cNvSpPr/>
          <p:nvPr/>
        </p:nvSpPr>
        <p:spPr>
          <a:xfrm>
            <a:off x="9123001" y="571500"/>
            <a:ext cx="978943"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소프트 스킬과 혁신</a:t>
            </a:r>
          </a:p>
        </p:txBody>
      </p:sp>
      <p:sp>
        <p:nvSpPr>
          <p:cNvPr id="13" name="사각형: 둥근 위쪽 모서리 12">
            <a:extLst>
              <a:ext uri="{FF2B5EF4-FFF2-40B4-BE49-F238E27FC236}">
                <a16:creationId xmlns:a16="http://schemas.microsoft.com/office/drawing/2014/main" id="{E302E420-58F6-D234-9D7E-BEF094D28239}"/>
              </a:ext>
            </a:extLst>
          </p:cNvPr>
          <p:cNvSpPr/>
          <p:nvPr/>
        </p:nvSpPr>
        <p:spPr>
          <a:xfrm>
            <a:off x="10133195" y="571500"/>
            <a:ext cx="105732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혁신을 주도하는 문화</a:t>
            </a:r>
          </a:p>
        </p:txBody>
      </p:sp>
      <p:sp>
        <p:nvSpPr>
          <p:cNvPr id="18" name="object 3">
            <a:extLst>
              <a:ext uri="{FF2B5EF4-FFF2-40B4-BE49-F238E27FC236}">
                <a16:creationId xmlns:a16="http://schemas.microsoft.com/office/drawing/2014/main" id="{75DB0610-002A-3257-413A-00327C123195}"/>
              </a:ext>
            </a:extLst>
          </p:cNvPr>
          <p:cNvSpPr/>
          <p:nvPr/>
        </p:nvSpPr>
        <p:spPr>
          <a:xfrm>
            <a:off x="713505" y="1669339"/>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24" name="object 4">
            <a:extLst>
              <a:ext uri="{FF2B5EF4-FFF2-40B4-BE49-F238E27FC236}">
                <a16:creationId xmlns:a16="http://schemas.microsoft.com/office/drawing/2014/main" id="{C35F9ABA-DB9C-A14F-A359-4139A02DF93D}"/>
              </a:ext>
            </a:extLst>
          </p:cNvPr>
          <p:cNvSpPr txBox="1"/>
          <p:nvPr/>
        </p:nvSpPr>
        <p:spPr>
          <a:xfrm>
            <a:off x="515936" y="1845501"/>
            <a:ext cx="2901421" cy="2043915"/>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새로운 기술의 도입은 직원 가치 제안</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(EVP)</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을 재설정하는 데 도움이 될 수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공급망 관리 부서는 교육 및 협업 시 메타버스를 활용할 수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p>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실제로 기업은 메타버스를 활용하여 가상의 사업장을 방문하고 회의를 진행하는 등 다양한 활동을 이어가고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대표적으로 삼성은 메타버스 플랫폼인 </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Gather Town</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을 활용하여 가상 채용 박람회를 개최한 바 있습니다</a:t>
            </a:r>
            <a:r>
              <a:rPr lang="en-US" altLang="ko-KR" sz="1333" b="1" baseline="300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18</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25" name="object 2">
            <a:extLst>
              <a:ext uri="{FF2B5EF4-FFF2-40B4-BE49-F238E27FC236}">
                <a16:creationId xmlns:a16="http://schemas.microsoft.com/office/drawing/2014/main" id="{17297B4C-0764-428E-E9C6-4F40F6B37C11}"/>
              </a:ext>
            </a:extLst>
          </p:cNvPr>
          <p:cNvSpPr txBox="1"/>
          <p:nvPr/>
        </p:nvSpPr>
        <p:spPr>
          <a:xfrm>
            <a:off x="495596" y="1139071"/>
            <a:ext cx="3013148" cy="439437"/>
          </a:xfrm>
          <a:prstGeom prst="rect">
            <a:avLst/>
          </a:prstGeom>
        </p:spPr>
        <p:txBody>
          <a:bodyPr vert="horz" wrap="square" lIns="180000" tIns="8467" rIns="180000" bIns="0" rtlCol="0">
            <a:spAutoFit/>
          </a:bodyPr>
          <a:lstStyle/>
          <a:p>
            <a:pPr marL="8467" marR="3387">
              <a:spcBef>
                <a:spcPts val="67"/>
              </a:spcBef>
            </a:pPr>
            <a:r>
              <a:rPr lang="en-US" altLang="ko-KR"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EVP </a:t>
            </a: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강화 기술</a:t>
            </a:r>
          </a:p>
        </p:txBody>
      </p:sp>
      <p:sp>
        <p:nvSpPr>
          <p:cNvPr id="28" name="object 18">
            <a:extLst>
              <a:ext uri="{FF2B5EF4-FFF2-40B4-BE49-F238E27FC236}">
                <a16:creationId xmlns:a16="http://schemas.microsoft.com/office/drawing/2014/main" id="{FB446612-30B2-E864-99F3-EACD4CB0FB9E}"/>
              </a:ext>
            </a:extLst>
          </p:cNvPr>
          <p:cNvSpPr txBox="1"/>
          <p:nvPr/>
        </p:nvSpPr>
        <p:spPr>
          <a:xfrm>
            <a:off x="527496" y="4966916"/>
            <a:ext cx="2796729" cy="830997"/>
          </a:xfrm>
          <a:prstGeom prst="rect">
            <a:avLst/>
          </a:prstGeom>
          <a:noFill/>
        </p:spPr>
        <p:txBody>
          <a:bodyPr vert="horz" wrap="square" lIns="180000" tIns="0" rIns="180000" bIns="0" rtlCol="0">
            <a:spAutoFit/>
          </a:bodyPr>
          <a:lstStyle/>
          <a:p>
            <a:pPr marL="8467" algn="just" latinLnBrk="0">
              <a:spcBef>
                <a:spcPts val="8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입사 지원자는 아바타를 통해 각 회사의 인사 담당자와 만날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또한 직무 설명 과정에서 일반 직원의 회사 생활을 간접 체험할 수 있는 가상의 사무실로 초대하여</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직원들이 이용하는 시설과 근무 환경을 가상으로 보여주고</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시뮬레이션을 통해 교육하는 등 다양한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3D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경험을 제공하여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EVP</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를 강화할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grpSp>
        <p:nvGrpSpPr>
          <p:cNvPr id="35" name="그룹 34">
            <a:extLst>
              <a:ext uri="{FF2B5EF4-FFF2-40B4-BE49-F238E27FC236}">
                <a16:creationId xmlns:a16="http://schemas.microsoft.com/office/drawing/2014/main" id="{69BC3DE6-F5AB-CA0F-8C17-AE73ECCBAB5B}"/>
              </a:ext>
            </a:extLst>
          </p:cNvPr>
          <p:cNvGrpSpPr/>
          <p:nvPr/>
        </p:nvGrpSpPr>
        <p:grpSpPr>
          <a:xfrm>
            <a:off x="3579882" y="3064499"/>
            <a:ext cx="2312667" cy="2714115"/>
            <a:chOff x="3346078" y="964750"/>
            <a:chExt cx="2459278" cy="2714115"/>
          </a:xfrm>
        </p:grpSpPr>
        <p:sp>
          <p:nvSpPr>
            <p:cNvPr id="30" name="object 26">
              <a:extLst>
                <a:ext uri="{FF2B5EF4-FFF2-40B4-BE49-F238E27FC236}">
                  <a16:creationId xmlns:a16="http://schemas.microsoft.com/office/drawing/2014/main" id="{EA52C628-9D44-FB21-F3F1-029B7406A31E}"/>
                </a:ext>
              </a:extLst>
            </p:cNvPr>
            <p:cNvSpPr/>
            <p:nvPr/>
          </p:nvSpPr>
          <p:spPr>
            <a:xfrm>
              <a:off x="3346079" y="1123622"/>
              <a:ext cx="2459277" cy="2555243"/>
            </a:xfrm>
            <a:custGeom>
              <a:avLst/>
              <a:gdLst/>
              <a:ahLst/>
              <a:cxnLst/>
              <a:rect l="l" t="t" r="r" b="b"/>
              <a:pathLst>
                <a:path w="2435859" h="5600700">
                  <a:moveTo>
                    <a:pt x="0" y="5600649"/>
                  </a:moveTo>
                  <a:lnTo>
                    <a:pt x="2435301" y="5600649"/>
                  </a:lnTo>
                  <a:lnTo>
                    <a:pt x="2435301" y="0"/>
                  </a:lnTo>
                  <a:lnTo>
                    <a:pt x="0" y="0"/>
                  </a:lnTo>
                  <a:lnTo>
                    <a:pt x="0" y="5600649"/>
                  </a:lnTo>
                  <a:close/>
                </a:path>
              </a:pathLst>
            </a:custGeom>
            <a:solidFill>
              <a:schemeClr val="bg1"/>
            </a:solidFill>
            <a:ln w="12700">
              <a:solidFill>
                <a:srgbClr val="00B8F5"/>
              </a:solidFill>
            </a:ln>
          </p:spPr>
          <p:txBody>
            <a:bodyPr wrap="square" lIns="0" tIns="0" rIns="0" bIns="0" rtlCol="0"/>
            <a:lstStyle/>
            <a:p>
              <a:pPr latinLnBrk="0"/>
              <a:endParaRPr sz="800" dirty="0">
                <a:latin typeface="+mn-ea"/>
              </a:endParaRPr>
            </a:p>
          </p:txBody>
        </p:sp>
        <p:sp>
          <p:nvSpPr>
            <p:cNvPr id="31" name="object 25">
              <a:extLst>
                <a:ext uri="{FF2B5EF4-FFF2-40B4-BE49-F238E27FC236}">
                  <a16:creationId xmlns:a16="http://schemas.microsoft.com/office/drawing/2014/main" id="{76225EFE-0122-1080-1F4D-92DF4AE8105D}"/>
                </a:ext>
              </a:extLst>
            </p:cNvPr>
            <p:cNvSpPr txBox="1"/>
            <p:nvPr/>
          </p:nvSpPr>
          <p:spPr>
            <a:xfrm>
              <a:off x="3346079" y="1147807"/>
              <a:ext cx="2260862" cy="2401769"/>
            </a:xfrm>
            <a:prstGeom prst="rect">
              <a:avLst/>
            </a:prstGeom>
            <a:noFill/>
          </p:spPr>
          <p:txBody>
            <a:bodyPr vert="horz" wrap="square" lIns="0" tIns="8467" rIns="0" bIns="0" rtlCol="0">
              <a:spAutoFit/>
            </a:bodyPr>
            <a:lstStyle/>
            <a:p>
              <a:pPr marL="143941" marR="350538" algn="just" latinLnBrk="0">
                <a:spcBef>
                  <a:spcPts val="300"/>
                </a:spcBef>
                <a:spcAft>
                  <a:spcPts val="300"/>
                </a:spcAft>
              </a:pPr>
              <a:endPar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endParaRPr>
            </a:p>
            <a:p>
              <a:pPr marL="143941" marR="350538" algn="just" latinLnBrk="0">
                <a:spcBef>
                  <a:spcPts val="300"/>
                </a:spcBef>
                <a:spcAft>
                  <a:spcPts val="300"/>
                </a:spcAft>
              </a:pP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EVP</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의 주요 구성 요소 이해</a:t>
              </a:r>
              <a:endPar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endParaRPr>
            </a:p>
            <a:p>
              <a:pPr marL="143941" marR="350538" algn="just" latinLnBrk="0">
                <a:spcBef>
                  <a:spcPts val="300"/>
                </a:spcBef>
                <a:spcAft>
                  <a:spcPts val="300"/>
                </a:spcAft>
              </a:pPr>
              <a:r>
                <a:rPr lang="en-US" altLang="ko-KR" sz="8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EVP</a:t>
              </a:r>
              <a:r>
                <a:rPr lang="ko-KR" altLang="en-US" sz="8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는 회사의 가치와 목적</a:t>
              </a:r>
              <a:r>
                <a:rPr lang="en-US" altLang="ko-KR" sz="8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사내 문화</a:t>
              </a:r>
              <a:r>
                <a:rPr lang="en-US" altLang="ko-KR" sz="8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유연근무 등을 포함하며</a:t>
              </a:r>
              <a:r>
                <a:rPr lang="en-US" altLang="ko-KR" sz="8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인재 확보와 개발</a:t>
              </a:r>
              <a:r>
                <a:rPr lang="en-US" altLang="ko-KR" sz="8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유지하는 데 매우 중요한 역할을 합니다</a:t>
              </a:r>
              <a:r>
                <a:rPr lang="en-US" altLang="ko-KR" sz="8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endParaRPr lang="ko-KR" altLang="en-US" sz="8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143941" latinLnBrk="0">
                <a:lnSpc>
                  <a:spcPct val="110000"/>
                </a:lnSpc>
                <a:spcBef>
                  <a:spcPts val="6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인간 중심적으로 설계된 </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EVP </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필요</a:t>
              </a:r>
              <a:endParaRPr lang="en-US" altLang="ko-KR" sz="8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143941" latinLnBrk="0">
                <a:lnSpc>
                  <a:spcPct val="110000"/>
                </a:lnSpc>
                <a:spcBef>
                  <a:spcPts val="600"/>
                </a:spcBef>
                <a:spcAft>
                  <a:spcPts val="3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실업률이 낮고 대체 기술이 부족한 환경에서는 인재 확보를 위해 근로자에게 초점을 맞춰야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endPar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143941" latinLnBrk="0">
                <a:spcBef>
                  <a:spcPts val="6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직원들이 성공적인 커리어를 찾도록 적극 지원  </a:t>
              </a:r>
            </a:p>
            <a:p>
              <a:pPr marL="143941" latinLnBrk="0">
                <a:lnSpc>
                  <a:spcPct val="110000"/>
                </a:lnSpc>
                <a:spcBef>
                  <a:spcPts val="300"/>
                </a:spcBef>
                <a:spcAft>
                  <a:spcPts val="3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새로운 기술의 도입으로 일이 기술</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(Skills)</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과 업무</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(Task)</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로 분절되는 상황에서</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직원들이 기업 내에서 성공적인 커리어를 갖도록 지원하는 것은 필수적입니다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endPar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32" name="object 27">
              <a:extLst>
                <a:ext uri="{FF2B5EF4-FFF2-40B4-BE49-F238E27FC236}">
                  <a16:creationId xmlns:a16="http://schemas.microsoft.com/office/drawing/2014/main" id="{D9B2515C-1D3F-EB27-060D-536A925A997F}"/>
                </a:ext>
              </a:extLst>
            </p:cNvPr>
            <p:cNvSpPr/>
            <p:nvPr/>
          </p:nvSpPr>
          <p:spPr>
            <a:xfrm>
              <a:off x="3346078" y="964750"/>
              <a:ext cx="2459278" cy="265274"/>
            </a:xfrm>
            <a:custGeom>
              <a:avLst/>
              <a:gdLst/>
              <a:ahLst/>
              <a:cxnLst/>
              <a:rect l="l" t="t" r="r" b="b"/>
              <a:pathLst>
                <a:path w="2435859" h="267335">
                  <a:moveTo>
                    <a:pt x="0" y="267042"/>
                  </a:moveTo>
                  <a:lnTo>
                    <a:pt x="2435301" y="267042"/>
                  </a:lnTo>
                  <a:lnTo>
                    <a:pt x="2435301" y="0"/>
                  </a:lnTo>
                  <a:lnTo>
                    <a:pt x="0" y="0"/>
                  </a:lnTo>
                  <a:lnTo>
                    <a:pt x="0" y="267042"/>
                  </a:lnTo>
                  <a:close/>
                </a:path>
              </a:pathLst>
            </a:custGeom>
            <a:solidFill>
              <a:srgbClr val="00B8F5"/>
            </a:solidFill>
            <a:ln>
              <a:solidFill>
                <a:srgbClr val="00B0F0"/>
              </a:solidFill>
            </a:ln>
          </p:spPr>
          <p:txBody>
            <a:bodyPr wrap="square" lIns="0" tIns="0" rIns="0" bIns="0" rtlCol="0" anchor="ctr"/>
            <a:lstStyle/>
            <a:p>
              <a:pPr marL="143941" latinLnBrk="0">
                <a:spcBef>
                  <a:spcPts val="67"/>
                </a:spcBef>
              </a:pPr>
              <a:r>
                <a:rPr lang="ko-KR" altLang="en-US" sz="10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실행방안</a:t>
              </a:r>
              <a:endParaRPr lang="en-US" altLang="ko-KR" sz="10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p:txBody>
        </p:sp>
      </p:grpSp>
      <p:sp>
        <p:nvSpPr>
          <p:cNvPr id="36" name="object 3">
            <a:extLst>
              <a:ext uri="{FF2B5EF4-FFF2-40B4-BE49-F238E27FC236}">
                <a16:creationId xmlns:a16="http://schemas.microsoft.com/office/drawing/2014/main" id="{7074F8DE-C6FC-D802-9BAC-B63C36ABA26C}"/>
              </a:ext>
            </a:extLst>
          </p:cNvPr>
          <p:cNvSpPr/>
          <p:nvPr/>
        </p:nvSpPr>
        <p:spPr>
          <a:xfrm>
            <a:off x="6404238" y="1669339"/>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37" name="object 4">
            <a:extLst>
              <a:ext uri="{FF2B5EF4-FFF2-40B4-BE49-F238E27FC236}">
                <a16:creationId xmlns:a16="http://schemas.microsoft.com/office/drawing/2014/main" id="{C7D40918-8FD7-EAD2-1F98-DB6A87A68CDA}"/>
              </a:ext>
            </a:extLst>
          </p:cNvPr>
          <p:cNvSpPr txBox="1"/>
          <p:nvPr/>
        </p:nvSpPr>
        <p:spPr>
          <a:xfrm>
            <a:off x="6206669" y="1845501"/>
            <a:ext cx="3014077" cy="1827959"/>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기업은 자동화</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디지털 전환을 도입함으로써 단순 데이터 분석이나 반복적이고 수동적인 작업에 기계</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로봇 또는 </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RPA</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를 활용할 수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기계가 업무를 처리하는 동안 인간은 변화에 빠르게 대응하는 역량을 강화하고 비즈니스 및 고객 혁신에 집중할 수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따라서 기계가 모방하기 어려운 사회성</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감정 인식 등 소프트 스킬의 가치는 더욱 높아질 것입니다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38" name="object 2">
            <a:extLst>
              <a:ext uri="{FF2B5EF4-FFF2-40B4-BE49-F238E27FC236}">
                <a16:creationId xmlns:a16="http://schemas.microsoft.com/office/drawing/2014/main" id="{C954AABD-72DE-799F-69D9-3DAF1875BCCC}"/>
              </a:ext>
            </a:extLst>
          </p:cNvPr>
          <p:cNvSpPr txBox="1"/>
          <p:nvPr/>
        </p:nvSpPr>
        <p:spPr>
          <a:xfrm>
            <a:off x="6186329" y="1139071"/>
            <a:ext cx="3013148" cy="439437"/>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소프트 스킬과 혁신</a:t>
            </a:r>
          </a:p>
        </p:txBody>
      </p:sp>
      <p:sp>
        <p:nvSpPr>
          <p:cNvPr id="50" name="object 18">
            <a:extLst>
              <a:ext uri="{FF2B5EF4-FFF2-40B4-BE49-F238E27FC236}">
                <a16:creationId xmlns:a16="http://schemas.microsoft.com/office/drawing/2014/main" id="{6B9DE24C-C66A-C1BE-B241-E6632114B882}"/>
              </a:ext>
            </a:extLst>
          </p:cNvPr>
          <p:cNvSpPr txBox="1"/>
          <p:nvPr/>
        </p:nvSpPr>
        <p:spPr>
          <a:xfrm>
            <a:off x="6206671" y="3873289"/>
            <a:ext cx="2886484" cy="1938992"/>
          </a:xfrm>
          <a:prstGeom prst="rect">
            <a:avLst/>
          </a:prstGeom>
          <a:noFill/>
        </p:spPr>
        <p:txBody>
          <a:bodyPr vert="horz" wrap="square" lIns="180000" tIns="0" rIns="180000" bIns="0" rtlCol="0">
            <a:spAutoFit/>
          </a:bodyPr>
          <a:lstStyle/>
          <a:p>
            <a:pPr marL="8467" algn="just" latinLnBrk="0">
              <a:spcBef>
                <a:spcPts val="8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향후 전략적 가치 창출과 기업가 정신</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의사결정</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창의력 등의 역량이 더욱 중요해질 것입니다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또한 성과를 이끌어내기 위해 자동화와 디지털 솔루션을 효과적으로 관리해야 할 것이며</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 과정에서 인간과 디지털 기술</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자동화 등의 여러 요소를 적재적소에 활용하는 방법을 배워야 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특히 협업을 통한 성과 창출 능력이 핵심 역량으로 부각될 것이며</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여러 영역에 걸쳐 함께 협력함으로써 회복력과 대인관계 능력을 갖추어 나갈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더욱 민첩한 전환을 추진하기 위해서 프론트</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미들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백 오피스 기능 전반에 걸쳐 각 부서가 긴밀하게 연결되어 있어야 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이를 위해 더 많은 기업은 메타버스를 활용하여 직원과 고객</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커뮤니티를 서로 연결시키고</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협업 허브를 구축하여 성장의 기회를 모색할 것으로 전망됩니다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grpSp>
        <p:nvGrpSpPr>
          <p:cNvPr id="57" name="그룹 56">
            <a:extLst>
              <a:ext uri="{FF2B5EF4-FFF2-40B4-BE49-F238E27FC236}">
                <a16:creationId xmlns:a16="http://schemas.microsoft.com/office/drawing/2014/main" id="{876266CD-9D7D-8B13-D93F-46CF0E13F029}"/>
              </a:ext>
            </a:extLst>
          </p:cNvPr>
          <p:cNvGrpSpPr/>
          <p:nvPr/>
        </p:nvGrpSpPr>
        <p:grpSpPr>
          <a:xfrm>
            <a:off x="9515619" y="1196975"/>
            <a:ext cx="2156871" cy="2462807"/>
            <a:chOff x="3346077" y="1210651"/>
            <a:chExt cx="2820066" cy="2462807"/>
          </a:xfrm>
        </p:grpSpPr>
        <p:sp>
          <p:nvSpPr>
            <p:cNvPr id="58" name="object 26">
              <a:extLst>
                <a:ext uri="{FF2B5EF4-FFF2-40B4-BE49-F238E27FC236}">
                  <a16:creationId xmlns:a16="http://schemas.microsoft.com/office/drawing/2014/main" id="{AF1F1B23-1E7D-0E34-814A-FA08C4D781ED}"/>
                </a:ext>
              </a:extLst>
            </p:cNvPr>
            <p:cNvSpPr/>
            <p:nvPr/>
          </p:nvSpPr>
          <p:spPr>
            <a:xfrm>
              <a:off x="3346081" y="1342899"/>
              <a:ext cx="2820062" cy="2330559"/>
            </a:xfrm>
            <a:custGeom>
              <a:avLst/>
              <a:gdLst/>
              <a:ahLst/>
              <a:cxnLst/>
              <a:rect l="l" t="t" r="r" b="b"/>
              <a:pathLst>
                <a:path w="2435859" h="5600700">
                  <a:moveTo>
                    <a:pt x="0" y="5600649"/>
                  </a:moveTo>
                  <a:lnTo>
                    <a:pt x="2435301" y="5600649"/>
                  </a:lnTo>
                  <a:lnTo>
                    <a:pt x="2435301" y="0"/>
                  </a:lnTo>
                  <a:lnTo>
                    <a:pt x="0" y="0"/>
                  </a:lnTo>
                  <a:lnTo>
                    <a:pt x="0" y="5600649"/>
                  </a:lnTo>
                  <a:close/>
                </a:path>
              </a:pathLst>
            </a:custGeom>
            <a:solidFill>
              <a:schemeClr val="bg1"/>
            </a:solidFill>
            <a:ln w="12700">
              <a:solidFill>
                <a:srgbClr val="00B8F5"/>
              </a:solidFill>
            </a:ln>
          </p:spPr>
          <p:txBody>
            <a:bodyPr wrap="square" lIns="0" tIns="0" rIns="0" bIns="0" rtlCol="0"/>
            <a:lstStyle/>
            <a:p>
              <a:pPr latinLnBrk="0"/>
              <a:endParaRPr sz="800" dirty="0">
                <a:latin typeface="+mn-ea"/>
              </a:endParaRPr>
            </a:p>
          </p:txBody>
        </p:sp>
        <p:sp>
          <p:nvSpPr>
            <p:cNvPr id="59" name="object 25">
              <a:extLst>
                <a:ext uri="{FF2B5EF4-FFF2-40B4-BE49-F238E27FC236}">
                  <a16:creationId xmlns:a16="http://schemas.microsoft.com/office/drawing/2014/main" id="{77929247-A53D-9E91-FE2E-538658640B4C}"/>
                </a:ext>
              </a:extLst>
            </p:cNvPr>
            <p:cNvSpPr txBox="1"/>
            <p:nvPr/>
          </p:nvSpPr>
          <p:spPr>
            <a:xfrm>
              <a:off x="3346078" y="1373821"/>
              <a:ext cx="2811965" cy="2174014"/>
            </a:xfrm>
            <a:prstGeom prst="rect">
              <a:avLst/>
            </a:prstGeom>
            <a:noFill/>
          </p:spPr>
          <p:txBody>
            <a:bodyPr vert="horz" wrap="square" lIns="0" tIns="8467" rIns="0" bIns="0" rtlCol="0">
              <a:spAutoFit/>
            </a:bodyPr>
            <a:lstStyle/>
            <a:p>
              <a:pPr marL="143941" marR="350538" algn="just" latinLnBrk="0">
                <a:spcBef>
                  <a:spcPts val="300"/>
                </a:spcBef>
                <a:spcAft>
                  <a:spcPts val="300"/>
                </a:spcAft>
              </a:pPr>
              <a:endPar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endParaRPr>
            </a:p>
            <a:p>
              <a:pPr marL="143941" latinLnBrk="0">
                <a:lnSpc>
                  <a:spcPct val="110000"/>
                </a:lnSpc>
                <a:spcBef>
                  <a:spcPts val="6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소프트 스킬 개발 및 육성</a:t>
              </a:r>
            </a:p>
            <a:p>
              <a:pPr marL="143941" marR="350538" algn="just" latinLnBrk="0">
                <a:lnSpc>
                  <a:spcPct val="110000"/>
                </a:lnSpc>
                <a:spcBef>
                  <a:spcPts val="300"/>
                </a:spcBef>
                <a:spcAft>
                  <a:spcPts val="300"/>
                </a:spcAft>
              </a:pPr>
              <a:r>
                <a:rPr lang="ko-KR" altLang="en-US" sz="8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직원 스스로 소프트 스킬을 학습할 수 있도록 적절한 환경을 조성해야 합니다</a:t>
              </a:r>
              <a:r>
                <a:rPr lang="en-US" altLang="ko-KR" sz="8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또한 도전 과제를 제시하며 지속적인 성장을 독려해야 합니다</a:t>
              </a:r>
              <a:r>
                <a:rPr lang="en-US" altLang="ko-KR" sz="8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143941" latinLnBrk="0">
                <a:lnSpc>
                  <a:spcPct val="110000"/>
                </a:lnSpc>
                <a:spcBef>
                  <a:spcPts val="600"/>
                </a:spcBef>
                <a:spcAft>
                  <a:spcPts val="300"/>
                </a:spcAft>
              </a:pP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ITO(Innovation Time Off) </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검토 </a:t>
              </a:r>
            </a:p>
            <a:p>
              <a:pPr marL="143941" latinLnBrk="0">
                <a:lnSpc>
                  <a:spcPct val="110000"/>
                </a:lnSpc>
                <a:spcBef>
                  <a:spcPts val="600"/>
                </a:spcBef>
                <a:spcAft>
                  <a:spcPts val="3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세계적인 기업인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3M, Atlassian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등은 자동화 작업을 통해 확보된 시간을 활용하여 직원에게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ITO</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를 제공합니다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더불어 협업 혁신 포럼을 운영하여</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고객의 문제 해결과 서비스 개선</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신제품 및 비즈니스 아이디어 개발에 활용하고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60" name="object 27">
              <a:extLst>
                <a:ext uri="{FF2B5EF4-FFF2-40B4-BE49-F238E27FC236}">
                  <a16:creationId xmlns:a16="http://schemas.microsoft.com/office/drawing/2014/main" id="{1B1AB2DB-D16E-BB31-A717-A4DF192183A7}"/>
                </a:ext>
              </a:extLst>
            </p:cNvPr>
            <p:cNvSpPr/>
            <p:nvPr/>
          </p:nvSpPr>
          <p:spPr>
            <a:xfrm>
              <a:off x="3346077" y="1210651"/>
              <a:ext cx="2820063" cy="265274"/>
            </a:xfrm>
            <a:custGeom>
              <a:avLst/>
              <a:gdLst/>
              <a:ahLst/>
              <a:cxnLst/>
              <a:rect l="l" t="t" r="r" b="b"/>
              <a:pathLst>
                <a:path w="2435859" h="267335">
                  <a:moveTo>
                    <a:pt x="0" y="267042"/>
                  </a:moveTo>
                  <a:lnTo>
                    <a:pt x="2435301" y="267042"/>
                  </a:lnTo>
                  <a:lnTo>
                    <a:pt x="2435301" y="0"/>
                  </a:lnTo>
                  <a:lnTo>
                    <a:pt x="0" y="0"/>
                  </a:lnTo>
                  <a:lnTo>
                    <a:pt x="0" y="267042"/>
                  </a:lnTo>
                  <a:close/>
                </a:path>
              </a:pathLst>
            </a:custGeom>
            <a:solidFill>
              <a:srgbClr val="00B8F5"/>
            </a:solidFill>
            <a:ln>
              <a:solidFill>
                <a:srgbClr val="00B0F0"/>
              </a:solidFill>
            </a:ln>
          </p:spPr>
          <p:txBody>
            <a:bodyPr wrap="square" lIns="0" tIns="0" rIns="0" bIns="0" rtlCol="0" anchor="ctr"/>
            <a:lstStyle/>
            <a:p>
              <a:pPr marL="143941" latinLnBrk="0">
                <a:spcBef>
                  <a:spcPts val="67"/>
                </a:spcBef>
              </a:pPr>
              <a:r>
                <a:rPr lang="ko-KR" altLang="en-US" sz="10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실행방안</a:t>
              </a:r>
              <a:endParaRPr lang="en-US" altLang="ko-KR" sz="10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p:txBody>
        </p:sp>
      </p:grpSp>
      <p:sp>
        <p:nvSpPr>
          <p:cNvPr id="61" name="object 3">
            <a:extLst>
              <a:ext uri="{FF2B5EF4-FFF2-40B4-BE49-F238E27FC236}">
                <a16:creationId xmlns:a16="http://schemas.microsoft.com/office/drawing/2014/main" id="{96CA2FDE-5C7A-5213-3F84-35669942DCC8}"/>
              </a:ext>
            </a:extLst>
          </p:cNvPr>
          <p:cNvSpPr txBox="1"/>
          <p:nvPr/>
        </p:nvSpPr>
        <p:spPr>
          <a:xfrm>
            <a:off x="708711" y="5939972"/>
            <a:ext cx="2615514" cy="223993"/>
          </a:xfrm>
          <a:prstGeom prst="rect">
            <a:avLst/>
          </a:prstGeom>
        </p:spPr>
        <p:txBody>
          <a:bodyPr vert="horz" wrap="square" lIns="0" tIns="8467" rIns="0" bIns="0" rtlCol="0">
            <a:spAutoFit/>
          </a:bodyPr>
          <a:lstStyle/>
          <a:p>
            <a:pPr marL="25401" latinLnBrk="0">
              <a:spcBef>
                <a:spcPts val="67"/>
              </a:spcBef>
            </a:pPr>
            <a:r>
              <a:rPr sz="700" spc="69" baseline="30864" dirty="0">
                <a:latin typeface="+mn-ea"/>
                <a:cs typeface="Calibri"/>
              </a:rPr>
              <a:t>18</a:t>
            </a:r>
            <a:r>
              <a:rPr sz="700" spc="47" dirty="0">
                <a:latin typeface="+mn-ea"/>
                <a:cs typeface="Calibri"/>
              </a:rPr>
              <a:t>Samsung, </a:t>
            </a:r>
            <a:r>
              <a:rPr sz="700" spc="60" dirty="0">
                <a:latin typeface="+mn-ea"/>
                <a:cs typeface="Calibri"/>
                <a:hlinkClick r:id="rId2"/>
              </a:rPr>
              <a:t>Samsung </a:t>
            </a:r>
            <a:r>
              <a:rPr sz="700" spc="43" dirty="0">
                <a:latin typeface="+mn-ea"/>
                <a:cs typeface="Calibri"/>
                <a:hlinkClick r:id="rId2"/>
              </a:rPr>
              <a:t>Biologics </a:t>
            </a:r>
            <a:r>
              <a:rPr sz="700" spc="40" dirty="0">
                <a:latin typeface="+mn-ea"/>
                <a:cs typeface="Calibri"/>
                <a:hlinkClick r:id="rId2"/>
              </a:rPr>
              <a:t>hosts </a:t>
            </a:r>
            <a:r>
              <a:rPr sz="700" spc="27" dirty="0">
                <a:latin typeface="+mn-ea"/>
                <a:cs typeface="Calibri"/>
                <a:hlinkClick r:id="rId2"/>
              </a:rPr>
              <a:t>its </a:t>
            </a:r>
            <a:r>
              <a:rPr sz="700" spc="23" dirty="0">
                <a:latin typeface="+mn-ea"/>
                <a:cs typeface="Calibri"/>
                <a:hlinkClick r:id="rId2"/>
              </a:rPr>
              <a:t>first </a:t>
            </a:r>
            <a:r>
              <a:rPr sz="700" spc="37" dirty="0">
                <a:latin typeface="+mn-ea"/>
                <a:cs typeface="Calibri"/>
                <a:hlinkClick r:id="rId2"/>
              </a:rPr>
              <a:t>metaverse </a:t>
            </a:r>
            <a:r>
              <a:rPr sz="700" spc="67" dirty="0">
                <a:latin typeface="+mn-ea"/>
                <a:cs typeface="Calibri"/>
                <a:hlinkClick r:id="rId2"/>
              </a:rPr>
              <a:t>Job </a:t>
            </a:r>
            <a:r>
              <a:rPr sz="700" spc="20" dirty="0">
                <a:latin typeface="+mn-ea"/>
                <a:cs typeface="Calibri"/>
                <a:hlinkClick r:id="rId2"/>
              </a:rPr>
              <a:t>Fair</a:t>
            </a:r>
            <a:r>
              <a:rPr sz="700" spc="20" dirty="0">
                <a:latin typeface="+mn-ea"/>
                <a:cs typeface="Calibri"/>
              </a:rPr>
              <a:t>, </a:t>
            </a:r>
            <a:r>
              <a:rPr sz="700" spc="33" dirty="0">
                <a:latin typeface="+mn-ea"/>
                <a:cs typeface="Calibri"/>
              </a:rPr>
              <a:t>March</a:t>
            </a:r>
            <a:r>
              <a:rPr sz="700" spc="-37" dirty="0">
                <a:latin typeface="+mn-ea"/>
                <a:cs typeface="Calibri"/>
              </a:rPr>
              <a:t> </a:t>
            </a:r>
            <a:r>
              <a:rPr sz="700" spc="23" dirty="0">
                <a:latin typeface="+mn-ea"/>
                <a:cs typeface="Calibri"/>
              </a:rPr>
              <a:t>2022</a:t>
            </a:r>
            <a:endParaRPr sz="700" dirty="0">
              <a:latin typeface="+mn-ea"/>
              <a:cs typeface="Calibri"/>
            </a:endParaRPr>
          </a:p>
        </p:txBody>
      </p:sp>
      <p:sp>
        <p:nvSpPr>
          <p:cNvPr id="14" name="사각형: 둥근 위쪽 모서리 13">
            <a:extLst>
              <a:ext uri="{FF2B5EF4-FFF2-40B4-BE49-F238E27FC236}">
                <a16:creationId xmlns:a16="http://schemas.microsoft.com/office/drawing/2014/main" id="{EDE88B06-3CAC-BD7F-E92A-ED1D3046A1B5}"/>
              </a:ext>
            </a:extLst>
          </p:cNvPr>
          <p:cNvSpPr/>
          <p:nvPr/>
        </p:nvSpPr>
        <p:spPr>
          <a:xfrm>
            <a:off x="11221766" y="571500"/>
            <a:ext cx="73699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1904423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45802AA6-6E9C-A253-511D-53C0714B91A5}"/>
              </a:ext>
            </a:extLst>
          </p:cNvPr>
          <p:cNvSpPr>
            <a:spLocks noGrp="1"/>
          </p:cNvSpPr>
          <p:nvPr>
            <p:ph type="ftr" sz="quarter" idx="3"/>
          </p:nvPr>
        </p:nvSpPr>
        <p:spPr/>
        <p:txBody>
          <a:body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슬라이드 번호 개체 틀 2">
            <a:extLst>
              <a:ext uri="{FF2B5EF4-FFF2-40B4-BE49-F238E27FC236}">
                <a16:creationId xmlns:a16="http://schemas.microsoft.com/office/drawing/2014/main" id="{51BFB885-44BD-38CE-BB03-49678C16EF74}"/>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39</a:t>
            </a:fld>
            <a:r>
              <a:rPr lang="en-US" altLang="ko-KR"/>
              <a:t> </a:t>
            </a:r>
            <a:endParaRPr lang="en-US" dirty="0"/>
          </a:p>
        </p:txBody>
      </p:sp>
      <p:sp>
        <p:nvSpPr>
          <p:cNvPr id="4" name="사각형: 둥근 위쪽 모서리 3">
            <a:extLst>
              <a:ext uri="{FF2B5EF4-FFF2-40B4-BE49-F238E27FC236}">
                <a16:creationId xmlns:a16="http://schemas.microsoft.com/office/drawing/2014/main" id="{CABC6553-AB67-DDAB-72F3-FD7186198CFF}"/>
              </a:ext>
            </a:extLst>
          </p:cNvPr>
          <p:cNvSpPr/>
          <p:nvPr/>
        </p:nvSpPr>
        <p:spPr>
          <a:xfrm>
            <a:off x="515937" y="571500"/>
            <a:ext cx="76422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미래의 노동력</a:t>
            </a:r>
          </a:p>
        </p:txBody>
      </p:sp>
      <p:sp>
        <p:nvSpPr>
          <p:cNvPr id="5" name="사각형: 둥근 위쪽 모서리 4">
            <a:extLst>
              <a:ext uri="{FF2B5EF4-FFF2-40B4-BE49-F238E27FC236}">
                <a16:creationId xmlns:a16="http://schemas.microsoft.com/office/drawing/2014/main" id="{D3E42002-1F9A-CF16-949D-16BA4D22AC7C}"/>
              </a:ext>
            </a:extLst>
          </p:cNvPr>
          <p:cNvSpPr/>
          <p:nvPr/>
        </p:nvSpPr>
        <p:spPr>
          <a:xfrm>
            <a:off x="1311410" y="571500"/>
            <a:ext cx="106602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인간과 디지털의 공존</a:t>
            </a:r>
          </a:p>
        </p:txBody>
      </p:sp>
      <p:sp>
        <p:nvSpPr>
          <p:cNvPr id="6" name="사각형: 둥근 위쪽 모서리 5">
            <a:extLst>
              <a:ext uri="{FF2B5EF4-FFF2-40B4-BE49-F238E27FC236}">
                <a16:creationId xmlns:a16="http://schemas.microsoft.com/office/drawing/2014/main" id="{333404DA-3DD1-FDD4-9D34-5D7229E8CD34}"/>
              </a:ext>
            </a:extLst>
          </p:cNvPr>
          <p:cNvSpPr/>
          <p:nvPr/>
        </p:nvSpPr>
        <p:spPr>
          <a:xfrm>
            <a:off x="2408690" y="571500"/>
            <a:ext cx="146662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인간과 디지털 간 융합체계 구축</a:t>
            </a:r>
          </a:p>
        </p:txBody>
      </p:sp>
      <p:sp>
        <p:nvSpPr>
          <p:cNvPr id="7" name="사각형: 둥근 위쪽 모서리 6">
            <a:extLst>
              <a:ext uri="{FF2B5EF4-FFF2-40B4-BE49-F238E27FC236}">
                <a16:creationId xmlns:a16="http://schemas.microsoft.com/office/drawing/2014/main" id="{3641240B-7E6E-F498-1911-A067E75C7A67}"/>
              </a:ext>
            </a:extLst>
          </p:cNvPr>
          <p:cNvSpPr/>
          <p:nvPr/>
        </p:nvSpPr>
        <p:spPr>
          <a:xfrm>
            <a:off x="3906565" y="571500"/>
            <a:ext cx="1275036"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자동화로 인한 노동력 영향 </a:t>
            </a:r>
          </a:p>
        </p:txBody>
      </p:sp>
      <p:sp>
        <p:nvSpPr>
          <p:cNvPr id="8" name="사각형: 둥근 위쪽 모서리 7">
            <a:extLst>
              <a:ext uri="{FF2B5EF4-FFF2-40B4-BE49-F238E27FC236}">
                <a16:creationId xmlns:a16="http://schemas.microsoft.com/office/drawing/2014/main" id="{B7AFBB98-72B4-A36A-8072-FC137201C2A4}"/>
              </a:ext>
            </a:extLst>
          </p:cNvPr>
          <p:cNvSpPr/>
          <p:nvPr/>
        </p:nvSpPr>
        <p:spPr>
          <a:xfrm>
            <a:off x="5212852" y="571500"/>
            <a:ext cx="78735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역할의 재정립</a:t>
            </a:r>
          </a:p>
        </p:txBody>
      </p:sp>
      <p:sp>
        <p:nvSpPr>
          <p:cNvPr id="9" name="사각형: 둥근 위쪽 모서리 8">
            <a:extLst>
              <a:ext uri="{FF2B5EF4-FFF2-40B4-BE49-F238E27FC236}">
                <a16:creationId xmlns:a16="http://schemas.microsoft.com/office/drawing/2014/main" id="{67515FFC-40A9-C559-47A6-588174649A01}"/>
              </a:ext>
            </a:extLst>
          </p:cNvPr>
          <p:cNvSpPr/>
          <p:nvPr/>
        </p:nvSpPr>
        <p:spPr>
          <a:xfrm>
            <a:off x="6031458" y="571500"/>
            <a:ext cx="103990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인력 구성을 위한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5B</a:t>
            </a:r>
          </a:p>
        </p:txBody>
      </p:sp>
      <p:sp>
        <p:nvSpPr>
          <p:cNvPr id="10" name="사각형: 둥근 위쪽 모서리 9">
            <a:extLst>
              <a:ext uri="{FF2B5EF4-FFF2-40B4-BE49-F238E27FC236}">
                <a16:creationId xmlns:a16="http://schemas.microsoft.com/office/drawing/2014/main" id="{82711AF0-F37B-CD40-B503-F5026E2813DD}"/>
              </a:ext>
            </a:extLst>
          </p:cNvPr>
          <p:cNvSpPr/>
          <p:nvPr/>
        </p:nvSpPr>
        <p:spPr>
          <a:xfrm>
            <a:off x="7102614" y="571500"/>
            <a:ext cx="87443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HR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데이터의 힘</a:t>
            </a:r>
          </a:p>
        </p:txBody>
      </p:sp>
      <p:sp>
        <p:nvSpPr>
          <p:cNvPr id="11" name="사각형: 둥근 위쪽 모서리 10">
            <a:extLst>
              <a:ext uri="{FF2B5EF4-FFF2-40B4-BE49-F238E27FC236}">
                <a16:creationId xmlns:a16="http://schemas.microsoft.com/office/drawing/2014/main" id="{C538CCFF-BA61-712D-404D-70A9A64A7917}"/>
              </a:ext>
            </a:extLst>
          </p:cNvPr>
          <p:cNvSpPr/>
          <p:nvPr/>
        </p:nvSpPr>
        <p:spPr>
          <a:xfrm>
            <a:off x="8008304" y="571500"/>
            <a:ext cx="1083447"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EVP</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를 강화하는 기술 </a:t>
            </a:r>
          </a:p>
        </p:txBody>
      </p:sp>
      <p:sp>
        <p:nvSpPr>
          <p:cNvPr id="12" name="사각형: 둥근 위쪽 모서리 11">
            <a:extLst>
              <a:ext uri="{FF2B5EF4-FFF2-40B4-BE49-F238E27FC236}">
                <a16:creationId xmlns:a16="http://schemas.microsoft.com/office/drawing/2014/main" id="{9A9AB934-9EFD-D2B1-38C1-318FE525AD89}"/>
              </a:ext>
            </a:extLst>
          </p:cNvPr>
          <p:cNvSpPr/>
          <p:nvPr/>
        </p:nvSpPr>
        <p:spPr>
          <a:xfrm>
            <a:off x="9123001" y="571500"/>
            <a:ext cx="97894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소프트 스킬과 혁신</a:t>
            </a:r>
          </a:p>
        </p:txBody>
      </p:sp>
      <p:sp>
        <p:nvSpPr>
          <p:cNvPr id="13" name="사각형: 둥근 위쪽 모서리 12">
            <a:extLst>
              <a:ext uri="{FF2B5EF4-FFF2-40B4-BE49-F238E27FC236}">
                <a16:creationId xmlns:a16="http://schemas.microsoft.com/office/drawing/2014/main" id="{E302E420-58F6-D234-9D7E-BEF094D28239}"/>
              </a:ext>
            </a:extLst>
          </p:cNvPr>
          <p:cNvSpPr/>
          <p:nvPr/>
        </p:nvSpPr>
        <p:spPr>
          <a:xfrm>
            <a:off x="10133195" y="571500"/>
            <a:ext cx="1057320"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혁신을 주도하는 문화</a:t>
            </a:r>
          </a:p>
        </p:txBody>
      </p:sp>
      <p:sp>
        <p:nvSpPr>
          <p:cNvPr id="15" name="object 3">
            <a:extLst>
              <a:ext uri="{FF2B5EF4-FFF2-40B4-BE49-F238E27FC236}">
                <a16:creationId xmlns:a16="http://schemas.microsoft.com/office/drawing/2014/main" id="{46BBCD25-5074-8DB9-4458-A2C9D60EBE3B}"/>
              </a:ext>
            </a:extLst>
          </p:cNvPr>
          <p:cNvSpPr/>
          <p:nvPr/>
        </p:nvSpPr>
        <p:spPr>
          <a:xfrm>
            <a:off x="713505" y="2094642"/>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6" name="object 4">
            <a:extLst>
              <a:ext uri="{FF2B5EF4-FFF2-40B4-BE49-F238E27FC236}">
                <a16:creationId xmlns:a16="http://schemas.microsoft.com/office/drawing/2014/main" id="{89AA0485-1B06-06FF-DABA-C3FAC6E1B688}"/>
              </a:ext>
            </a:extLst>
          </p:cNvPr>
          <p:cNvSpPr txBox="1"/>
          <p:nvPr/>
        </p:nvSpPr>
        <p:spPr>
          <a:xfrm>
            <a:off x="515936" y="2270804"/>
            <a:ext cx="2733677" cy="1421693"/>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기업의 문화와 리더십은 공급망의 혁신을 주도하고</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미래 인력 개발에 중요한 역할을 할 것입니다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기업 문화는 기업이 인재를 바라보는 관점</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강력한 목적의식을 만드는 방법</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비즈니스와 미래 공급망이 나아갈 방향을 정의하는 방법 등을 포함합니다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17" name="object 2">
            <a:extLst>
              <a:ext uri="{FF2B5EF4-FFF2-40B4-BE49-F238E27FC236}">
                <a16:creationId xmlns:a16="http://schemas.microsoft.com/office/drawing/2014/main" id="{17C019F4-6156-2BAD-0BB1-92E4E5C5752F}"/>
              </a:ext>
            </a:extLst>
          </p:cNvPr>
          <p:cNvSpPr txBox="1"/>
          <p:nvPr/>
        </p:nvSpPr>
        <p:spPr>
          <a:xfrm>
            <a:off x="495596" y="1139071"/>
            <a:ext cx="3013148" cy="870324"/>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혁신을 주도하는   문화</a:t>
            </a:r>
          </a:p>
        </p:txBody>
      </p:sp>
      <p:sp>
        <p:nvSpPr>
          <p:cNvPr id="19" name="object 18">
            <a:extLst>
              <a:ext uri="{FF2B5EF4-FFF2-40B4-BE49-F238E27FC236}">
                <a16:creationId xmlns:a16="http://schemas.microsoft.com/office/drawing/2014/main" id="{C0F0142D-3B8C-6B64-9308-87EB3DAE41A1}"/>
              </a:ext>
            </a:extLst>
          </p:cNvPr>
          <p:cNvSpPr txBox="1"/>
          <p:nvPr/>
        </p:nvSpPr>
        <p:spPr>
          <a:xfrm>
            <a:off x="527496" y="5077189"/>
            <a:ext cx="2796729" cy="830997"/>
          </a:xfrm>
          <a:prstGeom prst="rect">
            <a:avLst/>
          </a:prstGeom>
          <a:noFill/>
        </p:spPr>
        <p:txBody>
          <a:bodyPr vert="horz" wrap="square" lIns="180000" tIns="0" rIns="180000" bIns="0" rtlCol="0">
            <a:spAutoFit/>
          </a:bodyPr>
          <a:lstStyle/>
          <a:p>
            <a:pPr marL="8467" algn="just" latinLnBrk="0">
              <a:spcBef>
                <a:spcPts val="8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입사 지원자는 기업의 경영 성과 뿐만 아니라 건강한 조직문화와 비전</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사회적 책임을 다하는 모습 등에 매력을 느낍니다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기업의 문화와 비전은 이해관계자</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투자자</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고객</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입사 지원자가 기업을 판단할 때 경쟁우위를 확보할 수 있는 주요 평가 요소가 될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pic>
        <p:nvPicPr>
          <p:cNvPr id="21" name="그림 20" descr="산업, 기계, 파이프, 공학이(가) 표시된 사진&#10;&#10;자동 생성된 설명">
            <a:extLst>
              <a:ext uri="{FF2B5EF4-FFF2-40B4-BE49-F238E27FC236}">
                <a16:creationId xmlns:a16="http://schemas.microsoft.com/office/drawing/2014/main" id="{F037BF14-2C80-EFF4-9E1B-23226B595B47}"/>
              </a:ext>
            </a:extLst>
          </p:cNvPr>
          <p:cNvPicPr>
            <a:picLocks noChangeAspect="1"/>
          </p:cNvPicPr>
          <p:nvPr/>
        </p:nvPicPr>
        <p:blipFill rotWithShape="1">
          <a:blip r:embed="rId2">
            <a:extLst>
              <a:ext uri="{28A0092B-C50C-407E-A947-70E740481C1C}">
                <a14:useLocalDpi xmlns:a14="http://schemas.microsoft.com/office/drawing/2010/main" val="0"/>
              </a:ext>
            </a:extLst>
          </a:blip>
          <a:srcRect t="5609" b="6143"/>
          <a:stretch/>
        </p:blipFill>
        <p:spPr>
          <a:xfrm>
            <a:off x="4263657" y="1203742"/>
            <a:ext cx="7928344" cy="4673183"/>
          </a:xfrm>
          <a:prstGeom prst="rect">
            <a:avLst/>
          </a:prstGeom>
        </p:spPr>
      </p:pic>
      <p:sp>
        <p:nvSpPr>
          <p:cNvPr id="22" name="object 3">
            <a:extLst>
              <a:ext uri="{FF2B5EF4-FFF2-40B4-BE49-F238E27FC236}">
                <a16:creationId xmlns:a16="http://schemas.microsoft.com/office/drawing/2014/main" id="{25E6F396-CD39-2EDB-AFC5-3468C43D28A6}"/>
              </a:ext>
            </a:extLst>
          </p:cNvPr>
          <p:cNvSpPr/>
          <p:nvPr/>
        </p:nvSpPr>
        <p:spPr>
          <a:xfrm>
            <a:off x="3324225" y="2209801"/>
            <a:ext cx="2517776" cy="2425994"/>
          </a:xfrm>
          <a:custGeom>
            <a:avLst/>
            <a:gdLst/>
            <a:ahLst/>
            <a:cxnLst/>
            <a:rect l="l" t="t" r="r" b="b"/>
            <a:pathLst>
              <a:path w="3132454" h="4481830">
                <a:moveTo>
                  <a:pt x="0" y="4481525"/>
                </a:moveTo>
                <a:lnTo>
                  <a:pt x="3131997" y="4481525"/>
                </a:lnTo>
                <a:lnTo>
                  <a:pt x="3131997" y="0"/>
                </a:lnTo>
                <a:lnTo>
                  <a:pt x="0" y="0"/>
                </a:lnTo>
                <a:lnTo>
                  <a:pt x="0" y="4481525"/>
                </a:lnTo>
                <a:close/>
              </a:path>
            </a:pathLst>
          </a:custGeom>
          <a:solidFill>
            <a:srgbClr val="FFFFFF"/>
          </a:solidFill>
        </p:spPr>
        <p:txBody>
          <a:bodyPr wrap="square" lIns="0" tIns="0" rIns="0" bIns="0" rtlCol="0"/>
          <a:lstStyle/>
          <a:p>
            <a:pPr latinLnBrk="0"/>
            <a:endParaRPr sz="800">
              <a:latin typeface="+mj-ea"/>
              <a:ea typeface="+mj-ea"/>
            </a:endParaRPr>
          </a:p>
        </p:txBody>
      </p:sp>
      <p:grpSp>
        <p:nvGrpSpPr>
          <p:cNvPr id="23" name="그룹 22">
            <a:extLst>
              <a:ext uri="{FF2B5EF4-FFF2-40B4-BE49-F238E27FC236}">
                <a16:creationId xmlns:a16="http://schemas.microsoft.com/office/drawing/2014/main" id="{4195C145-C060-2966-EEE9-6D4EB59FDB5F}"/>
              </a:ext>
            </a:extLst>
          </p:cNvPr>
          <p:cNvGrpSpPr/>
          <p:nvPr/>
        </p:nvGrpSpPr>
        <p:grpSpPr>
          <a:xfrm>
            <a:off x="3540121" y="2345290"/>
            <a:ext cx="2376492" cy="2152283"/>
            <a:chOff x="3346077" y="1210651"/>
            <a:chExt cx="3107216" cy="2152283"/>
          </a:xfrm>
        </p:grpSpPr>
        <p:sp>
          <p:nvSpPr>
            <p:cNvPr id="26" name="object 26">
              <a:extLst>
                <a:ext uri="{FF2B5EF4-FFF2-40B4-BE49-F238E27FC236}">
                  <a16:creationId xmlns:a16="http://schemas.microsoft.com/office/drawing/2014/main" id="{55B0CBE0-DB54-7C43-A743-5CAEA3CBBA59}"/>
                </a:ext>
              </a:extLst>
            </p:cNvPr>
            <p:cNvSpPr/>
            <p:nvPr/>
          </p:nvSpPr>
          <p:spPr>
            <a:xfrm>
              <a:off x="3346081" y="1342900"/>
              <a:ext cx="2820062" cy="2020034"/>
            </a:xfrm>
            <a:custGeom>
              <a:avLst/>
              <a:gdLst/>
              <a:ahLst/>
              <a:cxnLst/>
              <a:rect l="l" t="t" r="r" b="b"/>
              <a:pathLst>
                <a:path w="2435859" h="5600700">
                  <a:moveTo>
                    <a:pt x="0" y="5600649"/>
                  </a:moveTo>
                  <a:lnTo>
                    <a:pt x="2435301" y="5600649"/>
                  </a:lnTo>
                  <a:lnTo>
                    <a:pt x="2435301" y="0"/>
                  </a:lnTo>
                  <a:lnTo>
                    <a:pt x="0" y="0"/>
                  </a:lnTo>
                  <a:lnTo>
                    <a:pt x="0" y="5600649"/>
                  </a:lnTo>
                  <a:close/>
                </a:path>
              </a:pathLst>
            </a:custGeom>
            <a:solidFill>
              <a:schemeClr val="bg1"/>
            </a:solidFill>
            <a:ln w="12700">
              <a:solidFill>
                <a:srgbClr val="00B8F5"/>
              </a:solidFill>
            </a:ln>
          </p:spPr>
          <p:txBody>
            <a:bodyPr wrap="square" lIns="0" tIns="0" rIns="0" bIns="0" rtlCol="0"/>
            <a:lstStyle/>
            <a:p>
              <a:pPr latinLnBrk="0"/>
              <a:endParaRPr sz="800" dirty="0">
                <a:latin typeface="+mn-ea"/>
              </a:endParaRPr>
            </a:p>
          </p:txBody>
        </p:sp>
        <p:sp>
          <p:nvSpPr>
            <p:cNvPr id="27" name="object 25">
              <a:extLst>
                <a:ext uri="{FF2B5EF4-FFF2-40B4-BE49-F238E27FC236}">
                  <a16:creationId xmlns:a16="http://schemas.microsoft.com/office/drawing/2014/main" id="{7450D791-D628-716A-B519-9255AF21F6BF}"/>
                </a:ext>
              </a:extLst>
            </p:cNvPr>
            <p:cNvSpPr txBox="1"/>
            <p:nvPr/>
          </p:nvSpPr>
          <p:spPr>
            <a:xfrm>
              <a:off x="3346078" y="1373821"/>
              <a:ext cx="3107215" cy="1864699"/>
            </a:xfrm>
            <a:prstGeom prst="rect">
              <a:avLst/>
            </a:prstGeom>
            <a:noFill/>
          </p:spPr>
          <p:txBody>
            <a:bodyPr vert="horz" wrap="square" lIns="0" tIns="8467" rIns="0" bIns="0" rtlCol="0">
              <a:spAutoFit/>
            </a:bodyPr>
            <a:lstStyle/>
            <a:p>
              <a:pPr marL="143941" marR="350538" algn="just" latinLnBrk="0">
                <a:spcBef>
                  <a:spcPts val="300"/>
                </a:spcBef>
                <a:spcAft>
                  <a:spcPts val="300"/>
                </a:spcAft>
              </a:pPr>
              <a:endPar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endParaRPr>
            </a:p>
            <a:p>
              <a:pPr marL="143941" marR="362815" latinLnBrk="0">
                <a:lnSpc>
                  <a:spcPct val="110000"/>
                </a:lnSpc>
                <a:spcBef>
                  <a:spcPts val="6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기업 문화와 목적에 맞게 인재 유치 및 관리 방식 조정</a:t>
              </a:r>
            </a:p>
            <a:p>
              <a:pPr marL="143941" marR="350538" algn="just" latinLnBrk="0">
                <a:lnSpc>
                  <a:spcPct val="110000"/>
                </a:lnSpc>
                <a:spcBef>
                  <a:spcPts val="300"/>
                </a:spcBef>
                <a:spcAft>
                  <a:spcPts val="300"/>
                </a:spcAft>
              </a:pPr>
              <a:r>
                <a:rPr lang="ko-KR" altLang="en-US" sz="8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내부 핵심 서비스를 재검토하고</a:t>
              </a:r>
              <a:r>
                <a:rPr lang="en-US" altLang="ko-KR" sz="8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긱</a:t>
              </a:r>
              <a:r>
                <a:rPr lang="ko-KR" altLang="en-US" sz="8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경제</a:t>
              </a:r>
              <a:r>
                <a:rPr lang="en-US" altLang="ko-KR" sz="8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(Gig Economy)* </a:t>
              </a:r>
              <a:r>
                <a:rPr lang="ko-KR" altLang="en-US" sz="8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기조에 맞춰 최적의 인재 유치 전략을 고려하며</a:t>
              </a:r>
              <a:r>
                <a:rPr lang="en-US" altLang="ko-KR" sz="8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외부 파트너와의 협력을 모색해야 합니다</a:t>
              </a:r>
              <a:r>
                <a:rPr lang="en-US" altLang="ko-KR" sz="8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143941" marR="362815" latinLnBrk="0">
                <a:lnSpc>
                  <a:spcPct val="110000"/>
                </a:lnSpc>
                <a:spcBef>
                  <a:spcPts val="6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채용 및 외부 인력 확보보다는 ‘자체 </a:t>
              </a:r>
              <a:r>
                <a:rPr lang="ko-KR" altLang="en-US" sz="800" b="1" dirty="0" err="1">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육성‘의</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 관점에서 인재를 정의   </a:t>
              </a:r>
            </a:p>
            <a:p>
              <a:pPr marL="143941" marR="350538" algn="just" latinLnBrk="0">
                <a:lnSpc>
                  <a:spcPct val="110000"/>
                </a:lnSpc>
                <a:spcBef>
                  <a:spcPts val="300"/>
                </a:spcBef>
                <a:spcAft>
                  <a:spcPts val="300"/>
                </a:spcAft>
              </a:pPr>
              <a:r>
                <a:rPr lang="ko-KR" altLang="en-US" sz="8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데이터를 분석 및 활용하여 현재 인력의 역량과 기술 수준을 파악하고 향후 계획을 구체화할 수 있습니다</a:t>
              </a:r>
              <a:r>
                <a:rPr lang="en-US" altLang="ko-KR" sz="8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endParaRPr lang="ko-KR" altLang="en-US" sz="8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29" name="object 27">
              <a:extLst>
                <a:ext uri="{FF2B5EF4-FFF2-40B4-BE49-F238E27FC236}">
                  <a16:creationId xmlns:a16="http://schemas.microsoft.com/office/drawing/2014/main" id="{70412997-8441-E870-836D-6BD46695444D}"/>
                </a:ext>
              </a:extLst>
            </p:cNvPr>
            <p:cNvSpPr/>
            <p:nvPr/>
          </p:nvSpPr>
          <p:spPr>
            <a:xfrm>
              <a:off x="3346077" y="1210651"/>
              <a:ext cx="2820063" cy="265274"/>
            </a:xfrm>
            <a:custGeom>
              <a:avLst/>
              <a:gdLst/>
              <a:ahLst/>
              <a:cxnLst/>
              <a:rect l="l" t="t" r="r" b="b"/>
              <a:pathLst>
                <a:path w="2435859" h="267335">
                  <a:moveTo>
                    <a:pt x="0" y="267042"/>
                  </a:moveTo>
                  <a:lnTo>
                    <a:pt x="2435301" y="267042"/>
                  </a:lnTo>
                  <a:lnTo>
                    <a:pt x="2435301" y="0"/>
                  </a:lnTo>
                  <a:lnTo>
                    <a:pt x="0" y="0"/>
                  </a:lnTo>
                  <a:lnTo>
                    <a:pt x="0" y="267042"/>
                  </a:lnTo>
                  <a:close/>
                </a:path>
              </a:pathLst>
            </a:custGeom>
            <a:solidFill>
              <a:srgbClr val="00B8F5"/>
            </a:solidFill>
            <a:ln>
              <a:solidFill>
                <a:srgbClr val="00B0F0"/>
              </a:solidFill>
            </a:ln>
          </p:spPr>
          <p:txBody>
            <a:bodyPr wrap="square" lIns="0" tIns="0" rIns="0" bIns="0" rtlCol="0" anchor="ctr"/>
            <a:lstStyle/>
            <a:p>
              <a:pPr marL="143941" latinLnBrk="0">
                <a:spcBef>
                  <a:spcPts val="67"/>
                </a:spcBef>
              </a:pPr>
              <a:r>
                <a:rPr lang="ko-KR" altLang="en-US" sz="10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실행방안</a:t>
              </a:r>
              <a:endParaRPr lang="en-US" altLang="ko-KR" sz="10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p:txBody>
        </p:sp>
      </p:grpSp>
      <p:sp>
        <p:nvSpPr>
          <p:cNvPr id="14" name="사각형: 둥근 위쪽 모서리 13">
            <a:extLst>
              <a:ext uri="{FF2B5EF4-FFF2-40B4-BE49-F238E27FC236}">
                <a16:creationId xmlns:a16="http://schemas.microsoft.com/office/drawing/2014/main" id="{7E5CC5A0-D116-0492-E70B-AB339B7DAB48}"/>
              </a:ext>
            </a:extLst>
          </p:cNvPr>
          <p:cNvSpPr/>
          <p:nvPr/>
        </p:nvSpPr>
        <p:spPr>
          <a:xfrm>
            <a:off x="11221766" y="571500"/>
            <a:ext cx="73699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2869709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CDFCB63F-4ED1-249B-CBAB-279912E0F95F}"/>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a:t>© </a:t>
            </a:r>
            <a:r>
              <a:rPr lang="en-US" spc="35"/>
              <a:t>2023 </a:t>
            </a:r>
            <a:r>
              <a:rPr lang="en-US" spc="60"/>
              <a:t>Copyright </a:t>
            </a:r>
            <a:r>
              <a:rPr lang="en-US" spc="65"/>
              <a:t>owned </a:t>
            </a:r>
            <a:r>
              <a:rPr lang="en-US" spc="75"/>
              <a:t>by </a:t>
            </a:r>
            <a:r>
              <a:rPr lang="en-US" spc="60"/>
              <a:t>one </a:t>
            </a:r>
            <a:r>
              <a:rPr lang="en-US" spc="45"/>
              <a:t>or </a:t>
            </a:r>
            <a:r>
              <a:rPr lang="en-US" spc="65"/>
              <a:t>more </a:t>
            </a:r>
            <a:r>
              <a:rPr lang="en-US" spc="40"/>
              <a:t>of </a:t>
            </a:r>
            <a:r>
              <a:rPr lang="en-US" spc="35"/>
              <a:t>the </a:t>
            </a:r>
            <a:r>
              <a:rPr lang="en-US" spc="95"/>
              <a:t>KPMG </a:t>
            </a:r>
            <a:r>
              <a:rPr lang="en-US" spc="40"/>
              <a:t>International </a:t>
            </a:r>
            <a:r>
              <a:rPr lang="en-US" spc="35"/>
              <a:t>entities. </a:t>
            </a:r>
            <a:r>
              <a:rPr lang="en-US" spc="95"/>
              <a:t>KPMG </a:t>
            </a:r>
            <a:r>
              <a:rPr lang="en-US" spc="40"/>
              <a:t>International entities </a:t>
            </a:r>
            <a:r>
              <a:rPr lang="en-US" spc="55"/>
              <a:t>provide </a:t>
            </a:r>
            <a:r>
              <a:rPr lang="en-US" spc="65"/>
              <a:t>no </a:t>
            </a:r>
            <a:r>
              <a:rPr lang="en-US" spc="60"/>
              <a:t>services </a:t>
            </a:r>
            <a:r>
              <a:rPr lang="en-US" spc="30"/>
              <a:t>to </a:t>
            </a:r>
            <a:r>
              <a:rPr lang="en-US" spc="45"/>
              <a:t>clients. </a:t>
            </a:r>
            <a:r>
              <a:rPr lang="en-US" spc="60"/>
              <a:t>All </a:t>
            </a:r>
            <a:r>
              <a:rPr lang="en-US" spc="55"/>
              <a:t>rights</a:t>
            </a:r>
            <a:r>
              <a:rPr lang="en-US" spc="-40"/>
              <a:t> </a:t>
            </a:r>
            <a:r>
              <a:rPr lang="en-US" spc="50"/>
              <a:t>reserved.</a:t>
            </a:r>
            <a:endParaRPr lang="en-US" spc="50" dirty="0"/>
          </a:p>
        </p:txBody>
      </p:sp>
      <p:sp>
        <p:nvSpPr>
          <p:cNvPr id="3" name="슬라이드 번호 개체 틀 2">
            <a:extLst>
              <a:ext uri="{FF2B5EF4-FFF2-40B4-BE49-F238E27FC236}">
                <a16:creationId xmlns:a16="http://schemas.microsoft.com/office/drawing/2014/main" id="{620DC85A-897F-4E96-07B9-8EC0EAF5B8D6}"/>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4</a:t>
            </a:fld>
            <a:r>
              <a:rPr lang="en-US" altLang="ko-KR"/>
              <a:t> </a:t>
            </a:r>
            <a:endParaRPr lang="en-US" dirty="0"/>
          </a:p>
        </p:txBody>
      </p:sp>
      <p:grpSp>
        <p:nvGrpSpPr>
          <p:cNvPr id="4" name="그룹 3">
            <a:extLst>
              <a:ext uri="{FF2B5EF4-FFF2-40B4-BE49-F238E27FC236}">
                <a16:creationId xmlns:a16="http://schemas.microsoft.com/office/drawing/2014/main" id="{6C828A9B-71ED-5A06-7523-B86D7FB97B7F}"/>
              </a:ext>
            </a:extLst>
          </p:cNvPr>
          <p:cNvGrpSpPr/>
          <p:nvPr/>
        </p:nvGrpSpPr>
        <p:grpSpPr>
          <a:xfrm>
            <a:off x="515937" y="571500"/>
            <a:ext cx="6690099" cy="238125"/>
            <a:chOff x="515937" y="571500"/>
            <a:chExt cx="6690099" cy="238125"/>
          </a:xfrm>
        </p:grpSpPr>
        <p:sp>
          <p:nvSpPr>
            <p:cNvPr id="5" name="사각형: 둥근 위쪽 모서리 4">
              <a:extLst>
                <a:ext uri="{FF2B5EF4-FFF2-40B4-BE49-F238E27FC236}">
                  <a16:creationId xmlns:a16="http://schemas.microsoft.com/office/drawing/2014/main" id="{38C4D3FA-49C2-497D-90EC-C12F32585651}"/>
                </a:ext>
              </a:extLst>
            </p:cNvPr>
            <p:cNvSpPr/>
            <p:nvPr/>
          </p:nvSpPr>
          <p:spPr>
            <a:xfrm>
              <a:off x="515937" y="571500"/>
              <a:ext cx="1246187"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Executive Summary</a:t>
              </a:r>
            </a:p>
          </p:txBody>
        </p:sp>
        <p:grpSp>
          <p:nvGrpSpPr>
            <p:cNvPr id="6" name="그룹 5">
              <a:extLst>
                <a:ext uri="{FF2B5EF4-FFF2-40B4-BE49-F238E27FC236}">
                  <a16:creationId xmlns:a16="http://schemas.microsoft.com/office/drawing/2014/main" id="{FCBE95AF-71FF-011A-031F-745F55D67E59}"/>
                </a:ext>
              </a:extLst>
            </p:cNvPr>
            <p:cNvGrpSpPr/>
            <p:nvPr/>
          </p:nvGrpSpPr>
          <p:grpSpPr>
            <a:xfrm>
              <a:off x="1820861" y="571500"/>
              <a:ext cx="4075113" cy="238125"/>
              <a:chOff x="1801812" y="561975"/>
              <a:chExt cx="2532062" cy="238125"/>
            </a:xfrm>
          </p:grpSpPr>
          <p:sp>
            <p:nvSpPr>
              <p:cNvPr id="8" name="사각형: 둥근 위쪽 모서리 7">
                <a:extLst>
                  <a:ext uri="{FF2B5EF4-FFF2-40B4-BE49-F238E27FC236}">
                    <a16:creationId xmlns:a16="http://schemas.microsoft.com/office/drawing/2014/main" id="{9096672E-EF5A-FE2A-B27D-B35B9A394B9B}"/>
                  </a:ext>
                </a:extLst>
              </p:cNvPr>
              <p:cNvSpPr/>
              <p:nvPr/>
            </p:nvSpPr>
            <p:spPr>
              <a:xfrm>
                <a:off x="1801812" y="561975"/>
                <a:ext cx="1246187"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향후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1~2</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년 내 주목할 변화</a:t>
                </a:r>
              </a:p>
            </p:txBody>
          </p:sp>
          <p:sp>
            <p:nvSpPr>
              <p:cNvPr id="9" name="사각형: 둥근 위쪽 모서리 8">
                <a:extLst>
                  <a:ext uri="{FF2B5EF4-FFF2-40B4-BE49-F238E27FC236}">
                    <a16:creationId xmlns:a16="http://schemas.microsoft.com/office/drawing/2014/main" id="{A06D5BFB-0B8A-EF08-DBFE-720F7456717F}"/>
                  </a:ext>
                </a:extLst>
              </p:cNvPr>
              <p:cNvSpPr/>
              <p:nvPr/>
            </p:nvSpPr>
            <p:spPr>
              <a:xfrm>
                <a:off x="3087687" y="561975"/>
                <a:ext cx="1246187"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향후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3~5</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년 내 주목할 변화</a:t>
                </a:r>
              </a:p>
            </p:txBody>
          </p:sp>
        </p:grpSp>
        <p:sp>
          <p:nvSpPr>
            <p:cNvPr id="7" name="사각형: 둥근 위쪽 모서리 6">
              <a:extLst>
                <a:ext uri="{FF2B5EF4-FFF2-40B4-BE49-F238E27FC236}">
                  <a16:creationId xmlns:a16="http://schemas.microsoft.com/office/drawing/2014/main" id="{EBC11F1F-F13C-E9B3-42F8-C77601E3E20F}"/>
                </a:ext>
              </a:extLst>
            </p:cNvPr>
            <p:cNvSpPr/>
            <p:nvPr/>
          </p:nvSpPr>
          <p:spPr>
            <a:xfrm>
              <a:off x="5959849" y="571500"/>
              <a:ext cx="1246187"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조사 개요</a:t>
              </a:r>
            </a:p>
          </p:txBody>
        </p:sp>
      </p:grpSp>
      <p:sp>
        <p:nvSpPr>
          <p:cNvPr id="21" name="object 23">
            <a:extLst>
              <a:ext uri="{FF2B5EF4-FFF2-40B4-BE49-F238E27FC236}">
                <a16:creationId xmlns:a16="http://schemas.microsoft.com/office/drawing/2014/main" id="{8A63D3B0-F506-8E86-1867-C43DD8BB4815}"/>
              </a:ext>
            </a:extLst>
          </p:cNvPr>
          <p:cNvSpPr txBox="1"/>
          <p:nvPr/>
        </p:nvSpPr>
        <p:spPr>
          <a:xfrm>
            <a:off x="695325" y="5093368"/>
            <a:ext cx="1611267" cy="810735"/>
          </a:xfrm>
          <a:prstGeom prst="rect">
            <a:avLst/>
          </a:prstGeom>
        </p:spPr>
        <p:txBody>
          <a:bodyPr vert="horz" wrap="square" lIns="0" tIns="5080" rIns="0" bIns="0" rtlCol="0">
            <a:spAutoFit/>
          </a:bodyPr>
          <a:lstStyle/>
          <a:p>
            <a:pPr marL="8467" marR="99488" latinLnBrk="0">
              <a:lnSpc>
                <a:spcPct val="110000"/>
              </a:lnSpc>
              <a:spcBef>
                <a:spcPts val="500"/>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본 보고서에서 공급망 관리를 담당하는 경영진이 앞으로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1~2</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년 안에 주요하게 봐야 할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3</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가지 핵심 주제에 대해 살펴보고</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향후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3~5</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년 내 부각될 새로운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3</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가지 트렌드에 대해 알아봅니다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endParaRPr sz="800" dirty="0">
              <a:gradFill>
                <a:gsLst>
                  <a:gs pos="0">
                    <a:schemeClr val="tx1"/>
                  </a:gs>
                  <a:gs pos="100000">
                    <a:schemeClr val="tx1"/>
                  </a:gs>
                </a:gsLst>
                <a:lin ang="5400000" scaled="1"/>
              </a:gradFill>
              <a:latin typeface="+mn-ea"/>
              <a:cs typeface="Calibri"/>
            </a:endParaRPr>
          </a:p>
        </p:txBody>
      </p:sp>
      <p:sp>
        <p:nvSpPr>
          <p:cNvPr id="51" name="object 2">
            <a:extLst>
              <a:ext uri="{FF2B5EF4-FFF2-40B4-BE49-F238E27FC236}">
                <a16:creationId xmlns:a16="http://schemas.microsoft.com/office/drawing/2014/main" id="{405F599A-D416-6B59-5E67-FB56048887C1}"/>
              </a:ext>
            </a:extLst>
          </p:cNvPr>
          <p:cNvSpPr txBox="1"/>
          <p:nvPr/>
        </p:nvSpPr>
        <p:spPr>
          <a:xfrm>
            <a:off x="495597" y="1015704"/>
            <a:ext cx="3486856" cy="562547"/>
          </a:xfrm>
          <a:prstGeom prst="rect">
            <a:avLst/>
          </a:prstGeom>
        </p:spPr>
        <p:txBody>
          <a:bodyPr vert="horz" wrap="square" lIns="180000" tIns="8467" rIns="180000" bIns="0" rtlCol="0">
            <a:spAutoFit/>
          </a:bodyPr>
          <a:lstStyle/>
          <a:p>
            <a:pPr marL="8467" marR="3387">
              <a:spcBef>
                <a:spcPts val="67"/>
              </a:spcBef>
            </a:pPr>
            <a:r>
              <a:rPr lang="en-US" altLang="ko-KR" sz="3600" b="1" dirty="0">
                <a:ln>
                  <a:solidFill>
                    <a:prstClr val="white">
                      <a:lumMod val="75000"/>
                      <a:alpha val="0"/>
                    </a:prstClr>
                  </a:solidFill>
                </a:ln>
                <a:solidFill>
                  <a:srgbClr val="00338D"/>
                </a:solidFill>
                <a:latin typeface="KPMG Bold" panose="020B0803030202040204" pitchFamily="34" charset="0"/>
                <a:ea typeface="KoPub돋움체 Medium" panose="00000600000000000000" pitchFamily="2" charset="-127"/>
              </a:rPr>
              <a:t>Executive Summary</a:t>
            </a:r>
          </a:p>
        </p:txBody>
      </p:sp>
      <p:sp>
        <p:nvSpPr>
          <p:cNvPr id="52" name="object 3">
            <a:extLst>
              <a:ext uri="{FF2B5EF4-FFF2-40B4-BE49-F238E27FC236}">
                <a16:creationId xmlns:a16="http://schemas.microsoft.com/office/drawing/2014/main" id="{72DEA219-081B-3B35-99B3-D8872462EC58}"/>
              </a:ext>
            </a:extLst>
          </p:cNvPr>
          <p:cNvSpPr/>
          <p:nvPr/>
        </p:nvSpPr>
        <p:spPr>
          <a:xfrm>
            <a:off x="713505" y="1599888"/>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53" name="object 4">
            <a:extLst>
              <a:ext uri="{FF2B5EF4-FFF2-40B4-BE49-F238E27FC236}">
                <a16:creationId xmlns:a16="http://schemas.microsoft.com/office/drawing/2014/main" id="{E216607E-07D4-102A-8D6C-1E6036569172}"/>
              </a:ext>
            </a:extLst>
          </p:cNvPr>
          <p:cNvSpPr txBox="1"/>
          <p:nvPr/>
        </p:nvSpPr>
        <p:spPr>
          <a:xfrm>
            <a:off x="515938" y="1838417"/>
            <a:ext cx="2771775" cy="1421693"/>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먼저 공급망 관리 현황과 경영진이 직면한 공급망 이슈를 알아야 합니다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p>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공급망 이슈는 탄력적인 공급망 구축의 필요성부터 지속적으로 증가하는 다국적 규제 준수</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ESG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관점에서 공급망을 운영하고 불확실한 미래에 대비하는 것까지 다양합니다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p>
        </p:txBody>
      </p:sp>
      <p:sp>
        <p:nvSpPr>
          <p:cNvPr id="54" name="object 18">
            <a:extLst>
              <a:ext uri="{FF2B5EF4-FFF2-40B4-BE49-F238E27FC236}">
                <a16:creationId xmlns:a16="http://schemas.microsoft.com/office/drawing/2014/main" id="{0EBDE213-36C6-8082-2226-83321D7DA58C}"/>
              </a:ext>
            </a:extLst>
          </p:cNvPr>
          <p:cNvSpPr txBox="1"/>
          <p:nvPr/>
        </p:nvSpPr>
        <p:spPr>
          <a:xfrm>
            <a:off x="3299744" y="1869156"/>
            <a:ext cx="2808287" cy="4037003"/>
          </a:xfrm>
          <a:prstGeom prst="rect">
            <a:avLst/>
          </a:prstGeom>
          <a:noFill/>
        </p:spPr>
        <p:txBody>
          <a:bodyPr vert="horz" wrap="square" lIns="180000" tIns="0" rIns="180000" bIns="0" rtlCol="0">
            <a:spAutoFit/>
          </a:bodyPr>
          <a:lstStyle/>
          <a:p>
            <a:pPr marL="8467" algn="just" latinLnBrk="0"/>
            <a:r>
              <a:rPr lang="ko-KR" altLang="en-US" sz="11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향후 </a:t>
            </a:r>
            <a:r>
              <a:rPr lang="en-US" altLang="ko-KR" sz="11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1~2</a:t>
            </a:r>
            <a:r>
              <a:rPr lang="ko-KR" altLang="en-US" sz="11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년 내 주목할 변화</a:t>
            </a:r>
            <a:endParaRPr lang="en-US" altLang="ko-KR" sz="11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a:p>
            <a:pPr marL="8467" algn="just" latinLnBrk="0"/>
            <a:endParaRPr lang="en-US" sz="1000" dirty="0">
              <a:solidFill>
                <a:srgbClr val="1E49E2"/>
              </a:solidFill>
              <a:latin typeface="KoPub돋움체 Medium" panose="00000600000000000000" pitchFamily="2" charset="-127"/>
              <a:ea typeface="KoPub돋움체 Medium" panose="00000600000000000000" pitchFamily="2" charset="-127"/>
              <a:cs typeface="Calibri"/>
            </a:endParaRPr>
          </a:p>
          <a:p>
            <a:pPr marL="7938" marR="3387" indent="-7938" algn="just" latinLnBrk="0">
              <a:lnSpc>
                <a:spcPct val="110000"/>
              </a:lnSpc>
              <a:spcBef>
                <a:spcPts val="600"/>
              </a:spcBef>
            </a:pPr>
            <a:endParaRPr lang="en-US" altLang="ko-KR" sz="4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7938" marR="3387" indent="-7938" algn="just" latinLnBrk="0">
              <a:lnSpc>
                <a:spcPct val="110000"/>
              </a:lnSpc>
              <a:spcBef>
                <a:spcPts val="600"/>
              </a:spcBef>
            </a:pPr>
            <a:r>
              <a:rPr lang="ko-KR" altLang="en-US"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지속가능한 공급망</a:t>
            </a:r>
            <a:endParaRPr lang="en-US"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marR="99488" algn="just" latinLnBrk="0">
              <a:spcBef>
                <a:spcPts val="200"/>
              </a:spcBef>
              <a:spcAft>
                <a:spcPts val="200"/>
              </a:spcAft>
            </a:pP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3</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년 전만 해도 </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ESG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역량 또는 프로그램은 </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있으면 좋은 역량</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(Nice to Have)’</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으로 인식 되었으나 이제는 </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필수 역량</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(Must Have)’</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 되었습니다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ESG</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는 이해관계자의 요구와 규제 의무 사이에서 비즈니스를 수행하는 데 점점 더 중요해지고 있습니다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공급망은 </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ESG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측면의 목표를 달성하고</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기대 수준을 충족하는 데 중심적인 역할을 할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8467" algn="just" latinLnBrk="0">
              <a:spcBef>
                <a:spcPts val="600"/>
              </a:spcBef>
            </a:pPr>
            <a:r>
              <a:rPr lang="ko-KR" altLang="en-US"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첨단 로봇 및 자동화</a:t>
            </a:r>
            <a:endParaRPr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marR="3387" algn="just" latinLnBrk="0">
              <a:spcBef>
                <a:spcPts val="200"/>
              </a:spcBef>
              <a:spcAft>
                <a:spcPts val="200"/>
              </a:spcAft>
            </a:pP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관리는 사람에 의존하는</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분야였습니다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그러나 이제는 로봇이 창고에 팔레트를 쌓고 선별하는 등 많은 부분이 자동화 되었습니다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알고리즘을 통해 물건을 들어 나르고</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운송 경로와 창고 운영 일정을 최적화하기 위해 수년간의 데이터를 분석합니다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8467" marR="3387" algn="just" latinLnBrk="0">
              <a:spcBef>
                <a:spcPts val="600"/>
              </a:spcBef>
            </a:pPr>
            <a:r>
              <a:rPr lang="ko-KR" altLang="en-US"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미래의</a:t>
            </a:r>
            <a:r>
              <a:rPr lang="en-US" altLang="ko-KR"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ko-KR" altLang="en-US"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노동력</a:t>
            </a:r>
            <a:endParaRPr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marR="39795" algn="just" latinLnBrk="0">
              <a:spcBef>
                <a:spcPts val="200"/>
              </a:spcBef>
              <a:spcAft>
                <a:spcPts val="200"/>
              </a:spcAft>
            </a:pP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로봇의 부상</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은 사람들의 일자리를 빼앗을 것으로 여겨졌습니다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그러나 지금은 보다 효율적이고 효과적인 공급망을 구축하기 위해 사람과 로봇이 새롭고 혁신적인 방법으로 협력하고 있습니다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그와 더불어</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사람의 일은 점점 더 전략적이고 부가가치를 창출할 수 있는 부문으로 전환하고 있습니다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endParaRP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55" name="object 19">
            <a:extLst>
              <a:ext uri="{FF2B5EF4-FFF2-40B4-BE49-F238E27FC236}">
                <a16:creationId xmlns:a16="http://schemas.microsoft.com/office/drawing/2014/main" id="{F33A6A24-F0AD-2A72-93F8-6B67B2D2A0A2}"/>
              </a:ext>
            </a:extLst>
          </p:cNvPr>
          <p:cNvSpPr txBox="1"/>
          <p:nvPr/>
        </p:nvSpPr>
        <p:spPr>
          <a:xfrm>
            <a:off x="6108029" y="1886097"/>
            <a:ext cx="3168318" cy="4047903"/>
          </a:xfrm>
          <a:prstGeom prst="rect">
            <a:avLst/>
          </a:prstGeom>
        </p:spPr>
        <p:txBody>
          <a:bodyPr vert="horz" wrap="square" lIns="180000" tIns="0" rIns="180000" bIns="0" rtlCol="0">
            <a:spAutoFit/>
          </a:bodyPr>
          <a:lstStyle/>
          <a:p>
            <a:pPr marL="8467" algn="just" latinLnBrk="0"/>
            <a:r>
              <a:rPr lang="ko-KR" altLang="en-US" sz="11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향후 </a:t>
            </a:r>
            <a:r>
              <a:rPr lang="en-US" altLang="ko-KR" sz="11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3~5</a:t>
            </a:r>
            <a:r>
              <a:rPr lang="ko-KR" altLang="en-US" sz="11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년 내 주목할 변화</a:t>
            </a:r>
            <a:endParaRPr lang="en-US" altLang="ko-KR" sz="11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a:p>
            <a:pPr marL="8467" marR="3387" indent="47839" algn="just" latinLnBrk="0">
              <a:lnSpc>
                <a:spcPct val="110000"/>
              </a:lnSpc>
              <a:spcBef>
                <a:spcPts val="600"/>
              </a:spcBef>
            </a:pPr>
            <a:endParaRPr lang="en-US" altLang="ko-KR" sz="1267" dirty="0">
              <a:latin typeface="+mn-ea"/>
              <a:cs typeface="Calibri"/>
            </a:endParaRPr>
          </a:p>
          <a:p>
            <a:pPr marL="7938" marR="3387" indent="-7938" algn="just" latinLnBrk="0">
              <a:lnSpc>
                <a:spcPct val="110000"/>
              </a:lnSpc>
              <a:spcBef>
                <a:spcPts val="600"/>
              </a:spcBef>
            </a:pPr>
            <a:r>
              <a:rPr lang="ko-KR" altLang="en-US"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분산원장기술과 디지털 화폐</a:t>
            </a:r>
          </a:p>
          <a:p>
            <a:pPr marL="8467" marR="99488" algn="just" latinLnBrk="0">
              <a:lnSpc>
                <a:spcPct val="110000"/>
              </a:lnSpc>
              <a:spcBef>
                <a:spcPts val="200"/>
              </a:spcBef>
              <a:spcAft>
                <a:spcPts val="200"/>
              </a:spcAft>
            </a:pP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블록체인과 같은 분산원장기술은 주로 전통적인 화폐의 대안으로 여겨져 왔지만</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글로벌 공급망 운영을 위한 신뢰 확보 수단으로서 그 중요성이 더욱 증대되고 있습니다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분산원장기술과 디지털 화폐의 추적 기능은 글로벌 거래를 원활하고 안전하게 요인이 될 수 있습니다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8467" marR="3387" algn="just" latinLnBrk="0">
              <a:lnSpc>
                <a:spcPct val="110000"/>
              </a:lnSpc>
              <a:spcBef>
                <a:spcPts val="600"/>
              </a:spcBef>
            </a:pPr>
            <a:r>
              <a:rPr lang="ko-KR" altLang="en-US"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산업 부문별 혁신</a:t>
            </a:r>
            <a:endParaRPr lang="en-US" altLang="ko-KR"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marR="99488" algn="just" latinLnBrk="0">
              <a:lnSpc>
                <a:spcPct val="110000"/>
              </a:lnSpc>
              <a:spcBef>
                <a:spcPts val="200"/>
              </a:spcBef>
              <a:spcAft>
                <a:spcPts val="200"/>
              </a:spcAft>
            </a:pP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다양한 산업 부문이 직면한 변화는 공급망 관리에 직접적인 영향을 미칠 가능성이 높습니다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예를 들어</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헬스케어와 생명과학 산업에서는 정밀 의료가 점차 복잡해지고 있는데 이러한 변화는 공급망 관리에 영향을 미치고 있습니다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유통 산업에서는 통합 상거래 접근 방식을 중심으로 공급망이 보다 원활한 고객 경험을 창출하는 데 기여해야 하며</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항공 우주 및 방위 산업에서는 지정학적 문제로 인해 공급망 정밀 조사 및 첨단 기술 도입의 필요성이 높아지고 있습니다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8467" marR="3387" algn="just" latinLnBrk="0">
              <a:lnSpc>
                <a:spcPct val="110000"/>
              </a:lnSpc>
              <a:spcBef>
                <a:spcPts val="600"/>
              </a:spcBef>
            </a:pPr>
            <a:r>
              <a:rPr lang="ko-KR" altLang="en-US"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메타버스</a:t>
            </a:r>
            <a:endParaRPr lang="en-US" altLang="ko-KR"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marR="99488" algn="just" latinLnBrk="0">
              <a:lnSpc>
                <a:spcPct val="110000"/>
              </a:lnSpc>
              <a:spcBef>
                <a:spcPts val="200"/>
              </a:spcBef>
              <a:spcAft>
                <a:spcPts val="200"/>
              </a:spcAft>
            </a:pP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초기에 메타버스는 거대한 게임 플랫폼처럼 보였지만 이제는 다르게 인식되고 있습니다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특히 공급망 관리 경영진은 메타버스를 공급망 설계</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및 모니터링</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기업의 한계점 파악</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실시간으로 서비스를 최적화하는 도구로 활용하는 데 보다 더 많은 관심을 보이고 있습니다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endParaRP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56" name="object 24">
            <a:extLst>
              <a:ext uri="{FF2B5EF4-FFF2-40B4-BE49-F238E27FC236}">
                <a16:creationId xmlns:a16="http://schemas.microsoft.com/office/drawing/2014/main" id="{AB9BD2DC-B5D0-CF0C-2D81-979FF9B0A073}"/>
              </a:ext>
            </a:extLst>
          </p:cNvPr>
          <p:cNvSpPr/>
          <p:nvPr/>
        </p:nvSpPr>
        <p:spPr>
          <a:xfrm>
            <a:off x="9408696" y="1886097"/>
            <a:ext cx="2267368" cy="4243241"/>
          </a:xfrm>
          <a:custGeom>
            <a:avLst/>
            <a:gdLst/>
            <a:ahLst/>
            <a:cxnLst/>
            <a:rect l="l" t="t" r="r" b="b"/>
            <a:pathLst>
              <a:path w="2985134" h="6257290">
                <a:moveTo>
                  <a:pt x="0" y="6256997"/>
                </a:moveTo>
                <a:lnTo>
                  <a:pt x="2984842" y="6256997"/>
                </a:lnTo>
                <a:lnTo>
                  <a:pt x="2984842" y="0"/>
                </a:lnTo>
                <a:lnTo>
                  <a:pt x="0" y="0"/>
                </a:lnTo>
                <a:lnTo>
                  <a:pt x="0" y="6256997"/>
                </a:lnTo>
                <a:close/>
              </a:path>
            </a:pathLst>
          </a:custGeom>
          <a:solidFill>
            <a:srgbClr val="1E49E2"/>
          </a:solidFill>
        </p:spPr>
        <p:txBody>
          <a:bodyPr wrap="square" lIns="0" tIns="0" rIns="0" bIns="0" rtlCol="0"/>
          <a:lstStyle/>
          <a:p>
            <a:endParaRPr sz="800" dirty="0">
              <a:latin typeface="+mn-ea"/>
            </a:endParaRPr>
          </a:p>
        </p:txBody>
      </p:sp>
      <p:sp>
        <p:nvSpPr>
          <p:cNvPr id="57" name="object 25">
            <a:extLst>
              <a:ext uri="{FF2B5EF4-FFF2-40B4-BE49-F238E27FC236}">
                <a16:creationId xmlns:a16="http://schemas.microsoft.com/office/drawing/2014/main" id="{9958EDB1-7E9B-57B1-8104-B7D9858C2EF8}"/>
              </a:ext>
            </a:extLst>
          </p:cNvPr>
          <p:cNvSpPr txBox="1"/>
          <p:nvPr/>
        </p:nvSpPr>
        <p:spPr>
          <a:xfrm>
            <a:off x="9472725" y="2092790"/>
            <a:ext cx="2174837" cy="2806688"/>
          </a:xfrm>
          <a:prstGeom prst="rect">
            <a:avLst/>
          </a:prstGeom>
        </p:spPr>
        <p:txBody>
          <a:bodyPr vert="horz" wrap="square" lIns="0" tIns="8467" rIns="0" bIns="0" rtlCol="0">
            <a:spAutoFit/>
          </a:bodyPr>
          <a:lstStyle/>
          <a:p>
            <a:pPr marL="191780" algn="just" latinLnBrk="0">
              <a:spcBef>
                <a:spcPts val="67"/>
              </a:spcBef>
            </a:pPr>
            <a:r>
              <a:rPr lang="ko-KR" altLang="en-US"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KPMG Bold"/>
              </a:rPr>
              <a:t>조사 개요</a:t>
            </a:r>
            <a:endParaRPr lang="ko-KR" altLang="en-US"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KPMG Bold"/>
            </a:endParaRPr>
          </a:p>
          <a:p>
            <a:pPr marL="191780" marR="260363" algn="just" latinLnBrk="0">
              <a:lnSpc>
                <a:spcPct val="110000"/>
              </a:lnSpc>
              <a:spcBef>
                <a:spcPts val="1920"/>
              </a:spcBef>
            </a:pP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본 보고서는 </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2022</a:t>
            </a: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년 </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11</a:t>
            </a: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월에 실시한 </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KPMG ‘</a:t>
            </a: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공급망의 미래’ 설문 조사의 결과를 토대로 작성되었습니다</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endPar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endParaRPr>
          </a:p>
          <a:p>
            <a:pPr algn="just" latinLnBrk="0">
              <a:lnSpc>
                <a:spcPct val="110000"/>
              </a:lnSpc>
              <a:spcBef>
                <a:spcPts val="7"/>
              </a:spcBef>
            </a:pPr>
            <a:endParaRPr lang="en-US" sz="900" dirty="0">
              <a:gradFill>
                <a:gsLst>
                  <a:gs pos="0">
                    <a:srgbClr val="B8E3F2"/>
                  </a:gs>
                  <a:gs pos="100000">
                    <a:srgbClr val="B8E3F2"/>
                  </a:gs>
                </a:gsLst>
                <a:lin ang="5400000" scaled="1"/>
              </a:gradFill>
              <a:latin typeface="+mn-ea"/>
              <a:cs typeface="Calibri"/>
            </a:endParaRPr>
          </a:p>
          <a:p>
            <a:pPr marL="191780" marR="213371" algn="just" latinLnBrk="0">
              <a:lnSpc>
                <a:spcPct val="110000"/>
              </a:lnSpc>
            </a:pP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유통업</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제조업</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의료</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생명과학</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기술</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에너지</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전력 및 유틸리티</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통신 등 산업 전반에 걸쳐 약 </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300</a:t>
            </a: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명의 글로벌 공급망 전문가를 대상으로 조사를 실시했습니다</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endParaRPr lang="en-US" sz="900" dirty="0">
              <a:gradFill>
                <a:gsLst>
                  <a:gs pos="0">
                    <a:srgbClr val="B8E3F2"/>
                  </a:gs>
                  <a:gs pos="100000">
                    <a:srgbClr val="B8E3F2"/>
                  </a:gs>
                </a:gsLst>
                <a:lin ang="5400000" scaled="1"/>
              </a:gradFill>
              <a:latin typeface="+mn-ea"/>
              <a:cs typeface="Calibri"/>
            </a:endParaRPr>
          </a:p>
          <a:p>
            <a:pPr algn="just" latinLnBrk="0">
              <a:lnSpc>
                <a:spcPct val="110000"/>
              </a:lnSpc>
              <a:spcBef>
                <a:spcPts val="7"/>
              </a:spcBef>
            </a:pPr>
            <a:endParaRPr sz="900" dirty="0">
              <a:gradFill>
                <a:gsLst>
                  <a:gs pos="0">
                    <a:srgbClr val="B8E3F2"/>
                  </a:gs>
                  <a:gs pos="100000">
                    <a:srgbClr val="B8E3F2"/>
                  </a:gs>
                </a:gsLst>
                <a:lin ang="5400000" scaled="1"/>
              </a:gradFill>
              <a:latin typeface="+mn-ea"/>
              <a:cs typeface="Calibri"/>
            </a:endParaRPr>
          </a:p>
          <a:p>
            <a:pPr marL="191780" marR="228188" algn="just" latinLnBrk="0">
              <a:lnSpc>
                <a:spcPct val="110000"/>
              </a:lnSpc>
            </a:pP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설문 조사 문항은 현재 공급망의 운영</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앞으로의 변화에 대한 대응계획</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공급망 가시성</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자동화 수준</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메타버스 및 디지털 트윈의 활용</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공급망 운영에 대한 암호화폐 사용 등을 포함합니다</a:t>
            </a:r>
            <a:r>
              <a:rPr lang="en-US" altLang="ko-KR" sz="9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endParaRPr sz="900" dirty="0">
              <a:gradFill>
                <a:gsLst>
                  <a:gs pos="0">
                    <a:srgbClr val="B8E3F2"/>
                  </a:gs>
                  <a:gs pos="100000">
                    <a:srgbClr val="B8E3F2"/>
                  </a:gs>
                </a:gsLst>
                <a:lin ang="5400000" scaled="1"/>
              </a:gradFill>
              <a:latin typeface="+mn-ea"/>
              <a:cs typeface="Calibri"/>
            </a:endParaRPr>
          </a:p>
        </p:txBody>
      </p:sp>
      <p:sp>
        <p:nvSpPr>
          <p:cNvPr id="58" name="object 3">
            <a:extLst>
              <a:ext uri="{FF2B5EF4-FFF2-40B4-BE49-F238E27FC236}">
                <a16:creationId xmlns:a16="http://schemas.microsoft.com/office/drawing/2014/main" id="{7044E38E-2173-AE5A-F926-386E915535FA}"/>
              </a:ext>
            </a:extLst>
          </p:cNvPr>
          <p:cNvSpPr/>
          <p:nvPr/>
        </p:nvSpPr>
        <p:spPr>
          <a:xfrm flipV="1">
            <a:off x="9668871" y="2408410"/>
            <a:ext cx="206649" cy="56493"/>
          </a:xfrm>
          <a:custGeom>
            <a:avLst/>
            <a:gdLst/>
            <a:ahLst/>
            <a:cxnLst/>
            <a:rect l="l" t="t" r="r" b="b"/>
            <a:pathLst>
              <a:path w="894080">
                <a:moveTo>
                  <a:pt x="0" y="0"/>
                </a:moveTo>
                <a:lnTo>
                  <a:pt x="894003" y="0"/>
                </a:lnTo>
              </a:path>
            </a:pathLst>
          </a:custGeom>
          <a:ln w="25400">
            <a:solidFill>
              <a:srgbClr val="B8E3F2"/>
            </a:solidFill>
          </a:ln>
        </p:spPr>
        <p:txBody>
          <a:bodyPr wrap="square" lIns="0" tIns="0" rIns="0" bIns="0" rtlCol="0"/>
          <a:lstStyle/>
          <a:p>
            <a:pPr latinLnBrk="0"/>
            <a:endParaRPr sz="800" dirty="0">
              <a:latin typeface="KoPub돋움체 Medium" panose="00000600000000000000" pitchFamily="2" charset="-127"/>
            </a:endParaRPr>
          </a:p>
        </p:txBody>
      </p:sp>
      <p:sp>
        <p:nvSpPr>
          <p:cNvPr id="59" name="object 3">
            <a:extLst>
              <a:ext uri="{FF2B5EF4-FFF2-40B4-BE49-F238E27FC236}">
                <a16:creationId xmlns:a16="http://schemas.microsoft.com/office/drawing/2014/main" id="{E03C19C9-18C8-7108-9A73-75BF0E1CB61A}"/>
              </a:ext>
            </a:extLst>
          </p:cNvPr>
          <p:cNvSpPr/>
          <p:nvPr/>
        </p:nvSpPr>
        <p:spPr>
          <a:xfrm flipV="1">
            <a:off x="3491540" y="2224729"/>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60" name="object 3">
            <a:extLst>
              <a:ext uri="{FF2B5EF4-FFF2-40B4-BE49-F238E27FC236}">
                <a16:creationId xmlns:a16="http://schemas.microsoft.com/office/drawing/2014/main" id="{D8D9482E-3282-3075-9AFB-6C96F749C0CA}"/>
              </a:ext>
            </a:extLst>
          </p:cNvPr>
          <p:cNvSpPr/>
          <p:nvPr/>
        </p:nvSpPr>
        <p:spPr>
          <a:xfrm flipV="1">
            <a:off x="6304409" y="2224729"/>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Tree>
    <p:extLst>
      <p:ext uri="{BB962C8B-B14F-4D97-AF65-F5344CB8AC3E}">
        <p14:creationId xmlns:p14="http://schemas.microsoft.com/office/powerpoint/2010/main" val="2988067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45802AA6-6E9C-A253-511D-53C0714B91A5}"/>
              </a:ext>
            </a:extLst>
          </p:cNvPr>
          <p:cNvSpPr>
            <a:spLocks noGrp="1"/>
          </p:cNvSpPr>
          <p:nvPr>
            <p:ph type="ftr" sz="quarter" idx="3"/>
          </p:nvPr>
        </p:nvSpPr>
        <p:spPr/>
        <p:txBody>
          <a:body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슬라이드 번호 개체 틀 2">
            <a:extLst>
              <a:ext uri="{FF2B5EF4-FFF2-40B4-BE49-F238E27FC236}">
                <a16:creationId xmlns:a16="http://schemas.microsoft.com/office/drawing/2014/main" id="{51BFB885-44BD-38CE-BB03-49678C16EF74}"/>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40</a:t>
            </a:fld>
            <a:r>
              <a:rPr lang="en-US" altLang="ko-KR"/>
              <a:t> </a:t>
            </a:r>
            <a:endParaRPr lang="en-US" dirty="0"/>
          </a:p>
        </p:txBody>
      </p:sp>
      <p:sp>
        <p:nvSpPr>
          <p:cNvPr id="4" name="사각형: 둥근 위쪽 모서리 3">
            <a:extLst>
              <a:ext uri="{FF2B5EF4-FFF2-40B4-BE49-F238E27FC236}">
                <a16:creationId xmlns:a16="http://schemas.microsoft.com/office/drawing/2014/main" id="{CABC6553-AB67-DDAB-72F3-FD7186198CFF}"/>
              </a:ext>
            </a:extLst>
          </p:cNvPr>
          <p:cNvSpPr/>
          <p:nvPr/>
        </p:nvSpPr>
        <p:spPr>
          <a:xfrm>
            <a:off x="515937" y="571500"/>
            <a:ext cx="76422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미래의 노동력</a:t>
            </a:r>
          </a:p>
        </p:txBody>
      </p:sp>
      <p:sp>
        <p:nvSpPr>
          <p:cNvPr id="5" name="사각형: 둥근 위쪽 모서리 4">
            <a:extLst>
              <a:ext uri="{FF2B5EF4-FFF2-40B4-BE49-F238E27FC236}">
                <a16:creationId xmlns:a16="http://schemas.microsoft.com/office/drawing/2014/main" id="{D3E42002-1F9A-CF16-949D-16BA4D22AC7C}"/>
              </a:ext>
            </a:extLst>
          </p:cNvPr>
          <p:cNvSpPr/>
          <p:nvPr/>
        </p:nvSpPr>
        <p:spPr>
          <a:xfrm>
            <a:off x="1311410" y="571500"/>
            <a:ext cx="106602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인간과 디지털의 공존</a:t>
            </a:r>
          </a:p>
        </p:txBody>
      </p:sp>
      <p:sp>
        <p:nvSpPr>
          <p:cNvPr id="6" name="사각형: 둥근 위쪽 모서리 5">
            <a:extLst>
              <a:ext uri="{FF2B5EF4-FFF2-40B4-BE49-F238E27FC236}">
                <a16:creationId xmlns:a16="http://schemas.microsoft.com/office/drawing/2014/main" id="{333404DA-3DD1-FDD4-9D34-5D7229E8CD34}"/>
              </a:ext>
            </a:extLst>
          </p:cNvPr>
          <p:cNvSpPr/>
          <p:nvPr/>
        </p:nvSpPr>
        <p:spPr>
          <a:xfrm>
            <a:off x="2408690" y="571500"/>
            <a:ext cx="146662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인간과 디지털 간 융합체계 구축</a:t>
            </a:r>
          </a:p>
        </p:txBody>
      </p:sp>
      <p:sp>
        <p:nvSpPr>
          <p:cNvPr id="7" name="사각형: 둥근 위쪽 모서리 6">
            <a:extLst>
              <a:ext uri="{FF2B5EF4-FFF2-40B4-BE49-F238E27FC236}">
                <a16:creationId xmlns:a16="http://schemas.microsoft.com/office/drawing/2014/main" id="{3641240B-7E6E-F498-1911-A067E75C7A67}"/>
              </a:ext>
            </a:extLst>
          </p:cNvPr>
          <p:cNvSpPr/>
          <p:nvPr/>
        </p:nvSpPr>
        <p:spPr>
          <a:xfrm>
            <a:off x="3906565" y="571500"/>
            <a:ext cx="1275036"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자동화로 인한 노동력 영향 </a:t>
            </a:r>
          </a:p>
        </p:txBody>
      </p:sp>
      <p:sp>
        <p:nvSpPr>
          <p:cNvPr id="8" name="사각형: 둥근 위쪽 모서리 7">
            <a:extLst>
              <a:ext uri="{FF2B5EF4-FFF2-40B4-BE49-F238E27FC236}">
                <a16:creationId xmlns:a16="http://schemas.microsoft.com/office/drawing/2014/main" id="{B7AFBB98-72B4-A36A-8072-FC137201C2A4}"/>
              </a:ext>
            </a:extLst>
          </p:cNvPr>
          <p:cNvSpPr/>
          <p:nvPr/>
        </p:nvSpPr>
        <p:spPr>
          <a:xfrm>
            <a:off x="5212852" y="571500"/>
            <a:ext cx="787355"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역할의 재정립</a:t>
            </a:r>
          </a:p>
        </p:txBody>
      </p:sp>
      <p:sp>
        <p:nvSpPr>
          <p:cNvPr id="9" name="사각형: 둥근 위쪽 모서리 8">
            <a:extLst>
              <a:ext uri="{FF2B5EF4-FFF2-40B4-BE49-F238E27FC236}">
                <a16:creationId xmlns:a16="http://schemas.microsoft.com/office/drawing/2014/main" id="{67515FFC-40A9-C559-47A6-588174649A01}"/>
              </a:ext>
            </a:extLst>
          </p:cNvPr>
          <p:cNvSpPr/>
          <p:nvPr/>
        </p:nvSpPr>
        <p:spPr>
          <a:xfrm>
            <a:off x="6031458" y="571500"/>
            <a:ext cx="103990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인력 구성을 위한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5B</a:t>
            </a:r>
          </a:p>
        </p:txBody>
      </p:sp>
      <p:sp>
        <p:nvSpPr>
          <p:cNvPr id="10" name="사각형: 둥근 위쪽 모서리 9">
            <a:extLst>
              <a:ext uri="{FF2B5EF4-FFF2-40B4-BE49-F238E27FC236}">
                <a16:creationId xmlns:a16="http://schemas.microsoft.com/office/drawing/2014/main" id="{82711AF0-F37B-CD40-B503-F5026E2813DD}"/>
              </a:ext>
            </a:extLst>
          </p:cNvPr>
          <p:cNvSpPr/>
          <p:nvPr/>
        </p:nvSpPr>
        <p:spPr>
          <a:xfrm>
            <a:off x="7102614" y="571500"/>
            <a:ext cx="87443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HR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데이터의 힘</a:t>
            </a:r>
          </a:p>
        </p:txBody>
      </p:sp>
      <p:sp>
        <p:nvSpPr>
          <p:cNvPr id="11" name="사각형: 둥근 위쪽 모서리 10">
            <a:extLst>
              <a:ext uri="{FF2B5EF4-FFF2-40B4-BE49-F238E27FC236}">
                <a16:creationId xmlns:a16="http://schemas.microsoft.com/office/drawing/2014/main" id="{C538CCFF-BA61-712D-404D-70A9A64A7917}"/>
              </a:ext>
            </a:extLst>
          </p:cNvPr>
          <p:cNvSpPr/>
          <p:nvPr/>
        </p:nvSpPr>
        <p:spPr>
          <a:xfrm>
            <a:off x="8008304" y="571500"/>
            <a:ext cx="1083447"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EVP</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를 강화하는 기술 </a:t>
            </a:r>
          </a:p>
        </p:txBody>
      </p:sp>
      <p:sp>
        <p:nvSpPr>
          <p:cNvPr id="12" name="사각형: 둥근 위쪽 모서리 11">
            <a:extLst>
              <a:ext uri="{FF2B5EF4-FFF2-40B4-BE49-F238E27FC236}">
                <a16:creationId xmlns:a16="http://schemas.microsoft.com/office/drawing/2014/main" id="{9A9AB934-9EFD-D2B1-38C1-318FE525AD89}"/>
              </a:ext>
            </a:extLst>
          </p:cNvPr>
          <p:cNvSpPr/>
          <p:nvPr/>
        </p:nvSpPr>
        <p:spPr>
          <a:xfrm>
            <a:off x="9123001" y="571500"/>
            <a:ext cx="97894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소프트 스킬과 혁신</a:t>
            </a:r>
          </a:p>
        </p:txBody>
      </p:sp>
      <p:sp>
        <p:nvSpPr>
          <p:cNvPr id="13" name="사각형: 둥근 위쪽 모서리 12">
            <a:extLst>
              <a:ext uri="{FF2B5EF4-FFF2-40B4-BE49-F238E27FC236}">
                <a16:creationId xmlns:a16="http://schemas.microsoft.com/office/drawing/2014/main" id="{E302E420-58F6-D234-9D7E-BEF094D28239}"/>
              </a:ext>
            </a:extLst>
          </p:cNvPr>
          <p:cNvSpPr/>
          <p:nvPr/>
        </p:nvSpPr>
        <p:spPr>
          <a:xfrm>
            <a:off x="10133195" y="571500"/>
            <a:ext cx="105732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혁신을 주도하는 문화</a:t>
            </a:r>
          </a:p>
        </p:txBody>
      </p:sp>
      <p:pic>
        <p:nvPicPr>
          <p:cNvPr id="20" name="그림 19" descr="의류, 신발류, 사람, 실내이(가) 표시된 사진&#10;&#10;자동 생성된 설명">
            <a:extLst>
              <a:ext uri="{FF2B5EF4-FFF2-40B4-BE49-F238E27FC236}">
                <a16:creationId xmlns:a16="http://schemas.microsoft.com/office/drawing/2014/main" id="{5358A72D-A7AA-4969-6B3C-D5256359E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975"/>
            <a:ext cx="8768385" cy="4932363"/>
          </a:xfrm>
          <a:prstGeom prst="rect">
            <a:avLst/>
          </a:prstGeom>
        </p:spPr>
      </p:pic>
      <p:sp>
        <p:nvSpPr>
          <p:cNvPr id="24" name="object 24">
            <a:extLst>
              <a:ext uri="{FF2B5EF4-FFF2-40B4-BE49-F238E27FC236}">
                <a16:creationId xmlns:a16="http://schemas.microsoft.com/office/drawing/2014/main" id="{9161EB3C-3F11-E130-AE55-8E8B28313AF2}"/>
              </a:ext>
            </a:extLst>
          </p:cNvPr>
          <p:cNvSpPr/>
          <p:nvPr/>
        </p:nvSpPr>
        <p:spPr>
          <a:xfrm>
            <a:off x="7310874" y="1196976"/>
            <a:ext cx="4881126" cy="4934093"/>
          </a:xfrm>
          <a:custGeom>
            <a:avLst/>
            <a:gdLst/>
            <a:ahLst/>
            <a:cxnLst/>
            <a:rect l="l" t="t" r="r" b="b"/>
            <a:pathLst>
              <a:path w="2985134" h="6257290">
                <a:moveTo>
                  <a:pt x="0" y="6256997"/>
                </a:moveTo>
                <a:lnTo>
                  <a:pt x="2984842" y="6256997"/>
                </a:lnTo>
                <a:lnTo>
                  <a:pt x="2984842" y="0"/>
                </a:lnTo>
                <a:lnTo>
                  <a:pt x="0" y="0"/>
                </a:lnTo>
                <a:lnTo>
                  <a:pt x="0" y="6256997"/>
                </a:lnTo>
                <a:close/>
              </a:path>
            </a:pathLst>
          </a:custGeom>
          <a:solidFill>
            <a:srgbClr val="1E49E2"/>
          </a:solidFill>
        </p:spPr>
        <p:txBody>
          <a:bodyPr wrap="square" lIns="0" tIns="0" rIns="0" bIns="0" rtlCol="0"/>
          <a:lstStyle/>
          <a:p>
            <a:endParaRPr sz="800" dirty="0">
              <a:latin typeface="+mn-ea"/>
            </a:endParaRPr>
          </a:p>
        </p:txBody>
      </p:sp>
      <p:sp>
        <p:nvSpPr>
          <p:cNvPr id="25" name="object 25">
            <a:extLst>
              <a:ext uri="{FF2B5EF4-FFF2-40B4-BE49-F238E27FC236}">
                <a16:creationId xmlns:a16="http://schemas.microsoft.com/office/drawing/2014/main" id="{BDABE80C-914A-CB66-759C-76A599ED287F}"/>
              </a:ext>
            </a:extLst>
          </p:cNvPr>
          <p:cNvSpPr txBox="1"/>
          <p:nvPr/>
        </p:nvSpPr>
        <p:spPr>
          <a:xfrm>
            <a:off x="7628709" y="1405376"/>
            <a:ext cx="4047354" cy="1306341"/>
          </a:xfrm>
          <a:prstGeom prst="rect">
            <a:avLst/>
          </a:prstGeom>
        </p:spPr>
        <p:txBody>
          <a:bodyPr vert="horz" wrap="square" lIns="0" tIns="8467" rIns="0" bIns="0" rtlCol="0">
            <a:spAutoFit/>
          </a:bodyPr>
          <a:lstStyle/>
          <a:p>
            <a:pPr marL="191780" algn="just" latinLnBrk="0">
              <a:spcBef>
                <a:spcPts val="67"/>
              </a:spcBef>
            </a:pPr>
            <a:r>
              <a:rPr lang="en-US" altLang="ko-KR"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KPMG Bold"/>
              </a:rPr>
              <a:t>Key</a:t>
            </a:r>
            <a:r>
              <a:rPr lang="ko-KR" altLang="en-US"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KPMG Bold"/>
              </a:rPr>
              <a:t> </a:t>
            </a:r>
            <a:r>
              <a:rPr lang="en-US" altLang="ko-KR"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KPMG Bold"/>
              </a:rPr>
              <a:t>Takeaways</a:t>
            </a:r>
          </a:p>
          <a:p>
            <a:pPr marL="191780" algn="just" latinLnBrk="0">
              <a:spcBef>
                <a:spcPts val="67"/>
              </a:spcBef>
            </a:pPr>
            <a:endPar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endParaRPr>
          </a:p>
          <a:p>
            <a:pPr marL="191780" algn="just" latinLnBrk="0">
              <a:spcBef>
                <a:spcPts val="67"/>
              </a:spcBef>
            </a:pP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미래의 공급망은 여전히 비즈니스 성과를 가속화하기 위해 유연한 기술 활용 능력을 갖춘 인력을 필요로 할 것입니다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기술 도입의 성공을 이끌어내고</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혁신을 주도하며</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고객에게 집중할 수 있는 것은 결국 사람이므로 조직의 공급망 전략 중심에는 사람이 있어야 합니다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p>
          <a:p>
            <a:pPr marL="191780" algn="just" latinLnBrk="0">
              <a:spcBef>
                <a:spcPts val="67"/>
              </a:spcBef>
            </a:pPr>
            <a:endPar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endParaRPr>
          </a:p>
          <a:p>
            <a:pPr marL="191780" algn="just" latinLnBrk="0">
              <a:spcBef>
                <a:spcPts val="67"/>
              </a:spcBef>
            </a:pP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미래의 노동력은 다음과 같은 특징으로 구별될 것입니다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28" name="object 3">
            <a:extLst>
              <a:ext uri="{FF2B5EF4-FFF2-40B4-BE49-F238E27FC236}">
                <a16:creationId xmlns:a16="http://schemas.microsoft.com/office/drawing/2014/main" id="{8B02BAA3-B921-8949-B37C-11C3D6BB1EBC}"/>
              </a:ext>
            </a:extLst>
          </p:cNvPr>
          <p:cNvSpPr/>
          <p:nvPr/>
        </p:nvSpPr>
        <p:spPr>
          <a:xfrm flipV="1">
            <a:off x="7831479" y="1720996"/>
            <a:ext cx="186626" cy="45719"/>
          </a:xfrm>
          <a:custGeom>
            <a:avLst/>
            <a:gdLst/>
            <a:ahLst/>
            <a:cxnLst/>
            <a:rect l="l" t="t" r="r" b="b"/>
            <a:pathLst>
              <a:path w="894080">
                <a:moveTo>
                  <a:pt x="0" y="0"/>
                </a:moveTo>
                <a:lnTo>
                  <a:pt x="894003" y="0"/>
                </a:lnTo>
              </a:path>
            </a:pathLst>
          </a:custGeom>
          <a:ln w="25400">
            <a:solidFill>
              <a:srgbClr val="B8E3F2"/>
            </a:solidFill>
          </a:ln>
        </p:spPr>
        <p:txBody>
          <a:bodyPr wrap="square" lIns="0" tIns="0" rIns="0" bIns="0" rtlCol="0"/>
          <a:lstStyle/>
          <a:p>
            <a:pPr latinLnBrk="0"/>
            <a:endParaRPr sz="800" dirty="0">
              <a:latin typeface="KoPub돋움체 Medium" panose="00000600000000000000" pitchFamily="2" charset="-127"/>
            </a:endParaRPr>
          </a:p>
        </p:txBody>
      </p:sp>
      <p:sp>
        <p:nvSpPr>
          <p:cNvPr id="30" name="object 7">
            <a:extLst>
              <a:ext uri="{FF2B5EF4-FFF2-40B4-BE49-F238E27FC236}">
                <a16:creationId xmlns:a16="http://schemas.microsoft.com/office/drawing/2014/main" id="{22EC75BF-1064-77C1-97F7-341D7B165469}"/>
              </a:ext>
            </a:extLst>
          </p:cNvPr>
          <p:cNvSpPr txBox="1"/>
          <p:nvPr/>
        </p:nvSpPr>
        <p:spPr>
          <a:xfrm>
            <a:off x="8307978" y="3012038"/>
            <a:ext cx="3188698" cy="574089"/>
          </a:xfrm>
          <a:prstGeom prst="rect">
            <a:avLst/>
          </a:prstGeom>
        </p:spPr>
        <p:txBody>
          <a:bodyPr vert="horz" wrap="square" lIns="0" tIns="8467" rIns="0" bIns="0" rtlCol="0">
            <a:spAutoFit/>
          </a:bodyPr>
          <a:lstStyle/>
          <a:p>
            <a:pPr marR="3387" latinLnBrk="0">
              <a:lnSpc>
                <a:spcPct val="110000"/>
              </a:lnSpc>
              <a:spcBef>
                <a:spcPts val="67"/>
              </a:spcBef>
            </a:pPr>
            <a:r>
              <a:rPr lang="ko-KR" altLang="en-US" sz="900" b="1" dirty="0">
                <a:ln>
                  <a:solidFill>
                    <a:schemeClr val="tx2">
                      <a:alpha val="0"/>
                    </a:schemeClr>
                  </a:solidFill>
                </a:ln>
                <a:solidFill>
                  <a:schemeClr val="bg1"/>
                </a:solidFill>
                <a:latin typeface="KoPub돋움체 Bold" panose="00000800000000000000" pitchFamily="2" charset="-127"/>
                <a:ea typeface="KoPub돋움체 Bold" panose="00000800000000000000" pitchFamily="2" charset="-127"/>
              </a:rPr>
              <a:t>디지털과 인간의 공존</a:t>
            </a:r>
          </a:p>
          <a:p>
            <a:pPr marR="3387" latinLnBrk="0">
              <a:lnSpc>
                <a:spcPct val="110000"/>
              </a:lnSpc>
              <a:spcBef>
                <a:spcPts val="67"/>
              </a:spcBef>
            </a:pPr>
            <a:r>
              <a:rPr lang="ko-KR" altLang="en-US"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공급망은 자동화 및 디지털화를 통해 효율성과 운영 능률을 높이고</a:t>
            </a:r>
            <a:r>
              <a:rPr lang="en-US" altLang="ko-KR"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 </a:t>
            </a:r>
            <a:r>
              <a:rPr lang="ko-KR" altLang="en-US"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인재를 활용하여 전략적 가치와 혁신을 주도하는 등 디지털과 인간 두 영역의 장점을 결합할 것입니다</a:t>
            </a:r>
            <a:r>
              <a:rPr lang="en-US" altLang="ko-KR"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a:t>
            </a:r>
          </a:p>
        </p:txBody>
      </p:sp>
      <p:grpSp>
        <p:nvGrpSpPr>
          <p:cNvPr id="31" name="그룹 30">
            <a:extLst>
              <a:ext uri="{FF2B5EF4-FFF2-40B4-BE49-F238E27FC236}">
                <a16:creationId xmlns:a16="http://schemas.microsoft.com/office/drawing/2014/main" id="{75008730-B1F0-FEE1-E7F1-84D65EB7CAC7}"/>
              </a:ext>
            </a:extLst>
          </p:cNvPr>
          <p:cNvGrpSpPr/>
          <p:nvPr/>
        </p:nvGrpSpPr>
        <p:grpSpPr>
          <a:xfrm>
            <a:off x="7837768" y="3036009"/>
            <a:ext cx="344602" cy="344602"/>
            <a:chOff x="11353800" y="4902933"/>
            <a:chExt cx="474345" cy="474345"/>
          </a:xfrm>
        </p:grpSpPr>
        <p:sp>
          <p:nvSpPr>
            <p:cNvPr id="32" name="object 7">
              <a:extLst>
                <a:ext uri="{FF2B5EF4-FFF2-40B4-BE49-F238E27FC236}">
                  <a16:creationId xmlns:a16="http://schemas.microsoft.com/office/drawing/2014/main" id="{62881B88-15DC-ED7A-859D-83D7AD95A98C}"/>
                </a:ext>
              </a:extLst>
            </p:cNvPr>
            <p:cNvSpPr/>
            <p:nvPr/>
          </p:nvSpPr>
          <p:spPr>
            <a:xfrm>
              <a:off x="11353800" y="4902933"/>
              <a:ext cx="474345" cy="474345"/>
            </a:xfrm>
            <a:custGeom>
              <a:avLst/>
              <a:gdLst/>
              <a:ahLst/>
              <a:cxnLst/>
              <a:rect l="l" t="t" r="r" b="b"/>
              <a:pathLst>
                <a:path w="474345"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endParaRPr dirty="0"/>
            </a:p>
          </p:txBody>
        </p:sp>
        <p:sp>
          <p:nvSpPr>
            <p:cNvPr id="33" name="object 19">
              <a:extLst>
                <a:ext uri="{FF2B5EF4-FFF2-40B4-BE49-F238E27FC236}">
                  <a16:creationId xmlns:a16="http://schemas.microsoft.com/office/drawing/2014/main" id="{F2A5B395-5218-333C-CA1E-3D1CB0240762}"/>
                </a:ext>
              </a:extLst>
            </p:cNvPr>
            <p:cNvSpPr/>
            <p:nvPr/>
          </p:nvSpPr>
          <p:spPr>
            <a:xfrm>
              <a:off x="11558496" y="5269685"/>
              <a:ext cx="1905" cy="14604"/>
            </a:xfrm>
            <a:custGeom>
              <a:avLst/>
              <a:gdLst/>
              <a:ahLst/>
              <a:cxnLst/>
              <a:rect l="l" t="t" r="r" b="b"/>
              <a:pathLst>
                <a:path w="1904" h="14604">
                  <a:moveTo>
                    <a:pt x="0" y="0"/>
                  </a:moveTo>
                  <a:lnTo>
                    <a:pt x="1358" y="14503"/>
                  </a:lnTo>
                </a:path>
              </a:pathLst>
            </a:custGeom>
            <a:ln w="12700">
              <a:solidFill>
                <a:srgbClr val="1E49E2"/>
              </a:solidFill>
            </a:ln>
          </p:spPr>
          <p:txBody>
            <a:bodyPr wrap="square" lIns="0" tIns="0" rIns="0" bIns="0" rtlCol="0"/>
            <a:lstStyle/>
            <a:p>
              <a:pPr latinLnBrk="0"/>
              <a:endParaRPr dirty="0"/>
            </a:p>
          </p:txBody>
        </p:sp>
        <p:sp>
          <p:nvSpPr>
            <p:cNvPr id="34" name="object 20">
              <a:extLst>
                <a:ext uri="{FF2B5EF4-FFF2-40B4-BE49-F238E27FC236}">
                  <a16:creationId xmlns:a16="http://schemas.microsoft.com/office/drawing/2014/main" id="{C4997664-DD30-0032-456D-656A769457C5}"/>
                </a:ext>
              </a:extLst>
            </p:cNvPr>
            <p:cNvSpPr/>
            <p:nvPr/>
          </p:nvSpPr>
          <p:spPr>
            <a:xfrm>
              <a:off x="11452616" y="4999378"/>
              <a:ext cx="152400" cy="257810"/>
            </a:xfrm>
            <a:custGeom>
              <a:avLst/>
              <a:gdLst/>
              <a:ahLst/>
              <a:cxnLst/>
              <a:rect l="l" t="t" r="r" b="b"/>
              <a:pathLst>
                <a:path w="152400" h="257810">
                  <a:moveTo>
                    <a:pt x="127393" y="0"/>
                  </a:moveTo>
                  <a:lnTo>
                    <a:pt x="72831" y="24476"/>
                  </a:lnTo>
                  <a:lnTo>
                    <a:pt x="40233" y="76060"/>
                  </a:lnTo>
                  <a:lnTo>
                    <a:pt x="36487" y="101955"/>
                  </a:lnTo>
                  <a:lnTo>
                    <a:pt x="36639" y="107213"/>
                  </a:lnTo>
                  <a:lnTo>
                    <a:pt x="35471" y="112407"/>
                  </a:lnTo>
                  <a:lnTo>
                    <a:pt x="32981" y="117030"/>
                  </a:lnTo>
                  <a:lnTo>
                    <a:pt x="2641" y="173774"/>
                  </a:lnTo>
                  <a:lnTo>
                    <a:pt x="0" y="178727"/>
                  </a:lnTo>
                  <a:lnTo>
                    <a:pt x="2971" y="184835"/>
                  </a:lnTo>
                  <a:lnTo>
                    <a:pt x="8483" y="185737"/>
                  </a:lnTo>
                  <a:lnTo>
                    <a:pt x="34759" y="190093"/>
                  </a:lnTo>
                  <a:lnTo>
                    <a:pt x="40373" y="241185"/>
                  </a:lnTo>
                  <a:lnTo>
                    <a:pt x="60058" y="257644"/>
                  </a:lnTo>
                  <a:lnTo>
                    <a:pt x="117055" y="253288"/>
                  </a:lnTo>
                  <a:lnTo>
                    <a:pt x="129437" y="250171"/>
                  </a:lnTo>
                  <a:lnTo>
                    <a:pt x="139830" y="243306"/>
                  </a:lnTo>
                  <a:lnTo>
                    <a:pt x="147456" y="233422"/>
                  </a:lnTo>
                  <a:lnTo>
                    <a:pt x="151536" y="221246"/>
                  </a:lnTo>
                  <a:lnTo>
                    <a:pt x="152298" y="216357"/>
                  </a:lnTo>
                </a:path>
              </a:pathLst>
            </a:custGeom>
            <a:ln w="12700">
              <a:solidFill>
                <a:srgbClr val="1E49E2"/>
              </a:solidFill>
            </a:ln>
          </p:spPr>
          <p:txBody>
            <a:bodyPr wrap="square" lIns="0" tIns="0" rIns="0" bIns="0" rtlCol="0"/>
            <a:lstStyle/>
            <a:p>
              <a:pPr latinLnBrk="0"/>
              <a:endParaRPr dirty="0"/>
            </a:p>
          </p:txBody>
        </p:sp>
        <p:sp>
          <p:nvSpPr>
            <p:cNvPr id="35" name="object 21">
              <a:extLst>
                <a:ext uri="{FF2B5EF4-FFF2-40B4-BE49-F238E27FC236}">
                  <a16:creationId xmlns:a16="http://schemas.microsoft.com/office/drawing/2014/main" id="{B6EE9BF9-A129-612F-7602-B73E62AAA8CC}"/>
                </a:ext>
              </a:extLst>
            </p:cNvPr>
            <p:cNvSpPr/>
            <p:nvPr/>
          </p:nvSpPr>
          <p:spPr>
            <a:xfrm>
              <a:off x="11542977" y="4995492"/>
              <a:ext cx="184150" cy="283603"/>
            </a:xfrm>
            <a:prstGeom prst="rect">
              <a:avLst/>
            </a:prstGeom>
            <a:blipFill>
              <a:blip r:embed="rId3" cstate="print"/>
              <a:stretch>
                <a:fillRect/>
              </a:stretch>
            </a:blipFill>
          </p:spPr>
          <p:txBody>
            <a:bodyPr wrap="square" lIns="0" tIns="0" rIns="0" bIns="0" rtlCol="0"/>
            <a:lstStyle/>
            <a:p>
              <a:pPr latinLnBrk="0"/>
              <a:endParaRPr dirty="0"/>
            </a:p>
          </p:txBody>
        </p:sp>
      </p:grpSp>
      <p:sp>
        <p:nvSpPr>
          <p:cNvPr id="36" name="object 25">
            <a:extLst>
              <a:ext uri="{FF2B5EF4-FFF2-40B4-BE49-F238E27FC236}">
                <a16:creationId xmlns:a16="http://schemas.microsoft.com/office/drawing/2014/main" id="{E3C58C5A-CDCA-4909-B7D0-01E1F5802457}"/>
              </a:ext>
            </a:extLst>
          </p:cNvPr>
          <p:cNvSpPr txBox="1"/>
          <p:nvPr/>
        </p:nvSpPr>
        <p:spPr>
          <a:xfrm>
            <a:off x="7628709" y="5591376"/>
            <a:ext cx="4047354" cy="285549"/>
          </a:xfrm>
          <a:prstGeom prst="rect">
            <a:avLst/>
          </a:prstGeom>
        </p:spPr>
        <p:txBody>
          <a:bodyPr vert="horz" wrap="square" lIns="0" tIns="8467" rIns="0" bIns="0" rtlCol="0">
            <a:spAutoFit/>
          </a:bodyPr>
          <a:lstStyle/>
          <a:p>
            <a:pPr marL="191780" algn="just" latinLnBrk="0">
              <a:spcBef>
                <a:spcPts val="67"/>
              </a:spcBef>
            </a:pP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공급망 관리 경영진은 변화하는 환경 속에서 자사의 비즈니스와 직원 모두가 새로운 기회를 찾을 수 있도록 대비해야 합니다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38" name="object 7">
            <a:extLst>
              <a:ext uri="{FF2B5EF4-FFF2-40B4-BE49-F238E27FC236}">
                <a16:creationId xmlns:a16="http://schemas.microsoft.com/office/drawing/2014/main" id="{EF6D530B-09C6-3CCB-B506-34EF8E2431AC}"/>
              </a:ext>
            </a:extLst>
          </p:cNvPr>
          <p:cNvSpPr txBox="1"/>
          <p:nvPr/>
        </p:nvSpPr>
        <p:spPr>
          <a:xfrm>
            <a:off x="8307978" y="3740550"/>
            <a:ext cx="3188698" cy="438667"/>
          </a:xfrm>
          <a:prstGeom prst="rect">
            <a:avLst/>
          </a:prstGeom>
        </p:spPr>
        <p:txBody>
          <a:bodyPr vert="horz" wrap="square" lIns="0" tIns="8467" rIns="0" bIns="0" rtlCol="0">
            <a:spAutoFit/>
          </a:bodyPr>
          <a:lstStyle/>
          <a:p>
            <a:pPr marR="3387" latinLnBrk="0">
              <a:lnSpc>
                <a:spcPct val="110000"/>
              </a:lnSpc>
              <a:spcBef>
                <a:spcPts val="67"/>
              </a:spcBef>
            </a:pPr>
            <a:r>
              <a:rPr lang="ko-KR" altLang="en-US" sz="900" b="1" dirty="0">
                <a:ln>
                  <a:solidFill>
                    <a:schemeClr val="tx2">
                      <a:alpha val="0"/>
                    </a:schemeClr>
                  </a:solidFill>
                </a:ln>
                <a:solidFill>
                  <a:schemeClr val="bg1"/>
                </a:solidFill>
                <a:latin typeface="KoPub돋움체 Bold" panose="00000800000000000000" pitchFamily="2" charset="-127"/>
                <a:ea typeface="KoPub돋움체 Bold" panose="00000800000000000000" pitchFamily="2" charset="-127"/>
              </a:rPr>
              <a:t>디지털과 인간의 업무 재구성</a:t>
            </a:r>
          </a:p>
          <a:p>
            <a:pPr marR="3387" latinLnBrk="0">
              <a:lnSpc>
                <a:spcPct val="110000"/>
              </a:lnSpc>
              <a:spcBef>
                <a:spcPts val="67"/>
              </a:spcBef>
            </a:pPr>
            <a:r>
              <a:rPr lang="ko-KR" altLang="en-US"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미래의 자동화된 공급망의 성공 여부는 현재 인력을 어떻게 잘 교육 하는지에 달려있습니다</a:t>
            </a:r>
            <a:r>
              <a:rPr lang="en-US" altLang="ko-KR"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 </a:t>
            </a:r>
          </a:p>
        </p:txBody>
      </p:sp>
      <p:sp>
        <p:nvSpPr>
          <p:cNvPr id="39" name="object 7">
            <a:extLst>
              <a:ext uri="{FF2B5EF4-FFF2-40B4-BE49-F238E27FC236}">
                <a16:creationId xmlns:a16="http://schemas.microsoft.com/office/drawing/2014/main" id="{599A6B0F-87F9-8002-68DD-803AEFAC348C}"/>
              </a:ext>
            </a:extLst>
          </p:cNvPr>
          <p:cNvSpPr txBox="1"/>
          <p:nvPr/>
        </p:nvSpPr>
        <p:spPr>
          <a:xfrm>
            <a:off x="8307978" y="4333640"/>
            <a:ext cx="3188698" cy="438667"/>
          </a:xfrm>
          <a:prstGeom prst="rect">
            <a:avLst/>
          </a:prstGeom>
        </p:spPr>
        <p:txBody>
          <a:bodyPr vert="horz" wrap="square" lIns="0" tIns="8467" rIns="0" bIns="0" rtlCol="0">
            <a:spAutoFit/>
          </a:bodyPr>
          <a:lstStyle/>
          <a:p>
            <a:pPr marR="3387" latinLnBrk="0">
              <a:lnSpc>
                <a:spcPct val="110000"/>
              </a:lnSpc>
              <a:spcBef>
                <a:spcPts val="67"/>
              </a:spcBef>
            </a:pPr>
            <a:r>
              <a:rPr lang="ko-KR" altLang="en-US" sz="900" b="1" dirty="0">
                <a:ln>
                  <a:solidFill>
                    <a:schemeClr val="tx2">
                      <a:alpha val="0"/>
                    </a:schemeClr>
                  </a:solidFill>
                </a:ln>
                <a:solidFill>
                  <a:schemeClr val="bg1"/>
                </a:solidFill>
                <a:latin typeface="KoPub돋움체 Bold" panose="00000800000000000000" pitchFamily="2" charset="-127"/>
                <a:ea typeface="KoPub돋움체 Bold" panose="00000800000000000000" pitchFamily="2" charset="-127"/>
              </a:rPr>
              <a:t>소프트 스킬과 혁신 조성</a:t>
            </a:r>
          </a:p>
          <a:p>
            <a:pPr marR="3387" latinLnBrk="0">
              <a:lnSpc>
                <a:spcPct val="110000"/>
              </a:lnSpc>
              <a:spcBef>
                <a:spcPts val="67"/>
              </a:spcBef>
            </a:pPr>
            <a:r>
              <a:rPr lang="ko-KR" altLang="en-US"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반복적인 업무에서 벗어난 직원은 보다 많은 가치를 창출하고</a:t>
            </a:r>
            <a:r>
              <a:rPr lang="en-US" altLang="ko-KR"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 </a:t>
            </a:r>
            <a:r>
              <a:rPr lang="ko-KR" altLang="en-US"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혁신을 통해 새로운 비즈니스 영역을 넓혀 나갈 수 있어야 합니다</a:t>
            </a:r>
            <a:r>
              <a:rPr lang="en-US" altLang="ko-KR"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 </a:t>
            </a:r>
          </a:p>
        </p:txBody>
      </p:sp>
      <p:sp>
        <p:nvSpPr>
          <p:cNvPr id="40" name="object 7">
            <a:extLst>
              <a:ext uri="{FF2B5EF4-FFF2-40B4-BE49-F238E27FC236}">
                <a16:creationId xmlns:a16="http://schemas.microsoft.com/office/drawing/2014/main" id="{DABC2077-59C2-6219-E7BC-B2E0F50952A6}"/>
              </a:ext>
            </a:extLst>
          </p:cNvPr>
          <p:cNvSpPr txBox="1"/>
          <p:nvPr/>
        </p:nvSpPr>
        <p:spPr>
          <a:xfrm>
            <a:off x="8307978" y="4926730"/>
            <a:ext cx="3188698" cy="303246"/>
          </a:xfrm>
          <a:prstGeom prst="rect">
            <a:avLst/>
          </a:prstGeom>
        </p:spPr>
        <p:txBody>
          <a:bodyPr vert="horz" wrap="square" lIns="0" tIns="8467" rIns="0" bIns="0" rtlCol="0">
            <a:spAutoFit/>
          </a:bodyPr>
          <a:lstStyle/>
          <a:p>
            <a:pPr marR="3387" latinLnBrk="0">
              <a:lnSpc>
                <a:spcPct val="110000"/>
              </a:lnSpc>
              <a:spcBef>
                <a:spcPts val="67"/>
              </a:spcBef>
            </a:pPr>
            <a:r>
              <a:rPr lang="ko-KR" altLang="en-US" sz="900" b="1" dirty="0">
                <a:ln>
                  <a:solidFill>
                    <a:schemeClr val="tx2">
                      <a:alpha val="0"/>
                    </a:schemeClr>
                  </a:solidFill>
                </a:ln>
                <a:solidFill>
                  <a:schemeClr val="bg1"/>
                </a:solidFill>
                <a:latin typeface="KoPub돋움체 Bold" panose="00000800000000000000" pitchFamily="2" charset="-127"/>
                <a:ea typeface="KoPub돋움체 Bold" panose="00000800000000000000" pitchFamily="2" charset="-127"/>
              </a:rPr>
              <a:t>문화와 목적</a:t>
            </a:r>
          </a:p>
          <a:p>
            <a:pPr marR="3387" latinLnBrk="0">
              <a:lnSpc>
                <a:spcPct val="110000"/>
              </a:lnSpc>
              <a:spcBef>
                <a:spcPts val="67"/>
              </a:spcBef>
            </a:pPr>
            <a:r>
              <a:rPr lang="ko-KR" altLang="en-US"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사람들은 기업의 문화와 목적을 우선시하는 조직을 더 중요하게 여길 것입니다</a:t>
            </a:r>
            <a:r>
              <a:rPr lang="en-US" altLang="ko-KR" sz="800" b="1" dirty="0">
                <a:ln>
                  <a:solidFill>
                    <a:schemeClr val="tx2">
                      <a:alpha val="0"/>
                    </a:schemeClr>
                  </a:solidFill>
                </a:ln>
                <a:solidFill>
                  <a:srgbClr val="BDE9FF"/>
                </a:solidFill>
                <a:latin typeface="KoPub돋움체 Medium" panose="00000600000000000000" pitchFamily="2" charset="-127"/>
                <a:ea typeface="KoPub돋움체 Medium" panose="00000600000000000000" pitchFamily="2" charset="-127"/>
              </a:rPr>
              <a:t>. </a:t>
            </a:r>
          </a:p>
        </p:txBody>
      </p:sp>
      <p:grpSp>
        <p:nvGrpSpPr>
          <p:cNvPr id="41" name="그룹 40">
            <a:extLst>
              <a:ext uri="{FF2B5EF4-FFF2-40B4-BE49-F238E27FC236}">
                <a16:creationId xmlns:a16="http://schemas.microsoft.com/office/drawing/2014/main" id="{5B17663A-A99E-3DF2-017A-6276823E6929}"/>
              </a:ext>
            </a:extLst>
          </p:cNvPr>
          <p:cNvGrpSpPr/>
          <p:nvPr/>
        </p:nvGrpSpPr>
        <p:grpSpPr>
          <a:xfrm>
            <a:off x="7850188" y="3757977"/>
            <a:ext cx="332181" cy="332181"/>
            <a:chOff x="7619999" y="3972486"/>
            <a:chExt cx="316230" cy="316230"/>
          </a:xfrm>
        </p:grpSpPr>
        <p:sp>
          <p:nvSpPr>
            <p:cNvPr id="42" name="object 19">
              <a:extLst>
                <a:ext uri="{FF2B5EF4-FFF2-40B4-BE49-F238E27FC236}">
                  <a16:creationId xmlns:a16="http://schemas.microsoft.com/office/drawing/2014/main" id="{635D4CAD-F328-8A27-586B-F8C7B540CFAE}"/>
                </a:ext>
              </a:extLst>
            </p:cNvPr>
            <p:cNvSpPr/>
            <p:nvPr/>
          </p:nvSpPr>
          <p:spPr>
            <a:xfrm>
              <a:off x="7619999" y="3972486"/>
              <a:ext cx="316230" cy="316230"/>
            </a:xfrm>
            <a:custGeom>
              <a:avLst/>
              <a:gdLst/>
              <a:ahLst/>
              <a:cxnLst/>
              <a:rect l="l" t="t" r="r" b="b"/>
              <a:pathLst>
                <a:path w="474345"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endParaRPr sz="800">
                <a:latin typeface="+mn-ea"/>
              </a:endParaRPr>
            </a:p>
          </p:txBody>
        </p:sp>
        <p:sp>
          <p:nvSpPr>
            <p:cNvPr id="43" name="object 26">
              <a:extLst>
                <a:ext uri="{FF2B5EF4-FFF2-40B4-BE49-F238E27FC236}">
                  <a16:creationId xmlns:a16="http://schemas.microsoft.com/office/drawing/2014/main" id="{B3A8F7DC-D983-401C-6CFD-0DF5E011F2C8}"/>
                </a:ext>
              </a:extLst>
            </p:cNvPr>
            <p:cNvSpPr/>
            <p:nvPr/>
          </p:nvSpPr>
          <p:spPr>
            <a:xfrm>
              <a:off x="7668361" y="4030768"/>
              <a:ext cx="219388" cy="200279"/>
            </a:xfrm>
            <a:prstGeom prst="rect">
              <a:avLst/>
            </a:prstGeom>
            <a:blipFill>
              <a:blip r:embed="rId4" cstate="print"/>
              <a:stretch>
                <a:fillRect/>
              </a:stretch>
            </a:blipFill>
          </p:spPr>
          <p:txBody>
            <a:bodyPr wrap="square" lIns="0" tIns="0" rIns="0" bIns="0" rtlCol="0"/>
            <a:lstStyle/>
            <a:p>
              <a:pPr latinLnBrk="0"/>
              <a:endParaRPr sz="800">
                <a:latin typeface="+mn-ea"/>
              </a:endParaRPr>
            </a:p>
          </p:txBody>
        </p:sp>
      </p:grpSp>
      <p:grpSp>
        <p:nvGrpSpPr>
          <p:cNvPr id="44" name="그룹 43">
            <a:extLst>
              <a:ext uri="{FF2B5EF4-FFF2-40B4-BE49-F238E27FC236}">
                <a16:creationId xmlns:a16="http://schemas.microsoft.com/office/drawing/2014/main" id="{13D36185-8353-B6B9-2265-6498F7EB7F5F}"/>
              </a:ext>
            </a:extLst>
          </p:cNvPr>
          <p:cNvGrpSpPr/>
          <p:nvPr/>
        </p:nvGrpSpPr>
        <p:grpSpPr>
          <a:xfrm>
            <a:off x="7850188" y="4310650"/>
            <a:ext cx="332181" cy="367932"/>
            <a:chOff x="7619999" y="4498332"/>
            <a:chExt cx="316230" cy="350264"/>
          </a:xfrm>
        </p:grpSpPr>
        <p:sp>
          <p:nvSpPr>
            <p:cNvPr id="45" name="object 7">
              <a:extLst>
                <a:ext uri="{FF2B5EF4-FFF2-40B4-BE49-F238E27FC236}">
                  <a16:creationId xmlns:a16="http://schemas.microsoft.com/office/drawing/2014/main" id="{B0FFE4BB-5F0D-9A6E-7489-F0DEAAE6A1F5}"/>
                </a:ext>
              </a:extLst>
            </p:cNvPr>
            <p:cNvSpPr txBox="1"/>
            <p:nvPr/>
          </p:nvSpPr>
          <p:spPr>
            <a:xfrm>
              <a:off x="7692783" y="4498332"/>
              <a:ext cx="162983" cy="219718"/>
            </a:xfrm>
            <a:prstGeom prst="rect">
              <a:avLst/>
            </a:prstGeom>
          </p:spPr>
          <p:txBody>
            <a:bodyPr vert="horz" wrap="square" lIns="0" tIns="4233" rIns="0" bIns="0" rtlCol="0">
              <a:spAutoFit/>
            </a:bodyPr>
            <a:lstStyle/>
            <a:p>
              <a:pPr latinLnBrk="0">
                <a:spcBef>
                  <a:spcPts val="33"/>
                </a:spcBef>
              </a:pPr>
              <a:endParaRPr sz="667">
                <a:latin typeface="+mn-ea"/>
                <a:cs typeface="Times New Roman"/>
              </a:endParaRPr>
            </a:p>
            <a:p>
              <a:pPr marL="8467" latinLnBrk="0"/>
              <a:r>
                <a:rPr sz="733" b="1" u="sng" dirty="0">
                  <a:solidFill>
                    <a:srgbClr val="ACEAFF"/>
                  </a:solidFill>
                  <a:uFill>
                    <a:solidFill>
                      <a:srgbClr val="1E49E2"/>
                    </a:solidFill>
                  </a:uFill>
                  <a:latin typeface="+mn-ea"/>
                  <a:cs typeface="Univers LT Std 45 Light"/>
                </a:rPr>
                <a:t>   </a:t>
              </a:r>
              <a:r>
                <a:rPr sz="733" b="1" u="sng" spc="40" dirty="0">
                  <a:solidFill>
                    <a:srgbClr val="ACEAFF"/>
                  </a:solidFill>
                  <a:uFill>
                    <a:solidFill>
                      <a:srgbClr val="1E49E2"/>
                    </a:solidFill>
                  </a:uFill>
                  <a:latin typeface="+mn-ea"/>
                  <a:cs typeface="Univers LT Std 45 Light"/>
                </a:rPr>
                <a:t> </a:t>
              </a:r>
              <a:r>
                <a:rPr sz="733" b="1" u="sng" dirty="0">
                  <a:solidFill>
                    <a:srgbClr val="ACEAFF"/>
                  </a:solidFill>
                  <a:uFill>
                    <a:solidFill>
                      <a:srgbClr val="1E49E2"/>
                    </a:solidFill>
                  </a:uFill>
                  <a:latin typeface="+mn-ea"/>
                  <a:cs typeface="Univers LT Std 45 Light"/>
                </a:rPr>
                <a:t> </a:t>
              </a:r>
              <a:r>
                <a:rPr sz="733" b="1" u="sng" spc="-117" dirty="0">
                  <a:solidFill>
                    <a:srgbClr val="ACEAFF"/>
                  </a:solidFill>
                  <a:uFill>
                    <a:solidFill>
                      <a:srgbClr val="1E49E2"/>
                    </a:solidFill>
                  </a:uFill>
                  <a:latin typeface="+mn-ea"/>
                  <a:cs typeface="Univers LT Std 45 Light"/>
                </a:rPr>
                <a:t> </a:t>
              </a:r>
              <a:endParaRPr sz="733">
                <a:latin typeface="+mn-ea"/>
                <a:cs typeface="Univers LT Std 45 Light"/>
              </a:endParaRPr>
            </a:p>
          </p:txBody>
        </p:sp>
        <p:sp>
          <p:nvSpPr>
            <p:cNvPr id="46" name="object 20">
              <a:extLst>
                <a:ext uri="{FF2B5EF4-FFF2-40B4-BE49-F238E27FC236}">
                  <a16:creationId xmlns:a16="http://schemas.microsoft.com/office/drawing/2014/main" id="{9715A754-CCD2-64E8-459E-1006E4820941}"/>
                </a:ext>
              </a:extLst>
            </p:cNvPr>
            <p:cNvSpPr/>
            <p:nvPr/>
          </p:nvSpPr>
          <p:spPr>
            <a:xfrm>
              <a:off x="7619999" y="4532366"/>
              <a:ext cx="316230" cy="316230"/>
            </a:xfrm>
            <a:custGeom>
              <a:avLst/>
              <a:gdLst/>
              <a:ahLst/>
              <a:cxnLst/>
              <a:rect l="l" t="t" r="r" b="b"/>
              <a:pathLst>
                <a:path w="474345"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endParaRPr sz="800">
                <a:latin typeface="+mn-ea"/>
              </a:endParaRPr>
            </a:p>
          </p:txBody>
        </p:sp>
        <p:sp>
          <p:nvSpPr>
            <p:cNvPr id="47" name="object 27">
              <a:extLst>
                <a:ext uri="{FF2B5EF4-FFF2-40B4-BE49-F238E27FC236}">
                  <a16:creationId xmlns:a16="http://schemas.microsoft.com/office/drawing/2014/main" id="{6A82A95B-4F4E-1BEF-86D3-CE3ACA1B1903}"/>
                </a:ext>
              </a:extLst>
            </p:cNvPr>
            <p:cNvSpPr/>
            <p:nvPr/>
          </p:nvSpPr>
          <p:spPr>
            <a:xfrm>
              <a:off x="7712823" y="4651657"/>
              <a:ext cx="130065" cy="129819"/>
            </a:xfrm>
            <a:prstGeom prst="rect">
              <a:avLst/>
            </a:prstGeom>
            <a:blipFill>
              <a:blip r:embed="rId5" cstate="print"/>
              <a:stretch>
                <a:fillRect/>
              </a:stretch>
            </a:blipFill>
          </p:spPr>
          <p:txBody>
            <a:bodyPr wrap="square" lIns="0" tIns="0" rIns="0" bIns="0" rtlCol="0"/>
            <a:lstStyle/>
            <a:p>
              <a:pPr latinLnBrk="0"/>
              <a:endParaRPr sz="800">
                <a:latin typeface="+mn-ea"/>
              </a:endParaRPr>
            </a:p>
          </p:txBody>
        </p:sp>
        <p:sp>
          <p:nvSpPr>
            <p:cNvPr id="48" name="object 28">
              <a:extLst>
                <a:ext uri="{FF2B5EF4-FFF2-40B4-BE49-F238E27FC236}">
                  <a16:creationId xmlns:a16="http://schemas.microsoft.com/office/drawing/2014/main" id="{C7923EF5-6C53-9643-BC1F-16EAB05E0E14}"/>
                </a:ext>
              </a:extLst>
            </p:cNvPr>
            <p:cNvSpPr/>
            <p:nvPr/>
          </p:nvSpPr>
          <p:spPr>
            <a:xfrm>
              <a:off x="7685111" y="4603736"/>
              <a:ext cx="185843" cy="164253"/>
            </a:xfrm>
            <a:custGeom>
              <a:avLst/>
              <a:gdLst/>
              <a:ahLst/>
              <a:cxnLst/>
              <a:rect l="l" t="t" r="r" b="b"/>
              <a:pathLst>
                <a:path w="278765" h="246379">
                  <a:moveTo>
                    <a:pt x="206984" y="245846"/>
                  </a:moveTo>
                  <a:lnTo>
                    <a:pt x="261264" y="245846"/>
                  </a:lnTo>
                  <a:lnTo>
                    <a:pt x="270763" y="245846"/>
                  </a:lnTo>
                  <a:lnTo>
                    <a:pt x="278472" y="238150"/>
                  </a:lnTo>
                  <a:lnTo>
                    <a:pt x="278472" y="228663"/>
                  </a:lnTo>
                  <a:lnTo>
                    <a:pt x="278472" y="17183"/>
                  </a:lnTo>
                  <a:lnTo>
                    <a:pt x="278472" y="7683"/>
                  </a:lnTo>
                  <a:lnTo>
                    <a:pt x="270763" y="0"/>
                  </a:lnTo>
                  <a:lnTo>
                    <a:pt x="261264" y="0"/>
                  </a:lnTo>
                  <a:lnTo>
                    <a:pt x="17221" y="0"/>
                  </a:lnTo>
                  <a:lnTo>
                    <a:pt x="7708" y="0"/>
                  </a:lnTo>
                  <a:lnTo>
                    <a:pt x="0" y="7683"/>
                  </a:lnTo>
                  <a:lnTo>
                    <a:pt x="0" y="17183"/>
                  </a:lnTo>
                  <a:lnTo>
                    <a:pt x="0" y="228663"/>
                  </a:lnTo>
                  <a:lnTo>
                    <a:pt x="0" y="238150"/>
                  </a:lnTo>
                  <a:lnTo>
                    <a:pt x="7708" y="245846"/>
                  </a:lnTo>
                  <a:lnTo>
                    <a:pt x="17221" y="245846"/>
                  </a:lnTo>
                  <a:lnTo>
                    <a:pt x="67970" y="245846"/>
                  </a:lnTo>
                </a:path>
              </a:pathLst>
            </a:custGeom>
            <a:ln w="12700">
              <a:solidFill>
                <a:srgbClr val="1E49E2"/>
              </a:solidFill>
            </a:ln>
          </p:spPr>
          <p:txBody>
            <a:bodyPr wrap="square" lIns="0" tIns="0" rIns="0" bIns="0" rtlCol="0"/>
            <a:lstStyle/>
            <a:p>
              <a:pPr latinLnBrk="0"/>
              <a:endParaRPr sz="800">
                <a:latin typeface="+mn-ea"/>
              </a:endParaRPr>
            </a:p>
          </p:txBody>
        </p:sp>
      </p:grpSp>
      <p:grpSp>
        <p:nvGrpSpPr>
          <p:cNvPr id="49" name="그룹 48">
            <a:extLst>
              <a:ext uri="{FF2B5EF4-FFF2-40B4-BE49-F238E27FC236}">
                <a16:creationId xmlns:a16="http://schemas.microsoft.com/office/drawing/2014/main" id="{EEE43903-57C2-92D3-FE14-419E33EE69F0}"/>
              </a:ext>
            </a:extLst>
          </p:cNvPr>
          <p:cNvGrpSpPr/>
          <p:nvPr/>
        </p:nvGrpSpPr>
        <p:grpSpPr>
          <a:xfrm>
            <a:off x="7850188" y="4934719"/>
            <a:ext cx="332181" cy="332181"/>
            <a:chOff x="7619999" y="5055527"/>
            <a:chExt cx="316230" cy="316230"/>
          </a:xfrm>
        </p:grpSpPr>
        <p:sp>
          <p:nvSpPr>
            <p:cNvPr id="50" name="object 21">
              <a:extLst>
                <a:ext uri="{FF2B5EF4-FFF2-40B4-BE49-F238E27FC236}">
                  <a16:creationId xmlns:a16="http://schemas.microsoft.com/office/drawing/2014/main" id="{1638CD20-4866-D2EA-B259-A544C6267312}"/>
                </a:ext>
              </a:extLst>
            </p:cNvPr>
            <p:cNvSpPr/>
            <p:nvPr/>
          </p:nvSpPr>
          <p:spPr>
            <a:xfrm>
              <a:off x="7619999" y="5055527"/>
              <a:ext cx="316230" cy="316230"/>
            </a:xfrm>
            <a:custGeom>
              <a:avLst/>
              <a:gdLst/>
              <a:ahLst/>
              <a:cxnLst/>
              <a:rect l="l" t="t" r="r" b="b"/>
              <a:pathLst>
                <a:path w="474345"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endParaRPr sz="800">
                <a:latin typeface="+mn-ea"/>
              </a:endParaRPr>
            </a:p>
          </p:txBody>
        </p:sp>
        <p:sp>
          <p:nvSpPr>
            <p:cNvPr id="51" name="object 29">
              <a:extLst>
                <a:ext uri="{FF2B5EF4-FFF2-40B4-BE49-F238E27FC236}">
                  <a16:creationId xmlns:a16="http://schemas.microsoft.com/office/drawing/2014/main" id="{88B6F179-3576-62ED-1268-BA7638E31E9D}"/>
                </a:ext>
              </a:extLst>
            </p:cNvPr>
            <p:cNvSpPr/>
            <p:nvPr/>
          </p:nvSpPr>
          <p:spPr>
            <a:xfrm>
              <a:off x="7668881" y="5101043"/>
              <a:ext cx="218118" cy="225095"/>
            </a:xfrm>
            <a:prstGeom prst="rect">
              <a:avLst/>
            </a:prstGeom>
            <a:blipFill>
              <a:blip r:embed="rId6" cstate="print"/>
              <a:stretch>
                <a:fillRect/>
              </a:stretch>
            </a:blipFill>
          </p:spPr>
          <p:txBody>
            <a:bodyPr wrap="square" lIns="0" tIns="0" rIns="0" bIns="0" rtlCol="0"/>
            <a:lstStyle/>
            <a:p>
              <a:pPr latinLnBrk="0"/>
              <a:endParaRPr sz="800">
                <a:latin typeface="+mn-ea"/>
              </a:endParaRPr>
            </a:p>
          </p:txBody>
        </p:sp>
      </p:grpSp>
      <p:sp>
        <p:nvSpPr>
          <p:cNvPr id="16" name="사각형: 둥근 위쪽 모서리 15">
            <a:extLst>
              <a:ext uri="{FF2B5EF4-FFF2-40B4-BE49-F238E27FC236}">
                <a16:creationId xmlns:a16="http://schemas.microsoft.com/office/drawing/2014/main" id="{67419E6F-A16A-D7CC-E85F-6E03F2E701E1}"/>
              </a:ext>
            </a:extLst>
          </p:cNvPr>
          <p:cNvSpPr/>
          <p:nvPr/>
        </p:nvSpPr>
        <p:spPr>
          <a:xfrm>
            <a:off x="11221766" y="565753"/>
            <a:ext cx="773112"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3576501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509F19E6-AE1C-7B3C-3148-4C96AB5E83B9}"/>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41</a:t>
            </a:fld>
            <a:r>
              <a:rPr lang="en-US" altLang="ko-KR"/>
              <a:t> </a:t>
            </a:r>
            <a:endParaRPr lang="en-US" dirty="0"/>
          </a:p>
        </p:txBody>
      </p:sp>
      <p:sp>
        <p:nvSpPr>
          <p:cNvPr id="4" name="사각형: 둥근 위쪽 모서리 3">
            <a:extLst>
              <a:ext uri="{FF2B5EF4-FFF2-40B4-BE49-F238E27FC236}">
                <a16:creationId xmlns:a16="http://schemas.microsoft.com/office/drawing/2014/main" id="{208DB626-52DD-E034-417C-5B79FD38DC63}"/>
              </a:ext>
            </a:extLst>
          </p:cNvPr>
          <p:cNvSpPr/>
          <p:nvPr/>
        </p:nvSpPr>
        <p:spPr>
          <a:xfrm>
            <a:off x="515937" y="571500"/>
            <a:ext cx="14271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분산원장기술과 디지털 화폐</a:t>
            </a:r>
          </a:p>
        </p:txBody>
      </p:sp>
      <p:sp>
        <p:nvSpPr>
          <p:cNvPr id="5" name="사각형: 둥근 위쪽 모서리 4">
            <a:extLst>
              <a:ext uri="{FF2B5EF4-FFF2-40B4-BE49-F238E27FC236}">
                <a16:creationId xmlns:a16="http://schemas.microsoft.com/office/drawing/2014/main" id="{664FB720-933A-2DF6-549E-7C3709D80847}"/>
              </a:ext>
            </a:extLst>
          </p:cNvPr>
          <p:cNvSpPr/>
          <p:nvPr/>
        </p:nvSpPr>
        <p:spPr>
          <a:xfrm>
            <a:off x="1973261" y="571500"/>
            <a:ext cx="18081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추적성 향상 기반 공급망 가시성 제고</a:t>
            </a:r>
          </a:p>
        </p:txBody>
      </p:sp>
      <p:sp>
        <p:nvSpPr>
          <p:cNvPr id="6" name="사각형: 둥근 위쪽 모서리 5">
            <a:extLst>
              <a:ext uri="{FF2B5EF4-FFF2-40B4-BE49-F238E27FC236}">
                <a16:creationId xmlns:a16="http://schemas.microsoft.com/office/drawing/2014/main" id="{FCA467BA-3A91-465D-2B0D-66E3D06B127D}"/>
              </a:ext>
            </a:extLst>
          </p:cNvPr>
          <p:cNvSpPr/>
          <p:nvPr/>
        </p:nvSpPr>
        <p:spPr>
          <a:xfrm>
            <a:off x="3811586" y="571500"/>
            <a:ext cx="121761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기업 간 협력의 최적화</a:t>
            </a:r>
          </a:p>
        </p:txBody>
      </p:sp>
      <p:sp>
        <p:nvSpPr>
          <p:cNvPr id="7" name="사각형: 둥근 위쪽 모서리 6">
            <a:extLst>
              <a:ext uri="{FF2B5EF4-FFF2-40B4-BE49-F238E27FC236}">
                <a16:creationId xmlns:a16="http://schemas.microsoft.com/office/drawing/2014/main" id="{3728D7CB-4F6E-AEF0-82A8-E11567D55FB2}"/>
              </a:ext>
            </a:extLst>
          </p:cNvPr>
          <p:cNvSpPr/>
          <p:nvPr/>
        </p:nvSpPr>
        <p:spPr>
          <a:xfrm>
            <a:off x="5059360" y="571500"/>
            <a:ext cx="153193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자금조달에 대한 접근성 향상</a:t>
            </a:r>
          </a:p>
        </p:txBody>
      </p:sp>
      <p:sp>
        <p:nvSpPr>
          <p:cNvPr id="8" name="사각형: 둥근 위쪽 모서리 7">
            <a:extLst>
              <a:ext uri="{FF2B5EF4-FFF2-40B4-BE49-F238E27FC236}">
                <a16:creationId xmlns:a16="http://schemas.microsoft.com/office/drawing/2014/main" id="{9A34FF77-0D16-BAFC-B1F3-2922A04B9E43}"/>
              </a:ext>
            </a:extLst>
          </p:cNvPr>
          <p:cNvSpPr/>
          <p:nvPr/>
        </p:nvSpPr>
        <p:spPr>
          <a:xfrm>
            <a:off x="6618195" y="571500"/>
            <a:ext cx="153193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SunRice</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의 분산원장기술 도입</a:t>
            </a:r>
          </a:p>
        </p:txBody>
      </p:sp>
      <p:sp>
        <p:nvSpPr>
          <p:cNvPr id="10" name="사각형: 둥근 위쪽 모서리 9">
            <a:extLst>
              <a:ext uri="{FF2B5EF4-FFF2-40B4-BE49-F238E27FC236}">
                <a16:creationId xmlns:a16="http://schemas.microsoft.com/office/drawing/2014/main" id="{B4A1A6D7-257D-484D-9E63-67DF30906BE9}"/>
              </a:ext>
            </a:extLst>
          </p:cNvPr>
          <p:cNvSpPr/>
          <p:nvPr/>
        </p:nvSpPr>
        <p:spPr>
          <a:xfrm>
            <a:off x="8174581" y="571500"/>
            <a:ext cx="734288"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grpSp>
        <p:nvGrpSpPr>
          <p:cNvPr id="11" name="그룹 10">
            <a:extLst>
              <a:ext uri="{FF2B5EF4-FFF2-40B4-BE49-F238E27FC236}">
                <a16:creationId xmlns:a16="http://schemas.microsoft.com/office/drawing/2014/main" id="{E8AADC35-0A32-DEB2-8D51-DDC99BDFB9E8}"/>
              </a:ext>
            </a:extLst>
          </p:cNvPr>
          <p:cNvGrpSpPr/>
          <p:nvPr/>
        </p:nvGrpSpPr>
        <p:grpSpPr>
          <a:xfrm>
            <a:off x="-622" y="1196975"/>
            <a:ext cx="9676250" cy="5661025"/>
            <a:chOff x="-622" y="1196975"/>
            <a:chExt cx="9676250" cy="5661025"/>
          </a:xfrm>
        </p:grpSpPr>
        <p:sp>
          <p:nvSpPr>
            <p:cNvPr id="12" name="object 2">
              <a:extLst>
                <a:ext uri="{FF2B5EF4-FFF2-40B4-BE49-F238E27FC236}">
                  <a16:creationId xmlns:a16="http://schemas.microsoft.com/office/drawing/2014/main" id="{9211A10C-D30F-7550-E615-DE75B6DDFCB3}"/>
                </a:ext>
              </a:extLst>
            </p:cNvPr>
            <p:cNvSpPr/>
            <p:nvPr/>
          </p:nvSpPr>
          <p:spPr>
            <a:xfrm>
              <a:off x="-622" y="1196975"/>
              <a:ext cx="9676250" cy="5661025"/>
            </a:xfrm>
            <a:prstGeom prst="rect">
              <a:avLst/>
            </a:prstGeom>
            <a:solidFill>
              <a:srgbClr val="510DBC">
                <a:alpha val="10000"/>
              </a:srgbClr>
            </a:solidFill>
          </p:spPr>
          <p:txBody>
            <a:bodyPr wrap="square" lIns="0" tIns="0" rIns="0" bIns="0" rtlCol="0"/>
            <a:lstStyle/>
            <a:p>
              <a:endParaRPr sz="800" dirty="0">
                <a:latin typeface="KoPub돋움체 Medium" panose="00000600000000000000" pitchFamily="2" charset="-127"/>
                <a:ea typeface="+mj-ea"/>
              </a:endParaRPr>
            </a:p>
          </p:txBody>
        </p:sp>
        <p:sp>
          <p:nvSpPr>
            <p:cNvPr id="13" name="object 2">
              <a:extLst>
                <a:ext uri="{FF2B5EF4-FFF2-40B4-BE49-F238E27FC236}">
                  <a16:creationId xmlns:a16="http://schemas.microsoft.com/office/drawing/2014/main" id="{B85E30FC-23AC-712F-F1C6-CBF2F572E741}"/>
                </a:ext>
              </a:extLst>
            </p:cNvPr>
            <p:cNvSpPr/>
            <p:nvPr/>
          </p:nvSpPr>
          <p:spPr>
            <a:xfrm>
              <a:off x="1637730" y="1431667"/>
              <a:ext cx="4458269" cy="3116270"/>
            </a:xfrm>
            <a:prstGeom prst="rect">
              <a:avLst/>
            </a:prstGeom>
            <a:solidFill>
              <a:srgbClr val="510DBC">
                <a:alpha val="10000"/>
              </a:srgbClr>
            </a:solidFill>
          </p:spPr>
          <p:txBody>
            <a:bodyPr wrap="square" lIns="0" tIns="0" rIns="0" bIns="0" rtlCol="0"/>
            <a:lstStyle/>
            <a:p>
              <a:endParaRPr sz="800" dirty="0">
                <a:latin typeface="KoPub돋움체 Medium" panose="00000600000000000000" pitchFamily="2" charset="-127"/>
                <a:ea typeface="+mj-ea"/>
              </a:endParaRPr>
            </a:p>
          </p:txBody>
        </p:sp>
      </p:grpSp>
      <p:sp>
        <p:nvSpPr>
          <p:cNvPr id="15" name="object 4">
            <a:extLst>
              <a:ext uri="{FF2B5EF4-FFF2-40B4-BE49-F238E27FC236}">
                <a16:creationId xmlns:a16="http://schemas.microsoft.com/office/drawing/2014/main" id="{6883068B-C92E-54C8-5505-3F2D0E042700}"/>
              </a:ext>
            </a:extLst>
          </p:cNvPr>
          <p:cNvSpPr txBox="1"/>
          <p:nvPr/>
        </p:nvSpPr>
        <p:spPr>
          <a:xfrm>
            <a:off x="6902831" y="1328035"/>
            <a:ext cx="5790485" cy="1245026"/>
          </a:xfrm>
          <a:prstGeom prst="rect">
            <a:avLst/>
          </a:prstGeom>
        </p:spPr>
        <p:txBody>
          <a:bodyPr vert="horz" wrap="square" lIns="0" tIns="289137" rIns="0" bIns="0" rtlCol="0">
            <a:noAutofit/>
          </a:bodyPr>
          <a:lstStyle/>
          <a:p>
            <a:pPr marL="8467" marR="895818">
              <a:lnSpc>
                <a:spcPct val="66300"/>
              </a:lnSpc>
              <a:spcBef>
                <a:spcPts val="2277"/>
              </a:spcBef>
            </a:pPr>
            <a:r>
              <a:rPr lang="ko-KR" altLang="en-US" sz="3600" b="1" dirty="0">
                <a:solidFill>
                  <a:srgbClr val="1E49E2"/>
                </a:solidFill>
                <a:latin typeface="KPMG Bold" panose="020B0803030202040204" pitchFamily="34" charset="0"/>
                <a:ea typeface="KoPub돋움체 Medium" panose="00000600000000000000" pitchFamily="2" charset="-127"/>
                <a:cs typeface="KPMG Bold"/>
              </a:rPr>
              <a:t>분산원장기술과 디지털 화폐</a:t>
            </a:r>
            <a:endParaRPr lang="en-US" sz="1000" dirty="0">
              <a:latin typeface="KPMG Bold" panose="020B0803030202040204" pitchFamily="34" charset="0"/>
              <a:cs typeface="Calibri"/>
            </a:endParaRPr>
          </a:p>
        </p:txBody>
      </p:sp>
      <p:sp>
        <p:nvSpPr>
          <p:cNvPr id="16" name="object 6">
            <a:extLst>
              <a:ext uri="{FF2B5EF4-FFF2-40B4-BE49-F238E27FC236}">
                <a16:creationId xmlns:a16="http://schemas.microsoft.com/office/drawing/2014/main" id="{35AC47A7-7BA1-9296-09F0-BD3431051D90}"/>
              </a:ext>
            </a:extLst>
          </p:cNvPr>
          <p:cNvSpPr txBox="1"/>
          <p:nvPr/>
        </p:nvSpPr>
        <p:spPr>
          <a:xfrm>
            <a:off x="5384800" y="1582983"/>
            <a:ext cx="1422400" cy="391628"/>
          </a:xfrm>
          <a:prstGeom prst="rect">
            <a:avLst/>
          </a:prstGeom>
          <a:solidFill>
            <a:srgbClr val="1E49E2"/>
          </a:solidFill>
        </p:spPr>
        <p:txBody>
          <a:bodyPr vert="horz" wrap="square" lIns="0" tIns="72000" rIns="0" bIns="72000" rtlCol="0">
            <a:spAutoFit/>
          </a:bodyPr>
          <a:lstStyle/>
          <a:p>
            <a:pPr algn="ctr">
              <a:spcBef>
                <a:spcPts val="210"/>
              </a:spcBef>
            </a:pPr>
            <a:r>
              <a:rPr lang="ko-KR" altLang="en-US"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제 </a:t>
            </a:r>
            <a:r>
              <a:rPr lang="en-US" altLang="ko-KR"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6 </a:t>
            </a:r>
            <a:r>
              <a:rPr lang="ko-KR" altLang="en-US"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장</a:t>
            </a:r>
            <a:endParaRPr lang="en-US" altLang="ko-KR" sz="16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endParaRPr>
          </a:p>
        </p:txBody>
      </p:sp>
      <p:sp>
        <p:nvSpPr>
          <p:cNvPr id="17" name="object 6">
            <a:extLst>
              <a:ext uri="{FF2B5EF4-FFF2-40B4-BE49-F238E27FC236}">
                <a16:creationId xmlns:a16="http://schemas.microsoft.com/office/drawing/2014/main" id="{8E992F15-31C6-47BB-13B3-B3A54D94D5F3}"/>
              </a:ext>
            </a:extLst>
          </p:cNvPr>
          <p:cNvSpPr txBox="1"/>
          <p:nvPr/>
        </p:nvSpPr>
        <p:spPr>
          <a:xfrm>
            <a:off x="6902831" y="2270999"/>
            <a:ext cx="118171" cy="1936124"/>
          </a:xfrm>
          <a:prstGeom prst="rect">
            <a:avLst/>
          </a:prstGeom>
          <a:solidFill>
            <a:srgbClr val="1E49E2"/>
          </a:solidFill>
        </p:spPr>
        <p:txBody>
          <a:bodyPr vert="horz" wrap="square" lIns="0" tIns="26670" rIns="0" bIns="0" rtlCol="0">
            <a:noAutofit/>
          </a:bodyPr>
          <a:lstStyle>
            <a:defPPr>
              <a:defRPr lang="ko-KR"/>
            </a:defPPr>
            <a:lvl1pPr marL="302895">
              <a:lnSpc>
                <a:spcPct val="100000"/>
              </a:lnSpc>
              <a:spcBef>
                <a:spcPts val="315"/>
              </a:spcBef>
              <a:defRPr sz="2800" b="1" spc="-10">
                <a:solidFill>
                  <a:srgbClr val="E3D0FB"/>
                </a:solidFill>
                <a:latin typeface="KPMG Bold"/>
                <a:cs typeface="KPMG Bold"/>
              </a:defRPr>
            </a:lvl1pPr>
          </a:lstStyle>
          <a:p>
            <a:endParaRPr sz="1867" dirty="0">
              <a:latin typeface="KoPub돋움체 Medium" panose="00000600000000000000" pitchFamily="2" charset="-127"/>
              <a:ea typeface="+mj-ea"/>
            </a:endParaRPr>
          </a:p>
        </p:txBody>
      </p:sp>
      <p:sp>
        <p:nvSpPr>
          <p:cNvPr id="18" name="object 5">
            <a:extLst>
              <a:ext uri="{FF2B5EF4-FFF2-40B4-BE49-F238E27FC236}">
                <a16:creationId xmlns:a16="http://schemas.microsoft.com/office/drawing/2014/main" id="{65A521AA-5D92-FA6F-6F24-719ABBACE333}"/>
              </a:ext>
            </a:extLst>
          </p:cNvPr>
          <p:cNvSpPr txBox="1"/>
          <p:nvPr/>
        </p:nvSpPr>
        <p:spPr>
          <a:xfrm>
            <a:off x="7125675" y="2264005"/>
            <a:ext cx="4634304" cy="1943118"/>
          </a:xfrm>
          <a:prstGeom prst="rect">
            <a:avLst/>
          </a:prstGeom>
        </p:spPr>
        <p:txBody>
          <a:bodyPr vert="horz" wrap="square" lIns="0" tIns="8467" rIns="0" bIns="0" rtlCol="0">
            <a:spAutoFit/>
          </a:bodyPr>
          <a:lstStyle/>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분산원장기술과 디지털 화폐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42</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추적성 향상 기반 공급망 가시성 제고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42</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기업 간 협력 최적화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a:t>
            </a:r>
            <a:r>
              <a:rPr lang="en-US" altLang="ko-KR" sz="1067" b="1" spc="100"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43</a:t>
            </a:r>
          </a:p>
          <a:p>
            <a:pPr marL="8467">
              <a:spcBef>
                <a:spcPts val="67"/>
              </a:spcBef>
            </a:pP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자금조달에 대한 접근성 향상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a:t>
            </a:r>
            <a:r>
              <a:rPr lang="en-US" altLang="ko-KR" sz="1067" b="1" spc="-150"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45</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SunRice</a:t>
            </a: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의 분산원장기술</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도입</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 46 </a:t>
            </a:r>
          </a:p>
          <a:p>
            <a:pPr marL="8467">
              <a:spcBef>
                <a:spcPts val="67"/>
              </a:spcBef>
            </a:pP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p>
          <a:p>
            <a:pPr marL="8467">
              <a:spcBef>
                <a:spcPts val="67"/>
              </a:spcBef>
            </a:pP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Key</a:t>
            </a: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Takeaways</a:t>
            </a: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47</a:t>
            </a:r>
          </a:p>
        </p:txBody>
      </p:sp>
      <p:sp>
        <p:nvSpPr>
          <p:cNvPr id="19" name="object 5">
            <a:extLst>
              <a:ext uri="{FF2B5EF4-FFF2-40B4-BE49-F238E27FC236}">
                <a16:creationId xmlns:a16="http://schemas.microsoft.com/office/drawing/2014/main" id="{2D586C0C-41E4-BF3A-FFFB-5B711FE13F10}"/>
              </a:ext>
            </a:extLst>
          </p:cNvPr>
          <p:cNvSpPr/>
          <p:nvPr/>
        </p:nvSpPr>
        <p:spPr>
          <a:xfrm>
            <a:off x="-15442" y="1877547"/>
            <a:ext cx="5932055" cy="4980454"/>
          </a:xfrm>
          <a:prstGeom prst="rect">
            <a:avLst/>
          </a:prstGeom>
          <a:blipFill>
            <a:blip r:embed="rId2" cstate="print"/>
            <a:stretch>
              <a:fillRect/>
            </a:stretch>
          </a:blipFill>
        </p:spPr>
        <p:txBody>
          <a:bodyPr wrap="square" lIns="0" tIns="0" rIns="0" bIns="0" rtlCol="0"/>
          <a:lstStyle/>
          <a:p>
            <a:endParaRPr sz="800"/>
          </a:p>
        </p:txBody>
      </p:sp>
      <p:pic>
        <p:nvPicPr>
          <p:cNvPr id="2" name="그림 1" descr="폰트, 텍스트, 그래픽, 로고이(가) 표시된 사진&#10;&#10;자동 생성된 설명">
            <a:extLst>
              <a:ext uri="{FF2B5EF4-FFF2-40B4-BE49-F238E27FC236}">
                <a16:creationId xmlns:a16="http://schemas.microsoft.com/office/drawing/2014/main" id="{5FA42B62-F5F7-FB5F-43EE-A823C742F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30" y="6486525"/>
            <a:ext cx="756241" cy="170465"/>
          </a:xfrm>
          <a:prstGeom prst="rect">
            <a:avLst/>
          </a:prstGeom>
        </p:spPr>
      </p:pic>
    </p:spTree>
    <p:extLst>
      <p:ext uri="{BB962C8B-B14F-4D97-AF65-F5344CB8AC3E}">
        <p14:creationId xmlns:p14="http://schemas.microsoft.com/office/powerpoint/2010/main" val="366481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descr="의류, 사람, 벽, 실내이(가) 표시된 사진&#10;&#10;자동 생성된 설명">
            <a:extLst>
              <a:ext uri="{FF2B5EF4-FFF2-40B4-BE49-F238E27FC236}">
                <a16:creationId xmlns:a16="http://schemas.microsoft.com/office/drawing/2014/main" id="{991ED191-CFBD-F644-C4B2-018F13ACBE04}"/>
              </a:ext>
            </a:extLst>
          </p:cNvPr>
          <p:cNvPicPr>
            <a:picLocks noChangeAspect="1"/>
          </p:cNvPicPr>
          <p:nvPr/>
        </p:nvPicPr>
        <p:blipFill rotWithShape="1">
          <a:blip r:embed="rId2">
            <a:extLst>
              <a:ext uri="{28A0092B-C50C-407E-A947-70E740481C1C}">
                <a14:useLocalDpi xmlns:a14="http://schemas.microsoft.com/office/drawing/2010/main" val="0"/>
              </a:ext>
            </a:extLst>
          </a:blip>
          <a:srcRect l="11045" t="-1" r="18130" b="25481"/>
          <a:stretch/>
        </p:blipFill>
        <p:spPr>
          <a:xfrm flipH="1">
            <a:off x="-1" y="1196974"/>
            <a:ext cx="7757131" cy="4932363"/>
          </a:xfrm>
          <a:prstGeom prst="rect">
            <a:avLst/>
          </a:prstGeom>
        </p:spPr>
      </p:pic>
      <p:sp>
        <p:nvSpPr>
          <p:cNvPr id="3" name="슬라이드 번호 개체 틀 2">
            <a:extLst>
              <a:ext uri="{FF2B5EF4-FFF2-40B4-BE49-F238E27FC236}">
                <a16:creationId xmlns:a16="http://schemas.microsoft.com/office/drawing/2014/main" id="{509F19E6-AE1C-7B3C-3148-4C96AB5E83B9}"/>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42</a:t>
            </a:fld>
            <a:r>
              <a:rPr lang="en-US" altLang="ko-KR"/>
              <a:t> </a:t>
            </a:r>
            <a:endParaRPr lang="en-US" dirty="0"/>
          </a:p>
        </p:txBody>
      </p:sp>
      <p:sp>
        <p:nvSpPr>
          <p:cNvPr id="4" name="사각형: 둥근 위쪽 모서리 3">
            <a:extLst>
              <a:ext uri="{FF2B5EF4-FFF2-40B4-BE49-F238E27FC236}">
                <a16:creationId xmlns:a16="http://schemas.microsoft.com/office/drawing/2014/main" id="{208DB626-52DD-E034-417C-5B79FD38DC63}"/>
              </a:ext>
            </a:extLst>
          </p:cNvPr>
          <p:cNvSpPr/>
          <p:nvPr/>
        </p:nvSpPr>
        <p:spPr>
          <a:xfrm>
            <a:off x="515937" y="571500"/>
            <a:ext cx="1427164"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분산원장기술과 디지털 화폐</a:t>
            </a:r>
          </a:p>
        </p:txBody>
      </p:sp>
      <p:sp>
        <p:nvSpPr>
          <p:cNvPr id="5" name="사각형: 둥근 위쪽 모서리 4">
            <a:extLst>
              <a:ext uri="{FF2B5EF4-FFF2-40B4-BE49-F238E27FC236}">
                <a16:creationId xmlns:a16="http://schemas.microsoft.com/office/drawing/2014/main" id="{664FB720-933A-2DF6-549E-7C3709D80847}"/>
              </a:ext>
            </a:extLst>
          </p:cNvPr>
          <p:cNvSpPr/>
          <p:nvPr/>
        </p:nvSpPr>
        <p:spPr>
          <a:xfrm>
            <a:off x="1973261" y="571500"/>
            <a:ext cx="1808164"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추적성 향상 기반 공급망 가시성 제고</a:t>
            </a:r>
          </a:p>
        </p:txBody>
      </p:sp>
      <p:sp>
        <p:nvSpPr>
          <p:cNvPr id="6" name="사각형: 둥근 위쪽 모서리 5">
            <a:extLst>
              <a:ext uri="{FF2B5EF4-FFF2-40B4-BE49-F238E27FC236}">
                <a16:creationId xmlns:a16="http://schemas.microsoft.com/office/drawing/2014/main" id="{FCA467BA-3A91-465D-2B0D-66E3D06B127D}"/>
              </a:ext>
            </a:extLst>
          </p:cNvPr>
          <p:cNvSpPr/>
          <p:nvPr/>
        </p:nvSpPr>
        <p:spPr>
          <a:xfrm>
            <a:off x="3811586" y="571500"/>
            <a:ext cx="121761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기업 간 협력의 최적화</a:t>
            </a:r>
          </a:p>
        </p:txBody>
      </p:sp>
      <p:sp>
        <p:nvSpPr>
          <p:cNvPr id="7" name="사각형: 둥근 위쪽 모서리 6">
            <a:extLst>
              <a:ext uri="{FF2B5EF4-FFF2-40B4-BE49-F238E27FC236}">
                <a16:creationId xmlns:a16="http://schemas.microsoft.com/office/drawing/2014/main" id="{3728D7CB-4F6E-AEF0-82A8-E11567D55FB2}"/>
              </a:ext>
            </a:extLst>
          </p:cNvPr>
          <p:cNvSpPr/>
          <p:nvPr/>
        </p:nvSpPr>
        <p:spPr>
          <a:xfrm>
            <a:off x="5059360" y="571500"/>
            <a:ext cx="153193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자금조달에 대한 접근성 향상</a:t>
            </a:r>
          </a:p>
        </p:txBody>
      </p:sp>
      <p:sp>
        <p:nvSpPr>
          <p:cNvPr id="8" name="사각형: 둥근 위쪽 모서리 7">
            <a:extLst>
              <a:ext uri="{FF2B5EF4-FFF2-40B4-BE49-F238E27FC236}">
                <a16:creationId xmlns:a16="http://schemas.microsoft.com/office/drawing/2014/main" id="{9A34FF77-0D16-BAFC-B1F3-2922A04B9E43}"/>
              </a:ext>
            </a:extLst>
          </p:cNvPr>
          <p:cNvSpPr/>
          <p:nvPr/>
        </p:nvSpPr>
        <p:spPr>
          <a:xfrm>
            <a:off x="6618195" y="571500"/>
            <a:ext cx="153193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SunRice</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의 분산원장기술 도입</a:t>
            </a:r>
          </a:p>
        </p:txBody>
      </p:sp>
      <p:sp>
        <p:nvSpPr>
          <p:cNvPr id="14" name="object 41">
            <a:extLst>
              <a:ext uri="{FF2B5EF4-FFF2-40B4-BE49-F238E27FC236}">
                <a16:creationId xmlns:a16="http://schemas.microsoft.com/office/drawing/2014/main" id="{FBDCCAB6-42FA-E433-D1D7-772F535A534D}"/>
              </a:ext>
            </a:extLst>
          </p:cNvPr>
          <p:cNvSpPr txBox="1"/>
          <p:nvPr/>
        </p:nvSpPr>
        <p:spPr>
          <a:xfrm>
            <a:off x="693952" y="1319789"/>
            <a:ext cx="6431998" cy="617263"/>
          </a:xfrm>
          <a:prstGeom prst="rect">
            <a:avLst/>
          </a:prstGeom>
        </p:spPr>
        <p:txBody>
          <a:bodyPr vert="horz" wrap="square" lIns="0" tIns="184573" rIns="0" bIns="0" rtlCol="0">
            <a:spAutoFit/>
          </a:bodyPr>
          <a:lstStyle/>
          <a:p>
            <a:pPr marL="8467" marR="3387" latinLnBrk="0"/>
            <a:r>
              <a:rPr lang="ko-KR" altLang="en-US" sz="2800" b="1" spc="-150" dirty="0">
                <a:ln>
                  <a:solidFill>
                    <a:prstClr val="white">
                      <a:lumMod val="75000"/>
                      <a:alpha val="0"/>
                    </a:prstClr>
                  </a:solidFill>
                </a:ln>
                <a:solidFill>
                  <a:schemeClr val="bg1">
                    <a:lumMod val="95000"/>
                  </a:schemeClr>
                </a:solidFill>
                <a:latin typeface="KoPub돋움체 Bold" panose="00000800000000000000" pitchFamily="2" charset="-127"/>
                <a:ea typeface="KoPub돋움체 Bold" panose="00000800000000000000" pitchFamily="2" charset="-127"/>
              </a:rPr>
              <a:t>분산원장기술과 디지털 화폐</a:t>
            </a:r>
          </a:p>
        </p:txBody>
      </p:sp>
      <p:sp>
        <p:nvSpPr>
          <p:cNvPr id="20" name="object 4">
            <a:extLst>
              <a:ext uri="{FF2B5EF4-FFF2-40B4-BE49-F238E27FC236}">
                <a16:creationId xmlns:a16="http://schemas.microsoft.com/office/drawing/2014/main" id="{4E487BD0-5FCF-F393-E1A1-61AC59A66480}"/>
              </a:ext>
            </a:extLst>
          </p:cNvPr>
          <p:cNvSpPr txBox="1"/>
          <p:nvPr/>
        </p:nvSpPr>
        <p:spPr>
          <a:xfrm>
            <a:off x="515936" y="2059867"/>
            <a:ext cx="3719179" cy="1218561"/>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지난 </a:t>
            </a:r>
            <a:r>
              <a:rPr lang="en-US" altLang="ko-KR" sz="12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10</a:t>
            </a:r>
            <a:r>
              <a:rPr lang="ko-KR" altLang="en-US" sz="12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년간</a:t>
            </a:r>
            <a:r>
              <a:rPr lang="en-US" altLang="ko-KR" sz="12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글로벌 공급망 경영진은 블록체인과 같은 분산원장기술과 디지털 화폐의 잠재력에 회의적인 입장이었습니다</a:t>
            </a:r>
            <a:r>
              <a:rPr lang="en-US" altLang="ko-KR" sz="12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위조 방지</a:t>
            </a:r>
            <a:r>
              <a:rPr lang="en-US" altLang="ko-KR" sz="12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직렬화</a:t>
            </a:r>
            <a:r>
              <a:rPr lang="en-US" altLang="ko-KR" sz="12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(Serialization), </a:t>
            </a:r>
            <a:r>
              <a:rPr lang="ko-KR" altLang="en-US" sz="12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추적 등 다양한 잠재적 활용 사례가 검증되었음에도 불구하고</a:t>
            </a:r>
            <a:r>
              <a:rPr lang="en-US" altLang="ko-KR" sz="12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아직까지 분산원장기술과 디지털 화폐를 성공적으로 활용한 기업은 많지 않습니다</a:t>
            </a:r>
            <a:r>
              <a:rPr lang="en-US" altLang="ko-KR" sz="12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 </a:t>
            </a:r>
          </a:p>
        </p:txBody>
      </p:sp>
      <p:sp>
        <p:nvSpPr>
          <p:cNvPr id="21" name="object 18">
            <a:extLst>
              <a:ext uri="{FF2B5EF4-FFF2-40B4-BE49-F238E27FC236}">
                <a16:creationId xmlns:a16="http://schemas.microsoft.com/office/drawing/2014/main" id="{A260423E-2B03-7EF3-AC26-B5836F878913}"/>
              </a:ext>
            </a:extLst>
          </p:cNvPr>
          <p:cNvSpPr txBox="1"/>
          <p:nvPr/>
        </p:nvSpPr>
        <p:spPr>
          <a:xfrm>
            <a:off x="515937" y="3976615"/>
            <a:ext cx="3911683" cy="1626086"/>
          </a:xfrm>
          <a:prstGeom prst="rect">
            <a:avLst/>
          </a:prstGeom>
          <a:noFill/>
        </p:spPr>
        <p:txBody>
          <a:bodyPr vert="horz" wrap="square" lIns="180000" tIns="0" rIns="180000" bIns="0" rtlCol="0">
            <a:spAutoFit/>
          </a:bodyPr>
          <a:lstStyle/>
          <a:p>
            <a:pPr marL="8467" algn="just" latinLnBrk="0">
              <a:spcBef>
                <a:spcPts val="800"/>
              </a:spcBef>
            </a:pP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양국 및 지역 무역 체제가 발전하면서 표준화</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원산지 규정</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관세 및 비관세 조치의 중요성이 증가하고 있습니다</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이에 따라 공급망 관리 전문가는 각 시장의 특성에 따른 세관 신고서</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적하목록</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제품 라이선스</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포장 요건</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수출 증빙 및 송장과 같은 중요한 문서를 처리해야 합니다</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특히</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특정 제품군</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주류</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담배</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광물 등</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과 위험 제품군</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비료</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spc="-20"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화학물</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등</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은 엄격한 규제가 적용됨에 따라</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해당 제품들을 다양한 시장 여건에 맞게 공급하기 위해 많은 시간과 노력이 필요합니다</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p>
          <a:p>
            <a:pPr marL="8467" algn="just" latinLnBrk="0">
              <a:spcBef>
                <a:spcPts val="800"/>
              </a:spcBef>
            </a:pP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이러한 복잡성을 해결하기 위해</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분산원장기술과 디지털 화폐에 관한 투자가 향후 </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3~5</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년 동안 증가할 것으로 예상됩니다</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이는 </a:t>
            </a:r>
            <a:r>
              <a:rPr lang="ko-KR" altLang="en-US" sz="900" b="1" spc="-20"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밸류체인</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전반의 데이터를 표준화 함으로써</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신뢰할 수 있는 무역을 촉진할 것으로 기대됩니다</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분산원장기술과 디지털 화폐는 공급망의 가시성과 추적성을 향상시키며 기업 간 협력을 최적화하고 자금조달 접근성을 제고하는 등 다양한 잠재적 이점을 제공할 것입니다</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22" name="object 3">
            <a:extLst>
              <a:ext uri="{FF2B5EF4-FFF2-40B4-BE49-F238E27FC236}">
                <a16:creationId xmlns:a16="http://schemas.microsoft.com/office/drawing/2014/main" id="{F9672346-066E-E31E-C06E-AD779EED0C2E}"/>
              </a:ext>
            </a:extLst>
          </p:cNvPr>
          <p:cNvSpPr/>
          <p:nvPr/>
        </p:nvSpPr>
        <p:spPr>
          <a:xfrm>
            <a:off x="8229474" y="2094642"/>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23" name="object 4">
            <a:extLst>
              <a:ext uri="{FF2B5EF4-FFF2-40B4-BE49-F238E27FC236}">
                <a16:creationId xmlns:a16="http://schemas.microsoft.com/office/drawing/2014/main" id="{94687672-AA03-1BF2-7973-E6B9A5AE0C4F}"/>
              </a:ext>
            </a:extLst>
          </p:cNvPr>
          <p:cNvSpPr txBox="1"/>
          <p:nvPr/>
        </p:nvSpPr>
        <p:spPr>
          <a:xfrm>
            <a:off x="8031906" y="2394330"/>
            <a:ext cx="2214468" cy="2463004"/>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설문 조사 결과</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28%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기업만 </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Tier2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공급업체에 대한 명확한 가시성을 보유하고 있으며</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43%</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의 기업은 </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Tier1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공급업체에 대한 가시성이 없거나 ‘대체로 불분명하다’고 응답했습니다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a:p>
            <a:pPr marL="8467" marR="3387" latinLnBrk="0">
              <a:lnSpc>
                <a:spcPct val="110000"/>
              </a:lnSpc>
              <a:spcBef>
                <a:spcPts val="67"/>
              </a:spcBef>
            </a:pP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p>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그러나 분산원장기술을 신속히 채택한 기업들은 </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Tier1·2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공급업체에 대한 가시성을 확장하고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24" name="object 2">
            <a:extLst>
              <a:ext uri="{FF2B5EF4-FFF2-40B4-BE49-F238E27FC236}">
                <a16:creationId xmlns:a16="http://schemas.microsoft.com/office/drawing/2014/main" id="{30851148-1C2D-08CF-9046-8FB96D9615C9}"/>
              </a:ext>
            </a:extLst>
          </p:cNvPr>
          <p:cNvSpPr txBox="1"/>
          <p:nvPr/>
        </p:nvSpPr>
        <p:spPr>
          <a:xfrm>
            <a:off x="8011565" y="1139071"/>
            <a:ext cx="3013148" cy="870324"/>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추적성 향상 기반  공급망 가시성 제고</a:t>
            </a:r>
          </a:p>
        </p:txBody>
      </p:sp>
      <p:sp>
        <p:nvSpPr>
          <p:cNvPr id="25" name="object 18">
            <a:extLst>
              <a:ext uri="{FF2B5EF4-FFF2-40B4-BE49-F238E27FC236}">
                <a16:creationId xmlns:a16="http://schemas.microsoft.com/office/drawing/2014/main" id="{DB598090-49A5-6AE2-79F8-AF9805D6A47C}"/>
              </a:ext>
            </a:extLst>
          </p:cNvPr>
          <p:cNvSpPr txBox="1"/>
          <p:nvPr/>
        </p:nvSpPr>
        <p:spPr>
          <a:xfrm>
            <a:off x="8043937" y="5575340"/>
            <a:ext cx="2214468" cy="553998"/>
          </a:xfrm>
          <a:prstGeom prst="rect">
            <a:avLst/>
          </a:prstGeom>
          <a:noFill/>
        </p:spPr>
        <p:txBody>
          <a:bodyPr vert="horz" wrap="square" lIns="180000" tIns="0" rIns="180000" bIns="0" rtlCol="0">
            <a:spAutoFit/>
          </a:bodyPr>
          <a:lstStyle/>
          <a:p>
            <a:pPr marL="8467" algn="just" latinLnBrk="0">
              <a:spcBef>
                <a:spcPts val="8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데이터 가시성을 위해 분산원장기술이 제공하는 거래 추적 및 관계자 식별 기능은 제품 추적성과 추적 신뢰성 및 정확성을 향상시킬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grpSp>
        <p:nvGrpSpPr>
          <p:cNvPr id="26" name="그룹 25">
            <a:extLst>
              <a:ext uri="{FF2B5EF4-FFF2-40B4-BE49-F238E27FC236}">
                <a16:creationId xmlns:a16="http://schemas.microsoft.com/office/drawing/2014/main" id="{1FA88663-4F74-B5C5-A7C5-00A2C3535D66}"/>
              </a:ext>
            </a:extLst>
          </p:cNvPr>
          <p:cNvGrpSpPr/>
          <p:nvPr/>
        </p:nvGrpSpPr>
        <p:grpSpPr>
          <a:xfrm>
            <a:off x="10335909" y="2279063"/>
            <a:ext cx="1764504" cy="1188512"/>
            <a:chOff x="517360" y="3355852"/>
            <a:chExt cx="1764504" cy="1171429"/>
          </a:xfrm>
        </p:grpSpPr>
        <p:sp>
          <p:nvSpPr>
            <p:cNvPr id="27" name="object 4">
              <a:extLst>
                <a:ext uri="{FF2B5EF4-FFF2-40B4-BE49-F238E27FC236}">
                  <a16:creationId xmlns:a16="http://schemas.microsoft.com/office/drawing/2014/main" id="{7230828F-FF73-76E9-6B4D-39FC3391AF4A}"/>
                </a:ext>
              </a:extLst>
            </p:cNvPr>
            <p:cNvSpPr txBox="1"/>
            <p:nvPr/>
          </p:nvSpPr>
          <p:spPr>
            <a:xfrm>
              <a:off x="517360" y="4025589"/>
              <a:ext cx="1764504" cy="501692"/>
            </a:xfrm>
            <a:prstGeom prst="rect">
              <a:avLst/>
            </a:prstGeom>
          </p:spPr>
          <p:txBody>
            <a:bodyPr vert="horz" wrap="square" lIns="180000" tIns="8467" rIns="180000" bIns="0" rtlCol="0">
              <a:spAutoFit/>
            </a:bodyPr>
            <a:lstStyle/>
            <a:p>
              <a:pPr marL="8467" marR="3387" latinLnBrk="0">
                <a:lnSpc>
                  <a:spcPct val="110000"/>
                </a:lnSpc>
                <a:spcBef>
                  <a:spcPts val="67"/>
                </a:spcBef>
              </a:pPr>
              <a:r>
                <a:rPr lang="en-US" altLang="ko-KR" sz="1000" b="1"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Univers LT Std 45 Light"/>
                </a:rPr>
                <a:t>28%</a:t>
              </a:r>
              <a:r>
                <a:rPr lang="ko-KR" altLang="en-US" sz="1000" b="1"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Univers LT Std 45 Light"/>
                </a:rPr>
                <a:t>의 기업이 </a:t>
              </a:r>
              <a:r>
                <a:rPr lang="en-US" altLang="ko-KR" sz="1000" b="1"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Univers LT Std 45 Light"/>
                </a:rPr>
                <a:t>Tier2 </a:t>
              </a:r>
              <a:r>
                <a:rPr lang="ko-KR" altLang="en-US" sz="1000" b="1"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Univers LT Std 45 Light"/>
                </a:rPr>
                <a:t>공급업체에 대해 ‘명확한 가시성' 을 확보</a:t>
              </a:r>
            </a:p>
          </p:txBody>
        </p:sp>
        <p:sp>
          <p:nvSpPr>
            <p:cNvPr id="28" name="object 18">
              <a:extLst>
                <a:ext uri="{FF2B5EF4-FFF2-40B4-BE49-F238E27FC236}">
                  <a16:creationId xmlns:a16="http://schemas.microsoft.com/office/drawing/2014/main" id="{14F093AD-D21D-910E-3AA4-56C3E8D223A6}"/>
                </a:ext>
              </a:extLst>
            </p:cNvPr>
            <p:cNvSpPr txBox="1"/>
            <p:nvPr/>
          </p:nvSpPr>
          <p:spPr>
            <a:xfrm>
              <a:off x="519188" y="3355852"/>
              <a:ext cx="1297819" cy="492443"/>
            </a:xfrm>
            <a:prstGeom prst="rect">
              <a:avLst/>
            </a:prstGeom>
            <a:noFill/>
          </p:spPr>
          <p:txBody>
            <a:bodyPr vert="horz" wrap="square" lIns="180000" tIns="0" rIns="180000" bIns="0" rtlCol="0">
              <a:spAutoFit/>
            </a:bodyPr>
            <a:lstStyle/>
            <a:p>
              <a:pPr marL="8467" latinLnBrk="0">
                <a:spcBef>
                  <a:spcPts val="67"/>
                </a:spcBef>
              </a:pPr>
              <a:r>
                <a:rPr lang="en-US" altLang="ko-KR"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rPr>
                <a:t>28%</a:t>
              </a:r>
              <a:endParaRPr lang="ko-KR" altLang="en-US"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endParaRPr>
            </a:p>
          </p:txBody>
        </p:sp>
        <p:sp>
          <p:nvSpPr>
            <p:cNvPr id="29" name="object 3">
              <a:extLst>
                <a:ext uri="{FF2B5EF4-FFF2-40B4-BE49-F238E27FC236}">
                  <a16:creationId xmlns:a16="http://schemas.microsoft.com/office/drawing/2014/main" id="{05FD2E4D-AE41-5E09-8B51-ACA39504FB13}"/>
                </a:ext>
              </a:extLst>
            </p:cNvPr>
            <p:cNvSpPr/>
            <p:nvPr/>
          </p:nvSpPr>
          <p:spPr>
            <a:xfrm flipV="1">
              <a:off x="715282" y="3864416"/>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grpSp>
      <p:grpSp>
        <p:nvGrpSpPr>
          <p:cNvPr id="30" name="그룹 29">
            <a:extLst>
              <a:ext uri="{FF2B5EF4-FFF2-40B4-BE49-F238E27FC236}">
                <a16:creationId xmlns:a16="http://schemas.microsoft.com/office/drawing/2014/main" id="{FE0E3925-F420-D74D-EDF5-F7C87850E99A}"/>
              </a:ext>
            </a:extLst>
          </p:cNvPr>
          <p:cNvGrpSpPr/>
          <p:nvPr/>
        </p:nvGrpSpPr>
        <p:grpSpPr>
          <a:xfrm>
            <a:off x="10335909" y="3483931"/>
            <a:ext cx="1575354" cy="1357788"/>
            <a:chOff x="517360" y="3355852"/>
            <a:chExt cx="1575354" cy="1338273"/>
          </a:xfrm>
        </p:grpSpPr>
        <p:sp>
          <p:nvSpPr>
            <p:cNvPr id="31" name="object 4">
              <a:extLst>
                <a:ext uri="{FF2B5EF4-FFF2-40B4-BE49-F238E27FC236}">
                  <a16:creationId xmlns:a16="http://schemas.microsoft.com/office/drawing/2014/main" id="{F4D224AE-C3DD-CE13-9128-6DBA470AC913}"/>
                </a:ext>
              </a:extLst>
            </p:cNvPr>
            <p:cNvSpPr txBox="1"/>
            <p:nvPr/>
          </p:nvSpPr>
          <p:spPr>
            <a:xfrm>
              <a:off x="517360" y="4025589"/>
              <a:ext cx="1575354" cy="668536"/>
            </a:xfrm>
            <a:prstGeom prst="rect">
              <a:avLst/>
            </a:prstGeom>
          </p:spPr>
          <p:txBody>
            <a:bodyPr vert="horz" wrap="square" lIns="180000" tIns="8467" rIns="180000" bIns="0" rtlCol="0">
              <a:spAutoFit/>
            </a:bodyPr>
            <a:lstStyle/>
            <a:p>
              <a:pPr marL="8467" marR="3387" latinLnBrk="0">
                <a:lnSpc>
                  <a:spcPct val="110000"/>
                </a:lnSpc>
                <a:spcBef>
                  <a:spcPts val="67"/>
                </a:spcBef>
              </a:pPr>
              <a:r>
                <a:rPr lang="en-US" altLang="ko-KR" sz="1000" b="1"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Univers LT Std 45 Light"/>
                </a:rPr>
                <a:t>43%</a:t>
              </a:r>
              <a:r>
                <a:rPr lang="ko-KR" altLang="en-US" sz="1000" b="1"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Univers LT Std 45 Light"/>
                </a:rPr>
                <a:t>의 기업이 </a:t>
              </a:r>
              <a:r>
                <a:rPr lang="en-US" altLang="ko-KR" sz="1000" b="1"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Univers LT Std 45 Light"/>
                </a:rPr>
                <a:t>Tier1 </a:t>
              </a:r>
              <a:r>
                <a:rPr lang="ko-KR" altLang="en-US" sz="1000" b="1"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Univers LT Std 45 Light"/>
                </a:rPr>
                <a:t>공급업체에 대한 가시성이 없거나 ‘대체로 불분명하다’고 응답 </a:t>
              </a:r>
            </a:p>
          </p:txBody>
        </p:sp>
        <p:sp>
          <p:nvSpPr>
            <p:cNvPr id="32" name="object 18">
              <a:extLst>
                <a:ext uri="{FF2B5EF4-FFF2-40B4-BE49-F238E27FC236}">
                  <a16:creationId xmlns:a16="http://schemas.microsoft.com/office/drawing/2014/main" id="{6CE8C194-B7D3-654D-E8B6-3253027E8E3F}"/>
                </a:ext>
              </a:extLst>
            </p:cNvPr>
            <p:cNvSpPr txBox="1"/>
            <p:nvPr/>
          </p:nvSpPr>
          <p:spPr>
            <a:xfrm>
              <a:off x="519188" y="3355852"/>
              <a:ext cx="1297819" cy="492443"/>
            </a:xfrm>
            <a:prstGeom prst="rect">
              <a:avLst/>
            </a:prstGeom>
            <a:noFill/>
          </p:spPr>
          <p:txBody>
            <a:bodyPr vert="horz" wrap="square" lIns="180000" tIns="0" rIns="180000" bIns="0" rtlCol="0">
              <a:spAutoFit/>
            </a:bodyPr>
            <a:lstStyle/>
            <a:p>
              <a:pPr marL="8467" latinLnBrk="0">
                <a:spcBef>
                  <a:spcPts val="67"/>
                </a:spcBef>
              </a:pPr>
              <a:r>
                <a:rPr lang="en-US" altLang="ko-KR"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rPr>
                <a:t>43%</a:t>
              </a:r>
              <a:endParaRPr lang="ko-KR" altLang="en-US"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endParaRPr>
            </a:p>
          </p:txBody>
        </p:sp>
        <p:sp>
          <p:nvSpPr>
            <p:cNvPr id="33" name="object 3">
              <a:extLst>
                <a:ext uri="{FF2B5EF4-FFF2-40B4-BE49-F238E27FC236}">
                  <a16:creationId xmlns:a16="http://schemas.microsoft.com/office/drawing/2014/main" id="{FF29C085-6D78-A88D-7CAF-B924D33F0BF4}"/>
                </a:ext>
              </a:extLst>
            </p:cNvPr>
            <p:cNvSpPr/>
            <p:nvPr/>
          </p:nvSpPr>
          <p:spPr>
            <a:xfrm flipV="1">
              <a:off x="715282" y="3864416"/>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grpSp>
      <p:sp>
        <p:nvSpPr>
          <p:cNvPr id="34" name="바닥글 개체 틀 33">
            <a:extLst>
              <a:ext uri="{FF2B5EF4-FFF2-40B4-BE49-F238E27FC236}">
                <a16:creationId xmlns:a16="http://schemas.microsoft.com/office/drawing/2014/main" id="{04744FF2-BC8B-6DE5-237D-4DC9BC092D8B}"/>
              </a:ext>
            </a:extLst>
          </p:cNvPr>
          <p:cNvSpPr>
            <a:spLocks noGrp="1"/>
          </p:cNvSpPr>
          <p:nvPr>
            <p:ph type="ftr" sz="quarter" idx="3"/>
          </p:nvPr>
        </p:nvSpPr>
        <p:spPr/>
        <p:txBody>
          <a:body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2" name="사각형: 둥근 위쪽 모서리 1">
            <a:extLst>
              <a:ext uri="{FF2B5EF4-FFF2-40B4-BE49-F238E27FC236}">
                <a16:creationId xmlns:a16="http://schemas.microsoft.com/office/drawing/2014/main" id="{39FDA84D-E935-34E5-CA83-6E05CE87ACE1}"/>
              </a:ext>
            </a:extLst>
          </p:cNvPr>
          <p:cNvSpPr/>
          <p:nvPr/>
        </p:nvSpPr>
        <p:spPr>
          <a:xfrm>
            <a:off x="8174581" y="571500"/>
            <a:ext cx="734288"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2867962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509F19E6-AE1C-7B3C-3148-4C96AB5E83B9}"/>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43</a:t>
            </a:fld>
            <a:r>
              <a:rPr lang="en-US" altLang="ko-KR"/>
              <a:t> </a:t>
            </a:r>
            <a:endParaRPr lang="en-US" dirty="0"/>
          </a:p>
        </p:txBody>
      </p:sp>
      <p:sp>
        <p:nvSpPr>
          <p:cNvPr id="4" name="사각형: 둥근 위쪽 모서리 3">
            <a:extLst>
              <a:ext uri="{FF2B5EF4-FFF2-40B4-BE49-F238E27FC236}">
                <a16:creationId xmlns:a16="http://schemas.microsoft.com/office/drawing/2014/main" id="{208DB626-52DD-E034-417C-5B79FD38DC63}"/>
              </a:ext>
            </a:extLst>
          </p:cNvPr>
          <p:cNvSpPr/>
          <p:nvPr/>
        </p:nvSpPr>
        <p:spPr>
          <a:xfrm>
            <a:off x="515937" y="571500"/>
            <a:ext cx="14271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분산원장기술과 디지털 화폐</a:t>
            </a:r>
          </a:p>
        </p:txBody>
      </p:sp>
      <p:sp>
        <p:nvSpPr>
          <p:cNvPr id="5" name="사각형: 둥근 위쪽 모서리 4">
            <a:extLst>
              <a:ext uri="{FF2B5EF4-FFF2-40B4-BE49-F238E27FC236}">
                <a16:creationId xmlns:a16="http://schemas.microsoft.com/office/drawing/2014/main" id="{664FB720-933A-2DF6-549E-7C3709D80847}"/>
              </a:ext>
            </a:extLst>
          </p:cNvPr>
          <p:cNvSpPr/>
          <p:nvPr/>
        </p:nvSpPr>
        <p:spPr>
          <a:xfrm>
            <a:off x="1973261" y="571500"/>
            <a:ext cx="18081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추적성 향상 기반 공급망 가시성 제고</a:t>
            </a:r>
          </a:p>
        </p:txBody>
      </p:sp>
      <p:sp>
        <p:nvSpPr>
          <p:cNvPr id="6" name="사각형: 둥근 위쪽 모서리 5">
            <a:extLst>
              <a:ext uri="{FF2B5EF4-FFF2-40B4-BE49-F238E27FC236}">
                <a16:creationId xmlns:a16="http://schemas.microsoft.com/office/drawing/2014/main" id="{FCA467BA-3A91-465D-2B0D-66E3D06B127D}"/>
              </a:ext>
            </a:extLst>
          </p:cNvPr>
          <p:cNvSpPr/>
          <p:nvPr/>
        </p:nvSpPr>
        <p:spPr>
          <a:xfrm>
            <a:off x="3811586" y="571500"/>
            <a:ext cx="1217614"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기업 간 협력의 최적화</a:t>
            </a:r>
          </a:p>
        </p:txBody>
      </p:sp>
      <p:sp>
        <p:nvSpPr>
          <p:cNvPr id="7" name="사각형: 둥근 위쪽 모서리 6">
            <a:extLst>
              <a:ext uri="{FF2B5EF4-FFF2-40B4-BE49-F238E27FC236}">
                <a16:creationId xmlns:a16="http://schemas.microsoft.com/office/drawing/2014/main" id="{3728D7CB-4F6E-AEF0-82A8-E11567D55FB2}"/>
              </a:ext>
            </a:extLst>
          </p:cNvPr>
          <p:cNvSpPr/>
          <p:nvPr/>
        </p:nvSpPr>
        <p:spPr>
          <a:xfrm>
            <a:off x="5059360" y="571500"/>
            <a:ext cx="153193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자금조달에 대한 접근성 향상</a:t>
            </a:r>
          </a:p>
        </p:txBody>
      </p:sp>
      <p:sp>
        <p:nvSpPr>
          <p:cNvPr id="8" name="사각형: 둥근 위쪽 모서리 7">
            <a:extLst>
              <a:ext uri="{FF2B5EF4-FFF2-40B4-BE49-F238E27FC236}">
                <a16:creationId xmlns:a16="http://schemas.microsoft.com/office/drawing/2014/main" id="{9A34FF77-0D16-BAFC-B1F3-2922A04B9E43}"/>
              </a:ext>
            </a:extLst>
          </p:cNvPr>
          <p:cNvSpPr/>
          <p:nvPr/>
        </p:nvSpPr>
        <p:spPr>
          <a:xfrm>
            <a:off x="6618195" y="571500"/>
            <a:ext cx="153193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SunRice</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의 분산원장기술 도입</a:t>
            </a:r>
          </a:p>
        </p:txBody>
      </p:sp>
      <p:sp>
        <p:nvSpPr>
          <p:cNvPr id="2" name="바닥글 개체 틀 1">
            <a:extLst>
              <a:ext uri="{FF2B5EF4-FFF2-40B4-BE49-F238E27FC236}">
                <a16:creationId xmlns:a16="http://schemas.microsoft.com/office/drawing/2014/main" id="{C941F951-9F33-7AD8-05A1-2E80E2695F42}"/>
              </a:ext>
            </a:extLst>
          </p:cNvPr>
          <p:cNvSpPr>
            <a:spLocks noGrp="1"/>
          </p:cNvSpPr>
          <p:nvPr>
            <p:ph type="ftr" sz="quarter" idx="3"/>
          </p:nvPr>
        </p:nvSpPr>
        <p:spPr/>
        <p:txBody>
          <a:body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11" name="object 3">
            <a:extLst>
              <a:ext uri="{FF2B5EF4-FFF2-40B4-BE49-F238E27FC236}">
                <a16:creationId xmlns:a16="http://schemas.microsoft.com/office/drawing/2014/main" id="{590A1934-9441-F45F-8D5E-2BA28CDEBAA2}"/>
              </a:ext>
            </a:extLst>
          </p:cNvPr>
          <p:cNvSpPr/>
          <p:nvPr/>
        </p:nvSpPr>
        <p:spPr>
          <a:xfrm>
            <a:off x="713505" y="2094642"/>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2" name="object 4">
            <a:extLst>
              <a:ext uri="{FF2B5EF4-FFF2-40B4-BE49-F238E27FC236}">
                <a16:creationId xmlns:a16="http://schemas.microsoft.com/office/drawing/2014/main" id="{38DD247A-28ED-87BF-C7A1-4D921DEA47EC}"/>
              </a:ext>
            </a:extLst>
          </p:cNvPr>
          <p:cNvSpPr txBox="1"/>
          <p:nvPr/>
        </p:nvSpPr>
        <p:spPr>
          <a:xfrm>
            <a:off x="515936" y="2270804"/>
            <a:ext cx="2733677" cy="812296"/>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블록체인의 불변성과 자동화를 통해 이해관계자 간 실시간 커뮤니케이션과 협업이 가능해지면서</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기업 간 협력을 최적화할 수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13" name="object 2">
            <a:extLst>
              <a:ext uri="{FF2B5EF4-FFF2-40B4-BE49-F238E27FC236}">
                <a16:creationId xmlns:a16="http://schemas.microsoft.com/office/drawing/2014/main" id="{D70E5ADF-1759-CBAD-D355-BEED02549C6A}"/>
              </a:ext>
            </a:extLst>
          </p:cNvPr>
          <p:cNvSpPr txBox="1"/>
          <p:nvPr/>
        </p:nvSpPr>
        <p:spPr>
          <a:xfrm>
            <a:off x="495596" y="1139071"/>
            <a:ext cx="3013148" cy="883148"/>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기업 간</a:t>
            </a:r>
            <a:endParaRPr lang="en-US" altLang="ko-KR"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endParaRPr>
          </a:p>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협력 최적화</a:t>
            </a:r>
          </a:p>
        </p:txBody>
      </p:sp>
      <p:pic>
        <p:nvPicPr>
          <p:cNvPr id="16" name="그림 15" descr="음악, 콘서트, 악기, 빛이(가) 표시된 사진&#10;&#10;자동 생성된 설명">
            <a:extLst>
              <a:ext uri="{FF2B5EF4-FFF2-40B4-BE49-F238E27FC236}">
                <a16:creationId xmlns:a16="http://schemas.microsoft.com/office/drawing/2014/main" id="{01213E60-6884-56C5-D378-505EC9173FCE}"/>
              </a:ext>
            </a:extLst>
          </p:cNvPr>
          <p:cNvPicPr>
            <a:picLocks noChangeAspect="1"/>
          </p:cNvPicPr>
          <p:nvPr/>
        </p:nvPicPr>
        <p:blipFill rotWithShape="1">
          <a:blip r:embed="rId2">
            <a:extLst>
              <a:ext uri="{28A0092B-C50C-407E-A947-70E740481C1C}">
                <a14:useLocalDpi xmlns:a14="http://schemas.microsoft.com/office/drawing/2010/main" val="0"/>
              </a:ext>
            </a:extLst>
          </a:blip>
          <a:srcRect t="15552"/>
          <a:stretch/>
        </p:blipFill>
        <p:spPr>
          <a:xfrm>
            <a:off x="3508744" y="1199830"/>
            <a:ext cx="8683256" cy="4929508"/>
          </a:xfrm>
          <a:prstGeom prst="rect">
            <a:avLst/>
          </a:prstGeom>
        </p:spPr>
      </p:pic>
      <p:sp>
        <p:nvSpPr>
          <p:cNvPr id="17" name="object 19">
            <a:extLst>
              <a:ext uri="{FF2B5EF4-FFF2-40B4-BE49-F238E27FC236}">
                <a16:creationId xmlns:a16="http://schemas.microsoft.com/office/drawing/2014/main" id="{B8B0C5BA-DE2C-5646-1654-D9B8B4F0809D}"/>
              </a:ext>
            </a:extLst>
          </p:cNvPr>
          <p:cNvSpPr txBox="1"/>
          <p:nvPr/>
        </p:nvSpPr>
        <p:spPr>
          <a:xfrm>
            <a:off x="3736865" y="1458974"/>
            <a:ext cx="3784879" cy="162438"/>
          </a:xfrm>
          <a:prstGeom prst="rect">
            <a:avLst/>
          </a:prstGeom>
        </p:spPr>
        <p:txBody>
          <a:bodyPr vert="horz" wrap="square" lIns="0" tIns="8467" rIns="0" bIns="0" rtlCol="0">
            <a:spAutoFit/>
          </a:bodyPr>
          <a:lstStyle/>
          <a:p>
            <a:pPr marL="8467" marR="3387" latinLnBrk="0">
              <a:spcBef>
                <a:spcPts val="67"/>
              </a:spcBef>
            </a:pPr>
            <a:r>
              <a:rPr lang="ko-KR" altLang="en-US" sz="10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블록체인의</a:t>
            </a:r>
            <a:r>
              <a:rPr lang="en-US" altLang="ko-KR" sz="10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10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활용 예시를 </a:t>
            </a:r>
            <a:r>
              <a:rPr lang="en-US" altLang="ko-KR" sz="10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3</a:t>
            </a:r>
            <a:r>
              <a:rPr lang="ko-KR" altLang="en-US" sz="10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가지로 제언 드립니다</a:t>
            </a:r>
            <a:r>
              <a:rPr lang="en-US" altLang="ko-KR" sz="10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1000" b="1" spc="4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endParaRPr lang="en-US" sz="1000" b="1" dirty="0">
              <a:gradFill>
                <a:gsLst>
                  <a:gs pos="0">
                    <a:schemeClr val="bg1"/>
                  </a:gs>
                  <a:gs pos="100000">
                    <a:schemeClr val="bg1"/>
                  </a:gs>
                </a:gsLst>
                <a:lin ang="5400000" scaled="1"/>
              </a:gradFill>
              <a:latin typeface="+mj-ea"/>
              <a:ea typeface="+mj-ea"/>
              <a:cs typeface="Calibri"/>
            </a:endParaRPr>
          </a:p>
        </p:txBody>
      </p:sp>
      <p:sp>
        <p:nvSpPr>
          <p:cNvPr id="18" name="object 13">
            <a:extLst>
              <a:ext uri="{FF2B5EF4-FFF2-40B4-BE49-F238E27FC236}">
                <a16:creationId xmlns:a16="http://schemas.microsoft.com/office/drawing/2014/main" id="{98A9C19D-6E11-A580-17A8-6981C692EF9D}"/>
              </a:ext>
            </a:extLst>
          </p:cNvPr>
          <p:cNvSpPr txBox="1"/>
          <p:nvPr/>
        </p:nvSpPr>
        <p:spPr>
          <a:xfrm>
            <a:off x="3749242" y="2315554"/>
            <a:ext cx="1598935" cy="1994498"/>
          </a:xfrm>
          <a:prstGeom prst="rect">
            <a:avLst/>
          </a:prstGeom>
          <a:solidFill>
            <a:srgbClr val="000000">
              <a:alpha val="50000"/>
            </a:srgbClr>
          </a:solidFill>
        </p:spPr>
        <p:txBody>
          <a:bodyPr vert="horz" wrap="square" lIns="0" tIns="0" rIns="0" bIns="0" rtlCol="0">
            <a:noAutofit/>
          </a:bodyPr>
          <a:lstStyle/>
          <a:p>
            <a:pPr latinLnBrk="0">
              <a:lnSpc>
                <a:spcPct val="115000"/>
              </a:lnSpc>
              <a:spcAft>
                <a:spcPts val="533"/>
              </a:spcAft>
            </a:pPr>
            <a:r>
              <a:rPr lang="ko-KR" altLang="en-US" sz="1000" b="1" kern="1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Times New Roman" panose="02020603050405020304" pitchFamily="18" charset="0"/>
              </a:rPr>
              <a:t>소유권 공동 등록</a:t>
            </a:r>
            <a:endParaRPr lang="en-US" altLang="ko-KR" sz="1000" b="1" kern="1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Times New Roman" panose="02020603050405020304" pitchFamily="18" charset="0"/>
            </a:endParaRPr>
          </a:p>
          <a:p>
            <a:pPr algn="just" latinLnBrk="0">
              <a:lnSpc>
                <a:spcPct val="115000"/>
              </a:lnSpc>
              <a:spcAft>
                <a:spcPts val="533"/>
              </a:spcAft>
            </a:pP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블록체인 기술이 제공하는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소유권 공동 등록을 </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통해 이해관계자는 재고를 줄이고</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JIT </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재고 관리를 개선할 수 있습니다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또한</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블록체인 기술을 활용함으로써 수출입 과정 효율화</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중소기업 무역 금융의 접근성 개선</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무역 문서</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구매 주문서</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송장</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포장 목록</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운송 서류 등</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디지털화 등을 통해 재고 보유 비용을 절감하고 현금 흐름을 개선할 수 있습니다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endPar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endParaRPr>
          </a:p>
        </p:txBody>
      </p:sp>
      <p:sp>
        <p:nvSpPr>
          <p:cNvPr id="19" name="object 13">
            <a:extLst>
              <a:ext uri="{FF2B5EF4-FFF2-40B4-BE49-F238E27FC236}">
                <a16:creationId xmlns:a16="http://schemas.microsoft.com/office/drawing/2014/main" id="{FCCD9132-7A64-B2E0-7A70-3A869D4FE6FF}"/>
              </a:ext>
            </a:extLst>
          </p:cNvPr>
          <p:cNvSpPr txBox="1"/>
          <p:nvPr/>
        </p:nvSpPr>
        <p:spPr>
          <a:xfrm>
            <a:off x="5591302" y="2287214"/>
            <a:ext cx="2840318" cy="2935005"/>
          </a:xfrm>
          <a:prstGeom prst="rect">
            <a:avLst/>
          </a:prstGeom>
          <a:solidFill>
            <a:srgbClr val="000000">
              <a:alpha val="50000"/>
            </a:srgbClr>
          </a:solidFill>
        </p:spPr>
        <p:txBody>
          <a:bodyPr vert="horz" wrap="square" lIns="0" tIns="0" rIns="0" bIns="0" rtlCol="0">
            <a:noAutofit/>
          </a:bodyPr>
          <a:lstStyle/>
          <a:p>
            <a:pPr latinLnBrk="0">
              <a:lnSpc>
                <a:spcPct val="115000"/>
              </a:lnSpc>
              <a:spcAft>
                <a:spcPts val="533"/>
              </a:spcAft>
            </a:pPr>
            <a:r>
              <a:rPr lang="en-US" altLang="ko-KR" sz="1000" b="1" kern="1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Times New Roman" panose="02020603050405020304" pitchFamily="18" charset="0"/>
              </a:rPr>
              <a:t>ESG</a:t>
            </a:r>
            <a:r>
              <a:rPr lang="ko-KR" altLang="en-US" sz="1000" b="1" kern="1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Times New Roman" panose="02020603050405020304" pitchFamily="18" charset="0"/>
              </a:rPr>
              <a:t>를 위한 데이터 표준화</a:t>
            </a:r>
            <a:endParaRPr lang="en-US" altLang="ko-KR" sz="1000" kern="1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Times New Roman" panose="02020603050405020304" pitchFamily="18" charset="0"/>
            </a:endParaRPr>
          </a:p>
          <a:p>
            <a:pPr algn="just" latinLnBrk="0">
              <a:lnSpc>
                <a:spcPct val="115000"/>
              </a:lnSpc>
              <a:spcAft>
                <a:spcPts val="533"/>
              </a:spcAft>
            </a:pP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기업은 분산원장기술을 통해 데이터를 수집하고 </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ESG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전략을 지원하는 디지털 자산을 생성함으로써 자사가 환경에 미치는 영향을 보다 효과적으로 추적할 수 있습니다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이처럼 정교한 </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원산지 추적</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으로</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제품에 사용된 원자재</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관련 문제 위험</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식별</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이 가능합니다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또한 </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생태계 플랫폼과 연계</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된</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조직은 제품의 실제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유통 </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흐름을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파악</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할 수 있으며</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탄소배출 및 폐기물 감축 등에 대한 에너지 효율성을 극대화할 수 있습니다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p>
          <a:p>
            <a:pPr algn="just" latinLnBrk="0">
              <a:lnSpc>
                <a:spcPct val="115000"/>
              </a:lnSpc>
              <a:spcAft>
                <a:spcPts val="533"/>
              </a:spcAft>
            </a:pP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생태계 플랫폼을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활용한</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다자간 협업의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사례는 건설 분야에서 찾을 수 있습니다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건물의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생애주기</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동안 발생하는 </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탄소</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(Scope 3)</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를 </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측정</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하는 것</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은 복잡하고 많은 시간과 비용이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소요됩니다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p>
          <a:p>
            <a:pPr algn="just" latinLnBrk="0">
              <a:lnSpc>
                <a:spcPct val="115000"/>
              </a:lnSpc>
              <a:spcAft>
                <a:spcPts val="533"/>
              </a:spcAft>
            </a:pP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이러한 건설업의 문제를 해결하기 위해 호주 </a:t>
            </a:r>
            <a:r>
              <a:rPr lang="ko-KR" altLang="ko-KR" sz="800" b="1" kern="100"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뉴사우스웨일스</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주 정부 건축 위원실은</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KPMG Origins </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및 업계 관계자</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개발자</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건축업자 및 자재 생산자</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와 협력하여 건설 프로젝트의</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설계</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와</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준공</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과정에서 내재탄소를 쉽고 정확하게 측정할 수 있는 신</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상품을 </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Asset Impact</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에 도입했습니다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Asset Impact</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는 건축 자재 데이터</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공급망 정보</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환경성적표지</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(Environmental Product Declarations, EPD)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인증</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다양한 일반 배출 계수를 결합하여 계산의 정확도를 향상시킵니다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endParaRPr lang="ko-KR"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endParaRPr>
          </a:p>
          <a:p>
            <a:pPr algn="just" latinLnBrk="0">
              <a:lnSpc>
                <a:spcPct val="115000"/>
              </a:lnSpc>
              <a:spcAft>
                <a:spcPts val="533"/>
              </a:spcAft>
            </a:pPr>
            <a:endParaRPr lang="ko-KR" altLang="ko-KR" sz="800"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endParaRPr>
          </a:p>
          <a:p>
            <a:pPr algn="just" latinLnBrk="0">
              <a:lnSpc>
                <a:spcPct val="115000"/>
              </a:lnSpc>
              <a:spcAft>
                <a:spcPts val="533"/>
              </a:spcAft>
            </a:pPr>
            <a:endParaRPr lang="en-US" altLang="ko-KR" sz="800"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endParaRPr>
          </a:p>
          <a:p>
            <a:pPr latinLnBrk="0">
              <a:lnSpc>
                <a:spcPct val="115000"/>
              </a:lnSpc>
              <a:spcAft>
                <a:spcPts val="533"/>
              </a:spcAft>
            </a:pPr>
            <a:endParaRPr lang="ko-KR" altLang="ko-KR" sz="800"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endParaRPr>
          </a:p>
        </p:txBody>
      </p:sp>
      <p:sp>
        <p:nvSpPr>
          <p:cNvPr id="34" name="직사각형 33">
            <a:extLst>
              <a:ext uri="{FF2B5EF4-FFF2-40B4-BE49-F238E27FC236}">
                <a16:creationId xmlns:a16="http://schemas.microsoft.com/office/drawing/2014/main" id="{357123D2-6022-8E1E-6F55-F622EC883DD7}"/>
              </a:ext>
            </a:extLst>
          </p:cNvPr>
          <p:cNvSpPr/>
          <p:nvPr/>
        </p:nvSpPr>
        <p:spPr>
          <a:xfrm>
            <a:off x="3749242" y="1937083"/>
            <a:ext cx="389622" cy="288758"/>
          </a:xfrm>
          <a:prstGeom prst="rect">
            <a:avLst/>
          </a:prstGeom>
          <a:solidFill>
            <a:srgbClr val="BDE9FF"/>
          </a:solidFill>
          <a:ln>
            <a:noFill/>
          </a:ln>
        </p:spPr>
        <p:style>
          <a:lnRef idx="2">
            <a:schemeClr val="accent1">
              <a:shade val="50000"/>
            </a:schemeClr>
          </a:lnRef>
          <a:fillRef idx="1">
            <a:schemeClr val="accent1"/>
          </a:fillRef>
          <a:effectRef idx="0">
            <a:schemeClr val="accent1"/>
          </a:effectRef>
          <a:fontRef idx="minor">
            <a:schemeClr val="lt1"/>
          </a:fontRef>
        </p:style>
        <p:txBody>
          <a:bodyPr bIns="108000" rtlCol="0" anchor="ctr"/>
          <a:lstStyle/>
          <a:p>
            <a:pPr algn="ctr"/>
            <a:r>
              <a:rPr lang="en-US" altLang="ko-KR" sz="2000" b="1" dirty="0">
                <a:solidFill>
                  <a:srgbClr val="FD349C"/>
                </a:solidFill>
                <a:latin typeface="KPMG Bold" panose="020B0803030202040204" pitchFamily="34" charset="0"/>
                <a:ea typeface="KoPub돋움체 Bold" panose="00000800000000000000" pitchFamily="2" charset="-127"/>
              </a:rPr>
              <a:t>01</a:t>
            </a:r>
            <a:endParaRPr lang="ko-KR" altLang="en-US" sz="2000" b="1" dirty="0">
              <a:solidFill>
                <a:srgbClr val="FD349C"/>
              </a:solidFill>
              <a:latin typeface="KPMG Bold" panose="020B0803030202040204" pitchFamily="34" charset="0"/>
              <a:ea typeface="KoPub돋움체 Bold" panose="00000800000000000000" pitchFamily="2" charset="-127"/>
            </a:endParaRPr>
          </a:p>
        </p:txBody>
      </p:sp>
      <p:sp>
        <p:nvSpPr>
          <p:cNvPr id="35" name="직사각형 34">
            <a:extLst>
              <a:ext uri="{FF2B5EF4-FFF2-40B4-BE49-F238E27FC236}">
                <a16:creationId xmlns:a16="http://schemas.microsoft.com/office/drawing/2014/main" id="{57098F25-569B-A5C2-B608-BC68A060738E}"/>
              </a:ext>
            </a:extLst>
          </p:cNvPr>
          <p:cNvSpPr/>
          <p:nvPr/>
        </p:nvSpPr>
        <p:spPr>
          <a:xfrm>
            <a:off x="5590073" y="1937083"/>
            <a:ext cx="389622" cy="288758"/>
          </a:xfrm>
          <a:prstGeom prst="rect">
            <a:avLst/>
          </a:prstGeom>
          <a:solidFill>
            <a:srgbClr val="BDE9FF"/>
          </a:solidFill>
          <a:ln>
            <a:noFill/>
          </a:ln>
        </p:spPr>
        <p:style>
          <a:lnRef idx="2">
            <a:schemeClr val="accent1">
              <a:shade val="50000"/>
            </a:schemeClr>
          </a:lnRef>
          <a:fillRef idx="1">
            <a:schemeClr val="accent1"/>
          </a:fillRef>
          <a:effectRef idx="0">
            <a:schemeClr val="accent1"/>
          </a:effectRef>
          <a:fontRef idx="minor">
            <a:schemeClr val="lt1"/>
          </a:fontRef>
        </p:style>
        <p:txBody>
          <a:bodyPr bIns="108000" rtlCol="0" anchor="ctr"/>
          <a:lstStyle/>
          <a:p>
            <a:pPr algn="ctr"/>
            <a:r>
              <a:rPr lang="en-US" altLang="ko-KR" sz="2000" b="1" dirty="0">
                <a:solidFill>
                  <a:srgbClr val="FD349C"/>
                </a:solidFill>
                <a:latin typeface="KPMG Bold" panose="020B0803030202040204" pitchFamily="34" charset="0"/>
                <a:ea typeface="KoPub돋움체 Bold" panose="00000800000000000000" pitchFamily="2" charset="-127"/>
              </a:rPr>
              <a:t>02</a:t>
            </a:r>
            <a:endParaRPr lang="ko-KR" altLang="en-US" sz="2000" b="1" dirty="0">
              <a:solidFill>
                <a:srgbClr val="FD349C"/>
              </a:solidFill>
              <a:latin typeface="KPMG Bold" panose="020B0803030202040204" pitchFamily="34" charset="0"/>
              <a:ea typeface="KoPub돋움체 Bold" panose="00000800000000000000" pitchFamily="2" charset="-127"/>
            </a:endParaRPr>
          </a:p>
        </p:txBody>
      </p:sp>
      <p:sp>
        <p:nvSpPr>
          <p:cNvPr id="36" name="object 16">
            <a:extLst>
              <a:ext uri="{FF2B5EF4-FFF2-40B4-BE49-F238E27FC236}">
                <a16:creationId xmlns:a16="http://schemas.microsoft.com/office/drawing/2014/main" id="{559E5230-B441-F634-61AF-403437F835B0}"/>
              </a:ext>
            </a:extLst>
          </p:cNvPr>
          <p:cNvSpPr/>
          <p:nvPr/>
        </p:nvSpPr>
        <p:spPr>
          <a:xfrm flipV="1">
            <a:off x="5585985" y="5037334"/>
            <a:ext cx="2840318" cy="45719"/>
          </a:xfrm>
          <a:custGeom>
            <a:avLst/>
            <a:gdLst/>
            <a:ahLst/>
            <a:cxnLst/>
            <a:rect l="l" t="t" r="r" b="b"/>
            <a:pathLst>
              <a:path w="4385309">
                <a:moveTo>
                  <a:pt x="0" y="0"/>
                </a:moveTo>
                <a:lnTo>
                  <a:pt x="4385297" y="0"/>
                </a:lnTo>
              </a:path>
            </a:pathLst>
          </a:custGeom>
          <a:ln w="25400">
            <a:solidFill>
              <a:srgbClr val="FD349C"/>
            </a:solidFill>
          </a:ln>
        </p:spPr>
        <p:txBody>
          <a:bodyPr wrap="square" lIns="0" tIns="0" rIns="0" bIns="0" rtlCol="0"/>
          <a:lstStyle/>
          <a:p>
            <a:pPr latinLnBrk="0"/>
            <a:endParaRPr sz="800">
              <a:latin typeface="+mj-ea"/>
              <a:ea typeface="+mj-ea"/>
            </a:endParaRPr>
          </a:p>
        </p:txBody>
      </p:sp>
      <p:sp>
        <p:nvSpPr>
          <p:cNvPr id="37" name="object 16">
            <a:extLst>
              <a:ext uri="{FF2B5EF4-FFF2-40B4-BE49-F238E27FC236}">
                <a16:creationId xmlns:a16="http://schemas.microsoft.com/office/drawing/2014/main" id="{9C0DE5D3-B42B-2FDD-9895-386742A12324}"/>
              </a:ext>
            </a:extLst>
          </p:cNvPr>
          <p:cNvSpPr/>
          <p:nvPr/>
        </p:nvSpPr>
        <p:spPr>
          <a:xfrm flipV="1">
            <a:off x="3736864" y="5051377"/>
            <a:ext cx="1622400" cy="31677"/>
          </a:xfrm>
          <a:custGeom>
            <a:avLst/>
            <a:gdLst/>
            <a:ahLst/>
            <a:cxnLst/>
            <a:rect l="l" t="t" r="r" b="b"/>
            <a:pathLst>
              <a:path w="4385309">
                <a:moveTo>
                  <a:pt x="0" y="0"/>
                </a:moveTo>
                <a:lnTo>
                  <a:pt x="4385297" y="0"/>
                </a:lnTo>
              </a:path>
            </a:pathLst>
          </a:custGeom>
          <a:ln w="25400">
            <a:solidFill>
              <a:srgbClr val="FD349C"/>
            </a:solidFill>
          </a:ln>
        </p:spPr>
        <p:txBody>
          <a:bodyPr wrap="square" lIns="0" tIns="0" rIns="0" bIns="0" rtlCol="0"/>
          <a:lstStyle/>
          <a:p>
            <a:pPr latinLnBrk="0"/>
            <a:endParaRPr sz="800">
              <a:latin typeface="+mj-ea"/>
              <a:ea typeface="+mj-ea"/>
            </a:endParaRPr>
          </a:p>
        </p:txBody>
      </p:sp>
      <p:sp>
        <p:nvSpPr>
          <p:cNvPr id="38" name="object 19">
            <a:extLst>
              <a:ext uri="{FF2B5EF4-FFF2-40B4-BE49-F238E27FC236}">
                <a16:creationId xmlns:a16="http://schemas.microsoft.com/office/drawing/2014/main" id="{1119C1EB-9197-0B19-C03B-CDBF466C1C5A}"/>
              </a:ext>
            </a:extLst>
          </p:cNvPr>
          <p:cNvSpPr txBox="1"/>
          <p:nvPr/>
        </p:nvSpPr>
        <p:spPr>
          <a:xfrm>
            <a:off x="9179168" y="1456040"/>
            <a:ext cx="2660648" cy="424048"/>
          </a:xfrm>
          <a:prstGeom prst="rect">
            <a:avLst/>
          </a:prstGeom>
        </p:spPr>
        <p:txBody>
          <a:bodyPr vert="horz" wrap="square" lIns="0" tIns="8467" rIns="0" bIns="0" rtlCol="0">
            <a:spAutoFit/>
          </a:bodyPr>
          <a:lstStyle>
            <a:defPPr>
              <a:defRPr lang="ko-KR"/>
            </a:defPPr>
            <a:lvl1pPr marL="8467" marR="3387" latinLnBrk="0">
              <a:spcBef>
                <a:spcPts val="67"/>
              </a:spcBef>
              <a:defRPr sz="1000" b="1" spc="47">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defRPr>
            </a:lvl1pPr>
          </a:lstStyle>
          <a:p>
            <a:r>
              <a:rPr lang="ko-KR" altLang="en-US" sz="900" spc="0" dirty="0"/>
              <a:t>생태계 플랫폼과 연계된 조직은 제품의 실제 유통 흐름을 파악할 수 있으며</a:t>
            </a:r>
            <a:r>
              <a:rPr lang="en-US" altLang="ko-KR" sz="900" spc="0" dirty="0"/>
              <a:t>, </a:t>
            </a:r>
            <a:r>
              <a:rPr lang="ko-KR" altLang="en-US" sz="900" spc="0" dirty="0"/>
              <a:t>탄소배출 및 폐기물 감축 등을 통해 에너지 효율성을 극대화할 수 있습니다</a:t>
            </a:r>
            <a:r>
              <a:rPr lang="en-US" altLang="ko-KR" sz="900" spc="0" dirty="0"/>
              <a:t>.</a:t>
            </a:r>
          </a:p>
        </p:txBody>
      </p:sp>
      <p:sp>
        <p:nvSpPr>
          <p:cNvPr id="9" name="사각형: 둥근 위쪽 모서리 8">
            <a:extLst>
              <a:ext uri="{FF2B5EF4-FFF2-40B4-BE49-F238E27FC236}">
                <a16:creationId xmlns:a16="http://schemas.microsoft.com/office/drawing/2014/main" id="{75C288B7-234B-D9B8-28FA-05AB9ECD98E8}"/>
              </a:ext>
            </a:extLst>
          </p:cNvPr>
          <p:cNvSpPr/>
          <p:nvPr/>
        </p:nvSpPr>
        <p:spPr>
          <a:xfrm>
            <a:off x="8174581" y="571500"/>
            <a:ext cx="734288"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3952117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스크린샷, 빛, 사람, 실내이(가) 표시된 사진&#10;&#10;자동 생성된 설명">
            <a:extLst>
              <a:ext uri="{FF2B5EF4-FFF2-40B4-BE49-F238E27FC236}">
                <a16:creationId xmlns:a16="http://schemas.microsoft.com/office/drawing/2014/main" id="{82505A20-5F45-7EE8-46A0-9B7E5AF832F0}"/>
              </a:ext>
            </a:extLst>
          </p:cNvPr>
          <p:cNvPicPr>
            <a:picLocks noChangeAspect="1"/>
          </p:cNvPicPr>
          <p:nvPr/>
        </p:nvPicPr>
        <p:blipFill rotWithShape="1">
          <a:blip r:embed="rId3">
            <a:extLst>
              <a:ext uri="{28A0092B-C50C-407E-A947-70E740481C1C}">
                <a14:useLocalDpi xmlns:a14="http://schemas.microsoft.com/office/drawing/2010/main" val="0"/>
              </a:ext>
            </a:extLst>
          </a:blip>
          <a:srcRect l="11310" t="45288"/>
          <a:stretch/>
        </p:blipFill>
        <p:spPr>
          <a:xfrm>
            <a:off x="0" y="1196975"/>
            <a:ext cx="12192000" cy="4928553"/>
          </a:xfrm>
          <a:prstGeom prst="rect">
            <a:avLst/>
          </a:prstGeom>
        </p:spPr>
      </p:pic>
      <p:sp>
        <p:nvSpPr>
          <p:cNvPr id="3" name="슬라이드 번호 개체 틀 2">
            <a:extLst>
              <a:ext uri="{FF2B5EF4-FFF2-40B4-BE49-F238E27FC236}">
                <a16:creationId xmlns:a16="http://schemas.microsoft.com/office/drawing/2014/main" id="{509F19E6-AE1C-7B3C-3148-4C96AB5E83B9}"/>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44</a:t>
            </a:fld>
            <a:r>
              <a:rPr lang="en-US" altLang="ko-KR"/>
              <a:t> </a:t>
            </a:r>
            <a:endParaRPr lang="en-US" dirty="0"/>
          </a:p>
        </p:txBody>
      </p:sp>
      <p:sp>
        <p:nvSpPr>
          <p:cNvPr id="4" name="사각형: 둥근 위쪽 모서리 3">
            <a:extLst>
              <a:ext uri="{FF2B5EF4-FFF2-40B4-BE49-F238E27FC236}">
                <a16:creationId xmlns:a16="http://schemas.microsoft.com/office/drawing/2014/main" id="{208DB626-52DD-E034-417C-5B79FD38DC63}"/>
              </a:ext>
            </a:extLst>
          </p:cNvPr>
          <p:cNvSpPr/>
          <p:nvPr/>
        </p:nvSpPr>
        <p:spPr>
          <a:xfrm>
            <a:off x="515937" y="571500"/>
            <a:ext cx="14271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분산원장기술과 디지털 화폐</a:t>
            </a:r>
          </a:p>
        </p:txBody>
      </p:sp>
      <p:sp>
        <p:nvSpPr>
          <p:cNvPr id="5" name="사각형: 둥근 위쪽 모서리 4">
            <a:extLst>
              <a:ext uri="{FF2B5EF4-FFF2-40B4-BE49-F238E27FC236}">
                <a16:creationId xmlns:a16="http://schemas.microsoft.com/office/drawing/2014/main" id="{664FB720-933A-2DF6-549E-7C3709D80847}"/>
              </a:ext>
            </a:extLst>
          </p:cNvPr>
          <p:cNvSpPr/>
          <p:nvPr/>
        </p:nvSpPr>
        <p:spPr>
          <a:xfrm>
            <a:off x="1973261" y="571500"/>
            <a:ext cx="18081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추적성 향상 기반 공급망 가시성 제고</a:t>
            </a:r>
          </a:p>
        </p:txBody>
      </p:sp>
      <p:sp>
        <p:nvSpPr>
          <p:cNvPr id="6" name="사각형: 둥근 위쪽 모서리 5">
            <a:extLst>
              <a:ext uri="{FF2B5EF4-FFF2-40B4-BE49-F238E27FC236}">
                <a16:creationId xmlns:a16="http://schemas.microsoft.com/office/drawing/2014/main" id="{FCA467BA-3A91-465D-2B0D-66E3D06B127D}"/>
              </a:ext>
            </a:extLst>
          </p:cNvPr>
          <p:cNvSpPr/>
          <p:nvPr/>
        </p:nvSpPr>
        <p:spPr>
          <a:xfrm>
            <a:off x="3811586" y="571500"/>
            <a:ext cx="121761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기업 간 협력의 최적화</a:t>
            </a:r>
          </a:p>
        </p:txBody>
      </p:sp>
      <p:sp>
        <p:nvSpPr>
          <p:cNvPr id="7" name="사각형: 둥근 위쪽 모서리 6">
            <a:extLst>
              <a:ext uri="{FF2B5EF4-FFF2-40B4-BE49-F238E27FC236}">
                <a16:creationId xmlns:a16="http://schemas.microsoft.com/office/drawing/2014/main" id="{3728D7CB-4F6E-AEF0-82A8-E11567D55FB2}"/>
              </a:ext>
            </a:extLst>
          </p:cNvPr>
          <p:cNvSpPr/>
          <p:nvPr/>
        </p:nvSpPr>
        <p:spPr>
          <a:xfrm>
            <a:off x="5059360" y="571500"/>
            <a:ext cx="1531939"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자금조달에 대한 접근성 향상</a:t>
            </a:r>
          </a:p>
        </p:txBody>
      </p:sp>
      <p:sp>
        <p:nvSpPr>
          <p:cNvPr id="8" name="사각형: 둥근 위쪽 모서리 7">
            <a:extLst>
              <a:ext uri="{FF2B5EF4-FFF2-40B4-BE49-F238E27FC236}">
                <a16:creationId xmlns:a16="http://schemas.microsoft.com/office/drawing/2014/main" id="{9A34FF77-0D16-BAFC-B1F3-2922A04B9E43}"/>
              </a:ext>
            </a:extLst>
          </p:cNvPr>
          <p:cNvSpPr/>
          <p:nvPr/>
        </p:nvSpPr>
        <p:spPr>
          <a:xfrm>
            <a:off x="6618195" y="571500"/>
            <a:ext cx="153193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SunRice</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의 분산원장기술 도입</a:t>
            </a:r>
          </a:p>
        </p:txBody>
      </p:sp>
      <p:sp>
        <p:nvSpPr>
          <p:cNvPr id="2" name="바닥글 개체 틀 1">
            <a:extLst>
              <a:ext uri="{FF2B5EF4-FFF2-40B4-BE49-F238E27FC236}">
                <a16:creationId xmlns:a16="http://schemas.microsoft.com/office/drawing/2014/main" id="{C941F951-9F33-7AD8-05A1-2E80E2695F42}"/>
              </a:ext>
            </a:extLst>
          </p:cNvPr>
          <p:cNvSpPr>
            <a:spLocks noGrp="1"/>
          </p:cNvSpPr>
          <p:nvPr>
            <p:ph type="ftr" sz="quarter" idx="3"/>
          </p:nvPr>
        </p:nvSpPr>
        <p:spPr/>
        <p:txBody>
          <a:bodyPr/>
          <a:lstStyle/>
          <a:p>
            <a:pPr marL="12700">
              <a:spcBef>
                <a:spcPts val="55"/>
              </a:spcBef>
            </a:pPr>
            <a:r>
              <a:rPr lang="en-US" dirty="0"/>
              <a:t>© 2023 Copyright owned by one or more of the KPMG International entities. KPMG International entities provide no services to clients. All rights reserved.</a:t>
            </a:r>
          </a:p>
        </p:txBody>
      </p:sp>
      <p:sp>
        <p:nvSpPr>
          <p:cNvPr id="18" name="object 13">
            <a:extLst>
              <a:ext uri="{FF2B5EF4-FFF2-40B4-BE49-F238E27FC236}">
                <a16:creationId xmlns:a16="http://schemas.microsoft.com/office/drawing/2014/main" id="{98A9C19D-6E11-A580-17A8-6981C692EF9D}"/>
              </a:ext>
            </a:extLst>
          </p:cNvPr>
          <p:cNvSpPr txBox="1"/>
          <p:nvPr/>
        </p:nvSpPr>
        <p:spPr>
          <a:xfrm>
            <a:off x="687066" y="2315554"/>
            <a:ext cx="3608488" cy="1693349"/>
          </a:xfrm>
          <a:prstGeom prst="rect">
            <a:avLst/>
          </a:prstGeom>
          <a:solidFill>
            <a:srgbClr val="000000">
              <a:alpha val="50000"/>
            </a:srgbClr>
          </a:solidFill>
        </p:spPr>
        <p:txBody>
          <a:bodyPr vert="horz" wrap="square" lIns="0" tIns="0" rIns="0" bIns="0" rtlCol="0">
            <a:noAutofit/>
          </a:bodyPr>
          <a:lstStyle/>
          <a:p>
            <a:pPr latinLnBrk="0">
              <a:lnSpc>
                <a:spcPct val="115000"/>
              </a:lnSpc>
              <a:spcAft>
                <a:spcPts val="533"/>
              </a:spcAft>
            </a:pPr>
            <a:r>
              <a:rPr lang="ko-KR" altLang="en-US" sz="1000" b="1" kern="1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Times New Roman" panose="02020603050405020304" pitchFamily="18" charset="0"/>
              </a:rPr>
              <a:t>공급망 회복력 및 신뢰성 </a:t>
            </a:r>
          </a:p>
          <a:p>
            <a:pPr algn="just" latinLnBrk="0">
              <a:lnSpc>
                <a:spcPct val="115000"/>
              </a:lnSpc>
              <a:spcAft>
                <a:spcPts val="533"/>
              </a:spcAft>
            </a:pP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이해관계자들은 블록체인 기술을 통해 병목현상을 예측하고</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대체 가능한 공급망을 설정하여 공급망의 회복력을 향상시킬 수 있습니다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예를 들어</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글로벌 컨테이너 선사와 터미널 운영사들의 합작기업인 </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Global Shipping Business Network(GSBN)</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는 글로벌 무역 활성화를 위해 블록체인 기반 데이터 교환 플랫폼을 구축하였습니다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GSBN</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은 화물 반출부터 무역 금융 및 전자 선하증권에 이르는 사업 계획을 구상하고 있습니다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en-US" altLang="ko-KR" sz="800" b="1" kern="100" baseline="300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19</a:t>
            </a:r>
          </a:p>
          <a:p>
            <a:pPr algn="just" latinLnBrk="0">
              <a:lnSpc>
                <a:spcPct val="115000"/>
              </a:lnSpc>
              <a:spcAft>
                <a:spcPts val="533"/>
              </a:spcAft>
            </a:pP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향후 </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3~5</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년 동안</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세계 각국의 정부와 사업체는 분산원장기술을 시스템에 통합할 것으로 예상됩니다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이러한 시스템은 더 빠른 계산과 관세 및 수수료의 정확성 향상</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더 이상 신용장에 첨부할 필요가 없는 상품의 항만 및 항로 통과 속도 개선 등의 이점을 통해 공급망 흐름을 뒷받침 할 수 있습니다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p>
          <a:p>
            <a:pPr algn="just" latinLnBrk="0">
              <a:lnSpc>
                <a:spcPct val="115000"/>
              </a:lnSpc>
              <a:spcAft>
                <a:spcPts val="533"/>
              </a:spcAft>
            </a:pP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공공</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민간 부문에서 분산원장기술을 사용한 사례로는 호주 </a:t>
            </a:r>
            <a:r>
              <a:rPr lang="ko-KR" altLang="en-US" sz="800" b="1" kern="100"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뉴사우스웨일스</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주에서 건설 부문의 신뢰성과 투명성을 제고하기 위해 지방 정부가 관련 사업체 및 플랫폼 제공업체와 협력하여 신뢰성 지표</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(Building Trustworthy Indicator, BTI)</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를 도입한 사례가 있습니다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BTI</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는 건물의 건축 과정</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건설자</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자재 관련 데이터를 파악하여 규제 기관과 건설자가 건물의 신뢰성을 판단할 수 있는 척도를 제공합니다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a:p>
            <a:pPr algn="just" latinLnBrk="0">
              <a:lnSpc>
                <a:spcPct val="115000"/>
              </a:lnSpc>
              <a:spcAft>
                <a:spcPts val="533"/>
              </a:spcAft>
            </a:pP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이러한 솔루션은 복잡한 공급망 내에서 블록체인 기술을 활용한 신뢰할 수 있고 변하지 않는 데이터에 기반하며</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다양한 국가의 규제 체제로 확장할 수 있습니다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p>
        </p:txBody>
      </p:sp>
      <p:sp>
        <p:nvSpPr>
          <p:cNvPr id="34" name="직사각형 33">
            <a:extLst>
              <a:ext uri="{FF2B5EF4-FFF2-40B4-BE49-F238E27FC236}">
                <a16:creationId xmlns:a16="http://schemas.microsoft.com/office/drawing/2014/main" id="{357123D2-6022-8E1E-6F55-F622EC883DD7}"/>
              </a:ext>
            </a:extLst>
          </p:cNvPr>
          <p:cNvSpPr/>
          <p:nvPr/>
        </p:nvSpPr>
        <p:spPr>
          <a:xfrm>
            <a:off x="687065" y="1937083"/>
            <a:ext cx="389622" cy="288758"/>
          </a:xfrm>
          <a:prstGeom prst="rect">
            <a:avLst/>
          </a:prstGeom>
          <a:solidFill>
            <a:srgbClr val="BDE9FF"/>
          </a:solidFill>
          <a:ln>
            <a:noFill/>
          </a:ln>
        </p:spPr>
        <p:style>
          <a:lnRef idx="2">
            <a:schemeClr val="accent1">
              <a:shade val="50000"/>
            </a:schemeClr>
          </a:lnRef>
          <a:fillRef idx="1">
            <a:schemeClr val="accent1"/>
          </a:fillRef>
          <a:effectRef idx="0">
            <a:schemeClr val="accent1"/>
          </a:effectRef>
          <a:fontRef idx="minor">
            <a:schemeClr val="lt1"/>
          </a:fontRef>
        </p:style>
        <p:txBody>
          <a:bodyPr bIns="108000" rtlCol="0" anchor="ctr"/>
          <a:lstStyle/>
          <a:p>
            <a:pPr algn="ctr"/>
            <a:r>
              <a:rPr lang="en-US" altLang="ko-KR" sz="2000" b="1" dirty="0">
                <a:solidFill>
                  <a:srgbClr val="FD349C"/>
                </a:solidFill>
                <a:latin typeface="KPMG Bold" panose="020B0803030202040204" pitchFamily="34" charset="0"/>
                <a:ea typeface="KoPub돋움체 Bold" panose="00000800000000000000" pitchFamily="2" charset="-127"/>
              </a:rPr>
              <a:t>03</a:t>
            </a:r>
            <a:endParaRPr lang="ko-KR" altLang="en-US" sz="2000" b="1" dirty="0">
              <a:solidFill>
                <a:srgbClr val="FD349C"/>
              </a:solidFill>
              <a:latin typeface="KPMG Bold" panose="020B0803030202040204" pitchFamily="34" charset="0"/>
              <a:ea typeface="KoPub돋움체 Bold" panose="00000800000000000000" pitchFamily="2" charset="-127"/>
            </a:endParaRPr>
          </a:p>
        </p:txBody>
      </p:sp>
      <p:sp>
        <p:nvSpPr>
          <p:cNvPr id="37" name="object 16">
            <a:extLst>
              <a:ext uri="{FF2B5EF4-FFF2-40B4-BE49-F238E27FC236}">
                <a16:creationId xmlns:a16="http://schemas.microsoft.com/office/drawing/2014/main" id="{9C0DE5D3-B42B-2FDD-9895-386742A12324}"/>
              </a:ext>
            </a:extLst>
          </p:cNvPr>
          <p:cNvSpPr/>
          <p:nvPr/>
        </p:nvSpPr>
        <p:spPr>
          <a:xfrm flipV="1">
            <a:off x="674686" y="5079865"/>
            <a:ext cx="3608488" cy="47616"/>
          </a:xfrm>
          <a:custGeom>
            <a:avLst/>
            <a:gdLst/>
            <a:ahLst/>
            <a:cxnLst/>
            <a:rect l="l" t="t" r="r" b="b"/>
            <a:pathLst>
              <a:path w="4385309">
                <a:moveTo>
                  <a:pt x="0" y="0"/>
                </a:moveTo>
                <a:lnTo>
                  <a:pt x="4385297" y="0"/>
                </a:lnTo>
              </a:path>
            </a:pathLst>
          </a:custGeom>
          <a:ln w="25400">
            <a:solidFill>
              <a:srgbClr val="FD349C"/>
            </a:solidFill>
          </a:ln>
        </p:spPr>
        <p:txBody>
          <a:bodyPr wrap="square" lIns="0" tIns="0" rIns="0" bIns="0" rtlCol="0"/>
          <a:lstStyle/>
          <a:p>
            <a:pPr latinLnBrk="0"/>
            <a:endParaRPr sz="800">
              <a:latin typeface="+mj-ea"/>
              <a:ea typeface="+mj-ea"/>
            </a:endParaRPr>
          </a:p>
        </p:txBody>
      </p:sp>
      <p:sp>
        <p:nvSpPr>
          <p:cNvPr id="15" name="object 353">
            <a:extLst>
              <a:ext uri="{FF2B5EF4-FFF2-40B4-BE49-F238E27FC236}">
                <a16:creationId xmlns:a16="http://schemas.microsoft.com/office/drawing/2014/main" id="{43C9EDDA-909C-122D-D25C-C3222271E0F8}"/>
              </a:ext>
            </a:extLst>
          </p:cNvPr>
          <p:cNvSpPr txBox="1"/>
          <p:nvPr/>
        </p:nvSpPr>
        <p:spPr>
          <a:xfrm>
            <a:off x="4720181" y="3797977"/>
            <a:ext cx="3454400" cy="1258605"/>
          </a:xfrm>
          <a:prstGeom prst="rect">
            <a:avLst/>
          </a:prstGeom>
        </p:spPr>
        <p:txBody>
          <a:bodyPr vert="horz" wrap="square" lIns="0" tIns="72813" rIns="0" bIns="0" rtlCol="0" anchor="ctr">
            <a:noAutofit/>
          </a:bodyPr>
          <a:lstStyle>
            <a:defPPr>
              <a:defRPr lang="ko-KR"/>
            </a:defPPr>
            <a:lvl1pPr latinLnBrk="0">
              <a:lnSpc>
                <a:spcPct val="115000"/>
              </a:lnSpc>
              <a:spcAft>
                <a:spcPts val="800"/>
              </a:spcAft>
              <a:defRPr sz="2000" b="1" kern="100">
                <a:solidFill>
                  <a:schemeClr val="bg1"/>
                </a:solidFill>
                <a:effectLst/>
                <a:latin typeface="+mn-ea"/>
                <a:cs typeface="Times New Roman" panose="02020603050405020304" pitchFamily="18" charset="0"/>
              </a:defRPr>
            </a:lvl1pPr>
          </a:lstStyle>
          <a:p>
            <a:pPr>
              <a:spcAft>
                <a:spcPts val="0"/>
              </a:spcAft>
            </a:pPr>
            <a:r>
              <a:rPr lang="ko-KR" altLang="en-US" sz="16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향후 </a:t>
            </a:r>
            <a:r>
              <a:rPr lang="en-US" altLang="ko-KR" sz="16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3~5</a:t>
            </a:r>
            <a:r>
              <a:rPr lang="ko-KR" altLang="en-US" sz="16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년 동안</a:t>
            </a:r>
            <a:r>
              <a:rPr lang="en-US" altLang="ko-KR" sz="16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p>
          <a:p>
            <a:pPr>
              <a:spcAft>
                <a:spcPts val="0"/>
              </a:spcAft>
            </a:pPr>
            <a:r>
              <a:rPr lang="ko-KR" altLang="en-US" sz="16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세계 각국 정부와 산업계에서</a:t>
            </a:r>
            <a:endParaRPr lang="en-US" altLang="ko-KR" sz="16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endParaRPr>
          </a:p>
          <a:p>
            <a:pPr>
              <a:spcAft>
                <a:spcPts val="0"/>
              </a:spcAft>
            </a:pPr>
            <a:r>
              <a:rPr lang="ko-KR" altLang="en-US" sz="16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분산원장기술을 시스템에 통합할 것으로 전망합니다</a:t>
            </a:r>
            <a:r>
              <a:rPr lang="en-US" altLang="ko-KR" sz="16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a:t>
            </a:r>
            <a:endParaRPr sz="1600" dirty="0">
              <a:gradFill>
                <a:gsLst>
                  <a:gs pos="0">
                    <a:schemeClr val="bg1"/>
                  </a:gs>
                  <a:gs pos="100000">
                    <a:schemeClr val="bg1"/>
                  </a:gs>
                </a:gsLst>
                <a:lin ang="5400000" scaled="1"/>
              </a:gradFill>
            </a:endParaRPr>
          </a:p>
        </p:txBody>
      </p:sp>
      <p:sp>
        <p:nvSpPr>
          <p:cNvPr id="9" name="object 353">
            <a:extLst>
              <a:ext uri="{FF2B5EF4-FFF2-40B4-BE49-F238E27FC236}">
                <a16:creationId xmlns:a16="http://schemas.microsoft.com/office/drawing/2014/main" id="{87BB1C32-013A-E931-B5FA-8442477DF97D}"/>
              </a:ext>
            </a:extLst>
          </p:cNvPr>
          <p:cNvSpPr txBox="1"/>
          <p:nvPr/>
        </p:nvSpPr>
        <p:spPr>
          <a:xfrm>
            <a:off x="702619" y="5532507"/>
            <a:ext cx="2281049" cy="501138"/>
          </a:xfrm>
          <a:prstGeom prst="rect">
            <a:avLst/>
          </a:prstGeom>
        </p:spPr>
        <p:txBody>
          <a:bodyPr vert="horz" wrap="square" lIns="0" tIns="109220" rIns="0" bIns="0" rtlCol="0" anchor="ctr">
            <a:noAutofit/>
          </a:bodyPr>
          <a:lstStyle>
            <a:defPPr>
              <a:defRPr lang="ko-KR"/>
            </a:defPPr>
            <a:lvl1pPr latinLnBrk="0">
              <a:lnSpc>
                <a:spcPct val="115000"/>
              </a:lnSpc>
              <a:spcAft>
                <a:spcPts val="800"/>
              </a:spcAft>
              <a:defRPr sz="2000" b="1" kern="100">
                <a:solidFill>
                  <a:schemeClr val="bg1"/>
                </a:solidFill>
                <a:effectLst/>
                <a:latin typeface="+mn-ea"/>
                <a:cs typeface="Times New Roman" panose="02020603050405020304" pitchFamily="18" charset="0"/>
              </a:defRPr>
            </a:lvl1pPr>
          </a:lstStyle>
          <a:p>
            <a:r>
              <a:rPr lang="en-US" altLang="ko-KR" sz="700" b="0" baseline="300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19</a:t>
            </a:r>
            <a:r>
              <a:rPr lang="en-US" altLang="ko-KR" sz="700" b="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GSBN, Cargo Release, 2022</a:t>
            </a:r>
            <a:endParaRPr sz="700" b="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endParaRPr>
          </a:p>
        </p:txBody>
      </p:sp>
      <p:sp>
        <p:nvSpPr>
          <p:cNvPr id="11" name="사각형: 둥근 위쪽 모서리 10">
            <a:extLst>
              <a:ext uri="{FF2B5EF4-FFF2-40B4-BE49-F238E27FC236}">
                <a16:creationId xmlns:a16="http://schemas.microsoft.com/office/drawing/2014/main" id="{47156FB6-5EC6-CD89-77A5-6EA26B5197B9}"/>
              </a:ext>
            </a:extLst>
          </p:cNvPr>
          <p:cNvSpPr/>
          <p:nvPr/>
        </p:nvSpPr>
        <p:spPr>
          <a:xfrm>
            <a:off x="8174581" y="571500"/>
            <a:ext cx="734288"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37468671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509F19E6-AE1C-7B3C-3148-4C96AB5E83B9}"/>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45</a:t>
            </a:fld>
            <a:r>
              <a:rPr lang="en-US" altLang="ko-KR"/>
              <a:t> </a:t>
            </a:r>
            <a:endParaRPr lang="en-US" dirty="0"/>
          </a:p>
        </p:txBody>
      </p:sp>
      <p:sp>
        <p:nvSpPr>
          <p:cNvPr id="4" name="사각형: 둥근 위쪽 모서리 3">
            <a:extLst>
              <a:ext uri="{FF2B5EF4-FFF2-40B4-BE49-F238E27FC236}">
                <a16:creationId xmlns:a16="http://schemas.microsoft.com/office/drawing/2014/main" id="{208DB626-52DD-E034-417C-5B79FD38DC63}"/>
              </a:ext>
            </a:extLst>
          </p:cNvPr>
          <p:cNvSpPr/>
          <p:nvPr/>
        </p:nvSpPr>
        <p:spPr>
          <a:xfrm>
            <a:off x="515937" y="571500"/>
            <a:ext cx="14271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분산원장기술과 디지털 화폐</a:t>
            </a:r>
          </a:p>
        </p:txBody>
      </p:sp>
      <p:sp>
        <p:nvSpPr>
          <p:cNvPr id="5" name="사각형: 둥근 위쪽 모서리 4">
            <a:extLst>
              <a:ext uri="{FF2B5EF4-FFF2-40B4-BE49-F238E27FC236}">
                <a16:creationId xmlns:a16="http://schemas.microsoft.com/office/drawing/2014/main" id="{664FB720-933A-2DF6-549E-7C3709D80847}"/>
              </a:ext>
            </a:extLst>
          </p:cNvPr>
          <p:cNvSpPr/>
          <p:nvPr/>
        </p:nvSpPr>
        <p:spPr>
          <a:xfrm>
            <a:off x="1973261" y="571500"/>
            <a:ext cx="18081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추적성 향상 기반 공급망 가시성 제고</a:t>
            </a:r>
          </a:p>
        </p:txBody>
      </p:sp>
      <p:sp>
        <p:nvSpPr>
          <p:cNvPr id="6" name="사각형: 둥근 위쪽 모서리 5">
            <a:extLst>
              <a:ext uri="{FF2B5EF4-FFF2-40B4-BE49-F238E27FC236}">
                <a16:creationId xmlns:a16="http://schemas.microsoft.com/office/drawing/2014/main" id="{FCA467BA-3A91-465D-2B0D-66E3D06B127D}"/>
              </a:ext>
            </a:extLst>
          </p:cNvPr>
          <p:cNvSpPr/>
          <p:nvPr/>
        </p:nvSpPr>
        <p:spPr>
          <a:xfrm>
            <a:off x="3811586" y="571500"/>
            <a:ext cx="121761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기업 간 협력의 최적화</a:t>
            </a:r>
          </a:p>
        </p:txBody>
      </p:sp>
      <p:sp>
        <p:nvSpPr>
          <p:cNvPr id="7" name="사각형: 둥근 위쪽 모서리 6">
            <a:extLst>
              <a:ext uri="{FF2B5EF4-FFF2-40B4-BE49-F238E27FC236}">
                <a16:creationId xmlns:a16="http://schemas.microsoft.com/office/drawing/2014/main" id="{3728D7CB-4F6E-AEF0-82A8-E11567D55FB2}"/>
              </a:ext>
            </a:extLst>
          </p:cNvPr>
          <p:cNvSpPr/>
          <p:nvPr/>
        </p:nvSpPr>
        <p:spPr>
          <a:xfrm>
            <a:off x="5059360" y="571500"/>
            <a:ext cx="153193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자금조달에 대한 접근성 향상</a:t>
            </a:r>
          </a:p>
        </p:txBody>
      </p:sp>
      <p:sp>
        <p:nvSpPr>
          <p:cNvPr id="8" name="사각형: 둥근 위쪽 모서리 7">
            <a:extLst>
              <a:ext uri="{FF2B5EF4-FFF2-40B4-BE49-F238E27FC236}">
                <a16:creationId xmlns:a16="http://schemas.microsoft.com/office/drawing/2014/main" id="{9A34FF77-0D16-BAFC-B1F3-2922A04B9E43}"/>
              </a:ext>
            </a:extLst>
          </p:cNvPr>
          <p:cNvSpPr/>
          <p:nvPr/>
        </p:nvSpPr>
        <p:spPr>
          <a:xfrm>
            <a:off x="6618195" y="571500"/>
            <a:ext cx="1531939"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SunRice</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의 분산원장기술 도입</a:t>
            </a:r>
          </a:p>
        </p:txBody>
      </p:sp>
      <p:sp>
        <p:nvSpPr>
          <p:cNvPr id="2" name="바닥글 개체 틀 1">
            <a:extLst>
              <a:ext uri="{FF2B5EF4-FFF2-40B4-BE49-F238E27FC236}">
                <a16:creationId xmlns:a16="http://schemas.microsoft.com/office/drawing/2014/main" id="{C941F951-9F33-7AD8-05A1-2E80E2695F42}"/>
              </a:ext>
            </a:extLst>
          </p:cNvPr>
          <p:cNvSpPr>
            <a:spLocks noGrp="1"/>
          </p:cNvSpPr>
          <p:nvPr>
            <p:ph type="ftr" sz="quarter" idx="3"/>
          </p:nvPr>
        </p:nvSpPr>
        <p:spPr/>
        <p:txBody>
          <a:bodyPr/>
          <a:lstStyle/>
          <a:p>
            <a:pPr marL="12700">
              <a:spcBef>
                <a:spcPts val="55"/>
              </a:spcBef>
            </a:pPr>
            <a:r>
              <a:rPr lang="en-US" dirty="0"/>
              <a:t>© 2023 Copyright owned by one or more of the KPMG International entities. KPMG International entities provide no services to clients. All rights reserved.</a:t>
            </a:r>
          </a:p>
        </p:txBody>
      </p:sp>
      <p:sp>
        <p:nvSpPr>
          <p:cNvPr id="9" name="object 3">
            <a:extLst>
              <a:ext uri="{FF2B5EF4-FFF2-40B4-BE49-F238E27FC236}">
                <a16:creationId xmlns:a16="http://schemas.microsoft.com/office/drawing/2014/main" id="{5081B404-72E4-46A8-653A-FACFB05D749C}"/>
              </a:ext>
            </a:extLst>
          </p:cNvPr>
          <p:cNvSpPr/>
          <p:nvPr/>
        </p:nvSpPr>
        <p:spPr>
          <a:xfrm>
            <a:off x="713505" y="2094642"/>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1" name="object 4">
            <a:extLst>
              <a:ext uri="{FF2B5EF4-FFF2-40B4-BE49-F238E27FC236}">
                <a16:creationId xmlns:a16="http://schemas.microsoft.com/office/drawing/2014/main" id="{446D03A0-0F22-C91A-2C13-5843F6DA5542}"/>
              </a:ext>
            </a:extLst>
          </p:cNvPr>
          <p:cNvSpPr txBox="1"/>
          <p:nvPr/>
        </p:nvSpPr>
        <p:spPr>
          <a:xfrm>
            <a:off x="515936" y="2270804"/>
            <a:ext cx="2808289" cy="3046754"/>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글로벌 지급결제의 유효성 검증에는 시간이 소요되기 때문에 구매자와 판매자는 외환</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청산 등과 관련한 결제 위험에 노출됩니다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중앙은행이 직접 관리</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발행하는 디지털 화폐 </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(Central Bank Digital Currency, CBDC)</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나 공인된 기업에서 발행하는 </a:t>
            </a:r>
            <a:r>
              <a:rPr lang="ko-KR" altLang="en-US" sz="1200" b="1" dirty="0" err="1">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스테이블</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코인</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기존 화폐에 가치가 연동되어 발행되는 디지털 화폐</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처럼 담보화 되고 감사된 형태의 디지털 화폐는 이러한 기술과 데이터 기반 결제 인프라를 활성화 하는데 중요한 역할을 할 수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아울러 디지털 화폐는 무역 금융</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지급결제 및 국가 간 무역 효율화에 도움이 될 수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p>
        </p:txBody>
      </p:sp>
      <p:sp>
        <p:nvSpPr>
          <p:cNvPr id="12" name="object 2">
            <a:extLst>
              <a:ext uri="{FF2B5EF4-FFF2-40B4-BE49-F238E27FC236}">
                <a16:creationId xmlns:a16="http://schemas.microsoft.com/office/drawing/2014/main" id="{2EBEF2EF-08FF-84A4-1CCC-A474CD3D11B5}"/>
              </a:ext>
            </a:extLst>
          </p:cNvPr>
          <p:cNvSpPr txBox="1"/>
          <p:nvPr/>
        </p:nvSpPr>
        <p:spPr>
          <a:xfrm>
            <a:off x="495596" y="1139071"/>
            <a:ext cx="3013148" cy="883148"/>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자금조달에 대한   접근성 향상</a:t>
            </a:r>
          </a:p>
        </p:txBody>
      </p:sp>
      <p:sp>
        <p:nvSpPr>
          <p:cNvPr id="17" name="object 24">
            <a:extLst>
              <a:ext uri="{FF2B5EF4-FFF2-40B4-BE49-F238E27FC236}">
                <a16:creationId xmlns:a16="http://schemas.microsoft.com/office/drawing/2014/main" id="{9B57D46D-EEE2-CB17-BCEA-B08C0925D493}"/>
              </a:ext>
            </a:extLst>
          </p:cNvPr>
          <p:cNvSpPr/>
          <p:nvPr/>
        </p:nvSpPr>
        <p:spPr>
          <a:xfrm>
            <a:off x="3324224" y="1196976"/>
            <a:ext cx="8867775" cy="4934093"/>
          </a:xfrm>
          <a:custGeom>
            <a:avLst/>
            <a:gdLst/>
            <a:ahLst/>
            <a:cxnLst/>
            <a:rect l="l" t="t" r="r" b="b"/>
            <a:pathLst>
              <a:path w="2985134" h="6257290">
                <a:moveTo>
                  <a:pt x="0" y="6256997"/>
                </a:moveTo>
                <a:lnTo>
                  <a:pt x="2984842" y="6256997"/>
                </a:lnTo>
                <a:lnTo>
                  <a:pt x="2984842" y="0"/>
                </a:lnTo>
                <a:lnTo>
                  <a:pt x="0" y="0"/>
                </a:lnTo>
                <a:lnTo>
                  <a:pt x="0" y="6256997"/>
                </a:lnTo>
                <a:close/>
              </a:path>
            </a:pathLst>
          </a:custGeom>
          <a:solidFill>
            <a:srgbClr val="1E49E2"/>
          </a:solidFill>
        </p:spPr>
        <p:txBody>
          <a:bodyPr wrap="square" lIns="0" tIns="0" rIns="0" bIns="0" rtlCol="0"/>
          <a:lstStyle/>
          <a:p>
            <a:endParaRPr sz="800" dirty="0">
              <a:latin typeface="+mn-ea"/>
            </a:endParaRPr>
          </a:p>
        </p:txBody>
      </p:sp>
      <p:pic>
        <p:nvPicPr>
          <p:cNvPr id="16" name="그림 15" descr="의류, 사람, 벽, 실내이(가) 표시된 사진&#10;&#10;자동 생성된 설명">
            <a:extLst>
              <a:ext uri="{FF2B5EF4-FFF2-40B4-BE49-F238E27FC236}">
                <a16:creationId xmlns:a16="http://schemas.microsoft.com/office/drawing/2014/main" id="{083B15A0-AD7E-25D4-8D01-B731EAFE636E}"/>
              </a:ext>
            </a:extLst>
          </p:cNvPr>
          <p:cNvPicPr>
            <a:picLocks noChangeAspect="1"/>
          </p:cNvPicPr>
          <p:nvPr/>
        </p:nvPicPr>
        <p:blipFill rotWithShape="1">
          <a:blip r:embed="rId3">
            <a:extLst>
              <a:ext uri="{28A0092B-C50C-407E-A947-70E740481C1C}">
                <a14:useLocalDpi xmlns:a14="http://schemas.microsoft.com/office/drawing/2010/main" val="0"/>
              </a:ext>
            </a:extLst>
          </a:blip>
          <a:srcRect l="2562" t="15516" r="37206"/>
          <a:stretch/>
        </p:blipFill>
        <p:spPr>
          <a:xfrm>
            <a:off x="3585411" y="2803357"/>
            <a:ext cx="3814008" cy="3077196"/>
          </a:xfrm>
          <a:prstGeom prst="rect">
            <a:avLst/>
          </a:prstGeom>
        </p:spPr>
      </p:pic>
      <p:sp>
        <p:nvSpPr>
          <p:cNvPr id="19" name="object 6">
            <a:extLst>
              <a:ext uri="{FF2B5EF4-FFF2-40B4-BE49-F238E27FC236}">
                <a16:creationId xmlns:a16="http://schemas.microsoft.com/office/drawing/2014/main" id="{82B3DCFC-7E03-82AB-6D2F-E82B66A10E73}"/>
              </a:ext>
            </a:extLst>
          </p:cNvPr>
          <p:cNvSpPr txBox="1"/>
          <p:nvPr/>
        </p:nvSpPr>
        <p:spPr>
          <a:xfrm>
            <a:off x="3585412" y="1394901"/>
            <a:ext cx="3814009" cy="1098761"/>
          </a:xfrm>
          <a:prstGeom prst="rect">
            <a:avLst/>
          </a:prstGeom>
        </p:spPr>
        <p:txBody>
          <a:bodyPr vert="horz" wrap="square" lIns="0" tIns="36829" rIns="0" bIns="0" rtlCol="0">
            <a:spAutoFit/>
          </a:bodyPr>
          <a:lstStyle/>
          <a:p>
            <a:pPr marL="8467" latinLnBrk="0">
              <a:lnSpc>
                <a:spcPct val="110000"/>
              </a:lnSpc>
              <a:spcBef>
                <a:spcPts val="300"/>
              </a:spcBef>
              <a:spcAft>
                <a:spcPts val="300"/>
              </a:spcAft>
            </a:pPr>
            <a:r>
              <a:rPr lang="ko-KR" altLang="en-US" sz="1100" b="1" spc="-33"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Univers LT Std 45 Light"/>
              </a:rPr>
              <a:t>무역 금융 </a:t>
            </a:r>
            <a:endParaRPr sz="110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Univers LT Std 45 Light"/>
            </a:endParaRPr>
          </a:p>
          <a:p>
            <a:pPr algn="just" latinLnBrk="0">
              <a:lnSpc>
                <a:spcPct val="110000"/>
              </a:lnSpc>
              <a:spcBef>
                <a:spcPts val="300"/>
              </a:spcBef>
              <a:spcAft>
                <a:spcPts val="300"/>
              </a:spcAft>
            </a:pP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블록체인 기술은 안전하고 투명한 거래 플랫폼을 제공하여 무역</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금융 프로세스</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를 간소화합니다</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이를 통해 사기 위험을 줄이고 결제 시간을 단축</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함으로써</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거래 비용</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을</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절감</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하고</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현금 흐름</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을 </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개선할 수 있습니다</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또한 이해관계자</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와 </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대출기관</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이</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정보를 공유</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하는</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투명하고 안전한 플랫폼을 제공</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하여</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자금조달의</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접근</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성을 제고할 수</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있습니다</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거래</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파트너는 해당 플랫폼을 통해 운송 중인 재고를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보다</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효과적으로 확보</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관리하고 자금 흐름을 보호할 수 있</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게 되어</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국가</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간 거래에서 비용</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품질 및 공급 무결성</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(Integrity)</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을 유지합니다</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a:t>
            </a:r>
            <a:endPar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endParaRPr>
          </a:p>
        </p:txBody>
      </p:sp>
      <p:sp>
        <p:nvSpPr>
          <p:cNvPr id="21" name="object 6">
            <a:extLst>
              <a:ext uri="{FF2B5EF4-FFF2-40B4-BE49-F238E27FC236}">
                <a16:creationId xmlns:a16="http://schemas.microsoft.com/office/drawing/2014/main" id="{55BB78DB-B81C-2914-DCF7-B893DF148E91}"/>
              </a:ext>
            </a:extLst>
          </p:cNvPr>
          <p:cNvSpPr txBox="1"/>
          <p:nvPr/>
        </p:nvSpPr>
        <p:spPr>
          <a:xfrm>
            <a:off x="7844591" y="1394901"/>
            <a:ext cx="3814009" cy="971547"/>
          </a:xfrm>
          <a:prstGeom prst="rect">
            <a:avLst/>
          </a:prstGeom>
        </p:spPr>
        <p:txBody>
          <a:bodyPr vert="horz" wrap="square" lIns="0" tIns="36829" rIns="0" bIns="0" rtlCol="0">
            <a:spAutoFit/>
          </a:bodyPr>
          <a:lstStyle/>
          <a:p>
            <a:pPr marL="8467" latinLnBrk="0">
              <a:lnSpc>
                <a:spcPct val="110000"/>
              </a:lnSpc>
              <a:spcBef>
                <a:spcPts val="300"/>
              </a:spcBef>
              <a:spcAft>
                <a:spcPts val="300"/>
              </a:spcAft>
            </a:pPr>
            <a:r>
              <a:rPr lang="ko-KR" altLang="en-US" sz="1100" b="1" spc="-33"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Univers LT Std 45 Light"/>
              </a:rPr>
              <a:t>지급결제의 효율성 </a:t>
            </a:r>
            <a:endParaRPr lang="en-US" altLang="ko-KR" sz="1100" b="1" spc="-33"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Univers LT Std 45 Light"/>
            </a:endParaRPr>
          </a:p>
          <a:p>
            <a:pPr marL="8467" algn="just" latinLnBrk="0">
              <a:lnSpc>
                <a:spcPct val="110000"/>
              </a:lnSpc>
              <a:spcBef>
                <a:spcPts val="300"/>
              </a:spcBef>
              <a:spcAft>
                <a:spcPts val="300"/>
              </a:spcAft>
            </a:pP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분산원장기술과 디지털 화폐를 통해 즉각적인 결제를 지원하는 스마트 계약</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(Smart Contract)</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을 통해 결제 효율성을 높일 수 있습니다</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스마트 계약은 특정 조건이 충족된 단계에 도달하면 자동으로 다음 거래 단계가 이행됩니다</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예를 들어</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배송 상품이 지정된 물류센터에 도착하면 결제가 진행됩니다</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이처럼 스마트 계약 적용 시 중개 필요성이 감소하고 이해관계자의 거래 비용을 줄일 수 있습니다</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p>
        </p:txBody>
      </p:sp>
      <p:sp>
        <p:nvSpPr>
          <p:cNvPr id="22" name="object 10">
            <a:extLst>
              <a:ext uri="{FF2B5EF4-FFF2-40B4-BE49-F238E27FC236}">
                <a16:creationId xmlns:a16="http://schemas.microsoft.com/office/drawing/2014/main" id="{8CA88397-2917-0409-D7A9-8C195CAB0892}"/>
              </a:ext>
            </a:extLst>
          </p:cNvPr>
          <p:cNvSpPr txBox="1"/>
          <p:nvPr/>
        </p:nvSpPr>
        <p:spPr>
          <a:xfrm>
            <a:off x="7858497" y="2752632"/>
            <a:ext cx="3874421" cy="3146628"/>
          </a:xfrm>
          <a:prstGeom prst="rect">
            <a:avLst/>
          </a:prstGeom>
        </p:spPr>
        <p:txBody>
          <a:bodyPr vert="horz" wrap="square" lIns="0" tIns="24000" rIns="0" bIns="0" rtlCol="0">
            <a:spAutoFit/>
          </a:bodyPr>
          <a:lstStyle/>
          <a:p>
            <a:pPr marL="8467" latinLnBrk="0">
              <a:lnSpc>
                <a:spcPct val="115000"/>
              </a:lnSpc>
              <a:spcAft>
                <a:spcPts val="533"/>
              </a:spcAft>
            </a:pPr>
            <a:r>
              <a:rPr lang="ko-KR" altLang="en-US" sz="8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지급</a:t>
            </a:r>
            <a:r>
              <a:rPr lang="ko-KR" altLang="ko-KR" sz="8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결제의 효율성</a:t>
            </a:r>
            <a:r>
              <a:rPr lang="en-US" altLang="ko-KR" sz="8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r>
              <a:rPr lang="ko-KR" altLang="en-US" sz="8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향상으로 아래와 같은 변화가 나타날 것입니다</a:t>
            </a:r>
            <a:r>
              <a:rPr lang="en-US" altLang="ko-KR" sz="8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a:t>
            </a:r>
          </a:p>
          <a:p>
            <a:pPr marL="8467" latinLnBrk="0">
              <a:lnSpc>
                <a:spcPct val="115000"/>
              </a:lnSpc>
              <a:spcAft>
                <a:spcPts val="533"/>
              </a:spcAft>
            </a:pPr>
            <a:endParaRPr lang="en-US" altLang="ko-KR" sz="8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endParaRPr>
          </a:p>
          <a:p>
            <a:pPr marL="8467" algn="just" latinLnBrk="0">
              <a:lnSpc>
                <a:spcPct val="115000"/>
              </a:lnSpc>
            </a:pPr>
            <a:r>
              <a:rPr lang="ko-KR" altLang="en-US" sz="10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거래 상대방 위험 감소</a:t>
            </a:r>
            <a:endParaRPr lang="ko-KR" altLang="en-US" sz="10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endParaRPr>
          </a:p>
          <a:p>
            <a:pPr marL="8467" marR="43606" algn="just" latinLnBrk="0">
              <a:spcBef>
                <a:spcPts val="200"/>
              </a:spcBef>
            </a:pP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CBDC</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는 금융기관 중에서도 가장 높은 수준의 안정성과 신뢰성을 보장하는 중앙은행에서 발행합니다</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이러한</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점은 민간기관 등에서 발행하는 여타 디지털 화폐</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b="1"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스테이블</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코인 등</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를 사용하는 과정에서 발생할 수 있는 거래 상대방 위험을 축소할 수 있습니다</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600"/>
              </a:spcBef>
            </a:pPr>
            <a:r>
              <a:rPr lang="ko-KR" altLang="en-US" sz="10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유동성 보장 </a:t>
            </a:r>
            <a:endParaRPr sz="10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endParaRPr>
          </a:p>
          <a:p>
            <a:pPr marL="8467" marR="66043" algn="just" latinLnBrk="0">
              <a:spcBef>
                <a:spcPts val="200"/>
              </a:spcBef>
            </a:pP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통화 발행</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권한을 지닌 중앙은행이 </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CBDC</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를 발행함에 따라</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공급망 내 가용성</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이나</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수용성에 대한 우려</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없이 </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CBDC</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의 유동성이 보장됩니다</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endParaRPr lang="en-US" altLang="ko-KR" sz="733"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endParaRPr>
          </a:p>
          <a:p>
            <a:pPr marL="8467" algn="just" latinLnBrk="0">
              <a:spcBef>
                <a:spcPts val="600"/>
              </a:spcBef>
            </a:pPr>
            <a:r>
              <a:rPr lang="ko-KR" altLang="en-US" sz="10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안정성 향상 </a:t>
            </a:r>
            <a:endParaRPr sz="10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endParaRPr>
          </a:p>
          <a:p>
            <a:pPr algn="just" latinLnBrk="0">
              <a:spcBef>
                <a:spcPts val="200"/>
              </a:spcBef>
              <a:spcAft>
                <a:spcPts val="533"/>
              </a:spcAft>
            </a:pP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CBDC</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는 시간이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흘러도</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안정적인 가치를 유지할 수 있도록 설계</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됩</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니다</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이 같은</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안정성</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으로</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ko-KR" sz="800" b="1"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스테이블</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코인이나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여</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타 디지털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화폐 사용 시 발생할 수 있는 </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가격</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변동</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관련</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위험</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이 감소합</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니다</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600"/>
              </a:spcBef>
            </a:pPr>
            <a:r>
              <a:rPr lang="ko-KR" altLang="en-US" sz="10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강화된 규제 </a:t>
            </a:r>
            <a:endParaRPr lang="ko-KR" altLang="en-US" sz="10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endParaRPr>
          </a:p>
          <a:p>
            <a:pPr algn="just" latinLnBrk="0">
              <a:spcBef>
                <a:spcPts val="200"/>
              </a:spcBef>
              <a:spcAft>
                <a:spcPts val="533"/>
              </a:spcAft>
            </a:pP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CBDC</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는 중앙은행의 감독 하에서 안정성</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보안</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법률 및 규제 요건 준수를 보장합니다</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이</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러한 </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엄격한 요건</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에 따라</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공급망 내</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결제를 위한 </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CBDC</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의 </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투명성과 신뢰성</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이 제고됩니다</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p>
          <a:p>
            <a:pPr marL="8467" algn="just" latinLnBrk="0">
              <a:spcBef>
                <a:spcPts val="600"/>
              </a:spcBef>
            </a:pPr>
            <a:r>
              <a:rPr lang="ko-KR" altLang="en-US" sz="10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기존 시스템과의 통합 </a:t>
            </a:r>
            <a:endParaRPr lang="ko-KR" altLang="en-US" sz="10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endParaRPr>
          </a:p>
          <a:p>
            <a:pPr algn="just" latinLnBrk="0">
              <a:spcBef>
                <a:spcPts val="200"/>
              </a:spcBef>
              <a:spcAft>
                <a:spcPts val="533"/>
              </a:spcAft>
            </a:pP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CBDC</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는 기존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지급결제 </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시스템과 통합 가능함에 따라 신기술 도입에 따른 비용과 복잡성을 줄일 수 있</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으며</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공급망 내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상호 운용성과</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표준화</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개선에도</a:t>
            </a:r>
            <a:r>
              <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기여할 </a:t>
            </a:r>
            <a:r>
              <a:rPr lang="ko-KR" altLang="en-US"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수 있습니다</a:t>
            </a:r>
            <a:r>
              <a:rPr lang="en-US"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endParaRPr lang="ko-KR" altLang="ko-KR" sz="8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13" name="사각형: 둥근 위쪽 모서리 12">
            <a:extLst>
              <a:ext uri="{FF2B5EF4-FFF2-40B4-BE49-F238E27FC236}">
                <a16:creationId xmlns:a16="http://schemas.microsoft.com/office/drawing/2014/main" id="{AB5C3750-F2AC-37B7-EC10-49D6B9C109FA}"/>
              </a:ext>
            </a:extLst>
          </p:cNvPr>
          <p:cNvSpPr/>
          <p:nvPr/>
        </p:nvSpPr>
        <p:spPr>
          <a:xfrm>
            <a:off x="8174581" y="571500"/>
            <a:ext cx="734288"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3205729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
            <a:extLst>
              <a:ext uri="{FF2B5EF4-FFF2-40B4-BE49-F238E27FC236}">
                <a16:creationId xmlns:a16="http://schemas.microsoft.com/office/drawing/2014/main" id="{1FC9B322-9A3B-6D86-8C2D-1E52F234EAF6}"/>
              </a:ext>
            </a:extLst>
          </p:cNvPr>
          <p:cNvSpPr/>
          <p:nvPr/>
        </p:nvSpPr>
        <p:spPr>
          <a:xfrm>
            <a:off x="4271211" y="1196978"/>
            <a:ext cx="7920789" cy="4932360"/>
          </a:xfrm>
          <a:custGeom>
            <a:avLst/>
            <a:gdLst/>
            <a:ahLst/>
            <a:cxnLst/>
            <a:rect l="l" t="t" r="r" b="b"/>
            <a:pathLst>
              <a:path w="13284200" h="7194550">
                <a:moveTo>
                  <a:pt x="0" y="7194003"/>
                </a:moveTo>
                <a:lnTo>
                  <a:pt x="13283996" y="7194003"/>
                </a:lnTo>
                <a:lnTo>
                  <a:pt x="13283996" y="0"/>
                </a:lnTo>
                <a:lnTo>
                  <a:pt x="0" y="0"/>
                </a:lnTo>
                <a:lnTo>
                  <a:pt x="0" y="7194003"/>
                </a:lnTo>
                <a:close/>
              </a:path>
            </a:pathLst>
          </a:custGeom>
          <a:solidFill>
            <a:srgbClr val="BDE9FF"/>
          </a:solidFill>
        </p:spPr>
        <p:txBody>
          <a:bodyPr wrap="square" lIns="0" tIns="0" rIns="0" bIns="0" rtlCol="0"/>
          <a:lstStyle/>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r>
              <a:rPr lang="en-US" altLang="ko-KR" spc="70" dirty="0">
                <a:solidFill>
                  <a:srgbClr val="1E49E2"/>
                </a:solidFill>
                <a:latin typeface="Calibri"/>
                <a:ea typeface="KoPub돋움체 Medium" panose="00000600000000000000" pitchFamily="2" charset="-127"/>
                <a:cs typeface="Calibri"/>
              </a:rPr>
              <a:t>   </a:t>
            </a:r>
            <a:endParaRPr lang="en-US" altLang="ko-KR" dirty="0">
              <a:latin typeface="Calibri"/>
              <a:ea typeface="KoPub돋움체 Medium" panose="00000600000000000000" pitchFamily="2" charset="-127"/>
              <a:cs typeface="Calibri"/>
            </a:endParaRPr>
          </a:p>
        </p:txBody>
      </p:sp>
      <p:sp>
        <p:nvSpPr>
          <p:cNvPr id="11" name="직사각형 10">
            <a:extLst>
              <a:ext uri="{FF2B5EF4-FFF2-40B4-BE49-F238E27FC236}">
                <a16:creationId xmlns:a16="http://schemas.microsoft.com/office/drawing/2014/main" id="{C5F21724-915D-C14E-5C9C-F7592BFCBC33}"/>
              </a:ext>
            </a:extLst>
          </p:cNvPr>
          <p:cNvSpPr/>
          <p:nvPr/>
        </p:nvSpPr>
        <p:spPr>
          <a:xfrm>
            <a:off x="9867674" y="4301656"/>
            <a:ext cx="1808390" cy="1558455"/>
          </a:xfrm>
          <a:prstGeom prst="rect">
            <a:avLst/>
          </a:prstGeom>
          <a:solidFill>
            <a:schemeClr val="bg1"/>
          </a:solidFill>
          <a:ln>
            <a:solidFill>
              <a:srgbClr val="510D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object 24">
            <a:extLst>
              <a:ext uri="{FF2B5EF4-FFF2-40B4-BE49-F238E27FC236}">
                <a16:creationId xmlns:a16="http://schemas.microsoft.com/office/drawing/2014/main" id="{9B57D46D-EEE2-CB17-BCEA-B08C0925D493}"/>
              </a:ext>
            </a:extLst>
          </p:cNvPr>
          <p:cNvSpPr/>
          <p:nvPr/>
        </p:nvSpPr>
        <p:spPr>
          <a:xfrm>
            <a:off x="-13495" y="1196976"/>
            <a:ext cx="4441116" cy="4934093"/>
          </a:xfrm>
          <a:custGeom>
            <a:avLst/>
            <a:gdLst/>
            <a:ahLst/>
            <a:cxnLst/>
            <a:rect l="l" t="t" r="r" b="b"/>
            <a:pathLst>
              <a:path w="2985134" h="6257290">
                <a:moveTo>
                  <a:pt x="0" y="6256997"/>
                </a:moveTo>
                <a:lnTo>
                  <a:pt x="2984842" y="6256997"/>
                </a:lnTo>
                <a:lnTo>
                  <a:pt x="2984842" y="0"/>
                </a:lnTo>
                <a:lnTo>
                  <a:pt x="0" y="0"/>
                </a:lnTo>
                <a:lnTo>
                  <a:pt x="0" y="6256997"/>
                </a:lnTo>
                <a:close/>
              </a:path>
            </a:pathLst>
          </a:custGeom>
          <a:solidFill>
            <a:srgbClr val="1E49E2"/>
          </a:solidFill>
        </p:spPr>
        <p:txBody>
          <a:bodyPr wrap="square" lIns="0" tIns="0" rIns="0" bIns="0" rtlCol="0"/>
          <a:lstStyle/>
          <a:p>
            <a:endParaRPr sz="800" dirty="0">
              <a:latin typeface="+mn-ea"/>
            </a:endParaRPr>
          </a:p>
        </p:txBody>
      </p:sp>
      <p:sp>
        <p:nvSpPr>
          <p:cNvPr id="3" name="슬라이드 번호 개체 틀 2">
            <a:extLst>
              <a:ext uri="{FF2B5EF4-FFF2-40B4-BE49-F238E27FC236}">
                <a16:creationId xmlns:a16="http://schemas.microsoft.com/office/drawing/2014/main" id="{509F19E6-AE1C-7B3C-3148-4C96AB5E83B9}"/>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46</a:t>
            </a:fld>
            <a:r>
              <a:rPr lang="en-US" altLang="ko-KR"/>
              <a:t> </a:t>
            </a:r>
            <a:endParaRPr lang="en-US" dirty="0"/>
          </a:p>
        </p:txBody>
      </p:sp>
      <p:sp>
        <p:nvSpPr>
          <p:cNvPr id="4" name="사각형: 둥근 위쪽 모서리 3">
            <a:extLst>
              <a:ext uri="{FF2B5EF4-FFF2-40B4-BE49-F238E27FC236}">
                <a16:creationId xmlns:a16="http://schemas.microsoft.com/office/drawing/2014/main" id="{208DB626-52DD-E034-417C-5B79FD38DC63}"/>
              </a:ext>
            </a:extLst>
          </p:cNvPr>
          <p:cNvSpPr/>
          <p:nvPr/>
        </p:nvSpPr>
        <p:spPr>
          <a:xfrm>
            <a:off x="515937" y="571500"/>
            <a:ext cx="14271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분산원장기술과 디지털 화폐</a:t>
            </a:r>
          </a:p>
        </p:txBody>
      </p:sp>
      <p:sp>
        <p:nvSpPr>
          <p:cNvPr id="5" name="사각형: 둥근 위쪽 모서리 4">
            <a:extLst>
              <a:ext uri="{FF2B5EF4-FFF2-40B4-BE49-F238E27FC236}">
                <a16:creationId xmlns:a16="http://schemas.microsoft.com/office/drawing/2014/main" id="{664FB720-933A-2DF6-549E-7C3709D80847}"/>
              </a:ext>
            </a:extLst>
          </p:cNvPr>
          <p:cNvSpPr/>
          <p:nvPr/>
        </p:nvSpPr>
        <p:spPr>
          <a:xfrm>
            <a:off x="1973261" y="571500"/>
            <a:ext cx="18081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추적성 향상 기반 공급망 가시성 제고</a:t>
            </a:r>
          </a:p>
        </p:txBody>
      </p:sp>
      <p:sp>
        <p:nvSpPr>
          <p:cNvPr id="6" name="사각형: 둥근 위쪽 모서리 5">
            <a:extLst>
              <a:ext uri="{FF2B5EF4-FFF2-40B4-BE49-F238E27FC236}">
                <a16:creationId xmlns:a16="http://schemas.microsoft.com/office/drawing/2014/main" id="{FCA467BA-3A91-465D-2B0D-66E3D06B127D}"/>
              </a:ext>
            </a:extLst>
          </p:cNvPr>
          <p:cNvSpPr/>
          <p:nvPr/>
        </p:nvSpPr>
        <p:spPr>
          <a:xfrm>
            <a:off x="3811586" y="571500"/>
            <a:ext cx="121761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기업 간 협력의 최적화</a:t>
            </a:r>
          </a:p>
        </p:txBody>
      </p:sp>
      <p:sp>
        <p:nvSpPr>
          <p:cNvPr id="7" name="사각형: 둥근 위쪽 모서리 6">
            <a:extLst>
              <a:ext uri="{FF2B5EF4-FFF2-40B4-BE49-F238E27FC236}">
                <a16:creationId xmlns:a16="http://schemas.microsoft.com/office/drawing/2014/main" id="{3728D7CB-4F6E-AEF0-82A8-E11567D55FB2}"/>
              </a:ext>
            </a:extLst>
          </p:cNvPr>
          <p:cNvSpPr/>
          <p:nvPr/>
        </p:nvSpPr>
        <p:spPr>
          <a:xfrm>
            <a:off x="5059360" y="571500"/>
            <a:ext cx="153193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자금조달에 대한 접근성 향상</a:t>
            </a:r>
          </a:p>
        </p:txBody>
      </p:sp>
      <p:sp>
        <p:nvSpPr>
          <p:cNvPr id="8" name="사각형: 둥근 위쪽 모서리 7">
            <a:extLst>
              <a:ext uri="{FF2B5EF4-FFF2-40B4-BE49-F238E27FC236}">
                <a16:creationId xmlns:a16="http://schemas.microsoft.com/office/drawing/2014/main" id="{9A34FF77-0D16-BAFC-B1F3-2922A04B9E43}"/>
              </a:ext>
            </a:extLst>
          </p:cNvPr>
          <p:cNvSpPr/>
          <p:nvPr/>
        </p:nvSpPr>
        <p:spPr>
          <a:xfrm>
            <a:off x="6618195" y="571500"/>
            <a:ext cx="1531939"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SunRice</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의 분산원장기술 도입</a:t>
            </a:r>
          </a:p>
        </p:txBody>
      </p:sp>
      <p:sp>
        <p:nvSpPr>
          <p:cNvPr id="10" name="사각형: 둥근 위쪽 모서리 9">
            <a:extLst>
              <a:ext uri="{FF2B5EF4-FFF2-40B4-BE49-F238E27FC236}">
                <a16:creationId xmlns:a16="http://schemas.microsoft.com/office/drawing/2014/main" id="{B4A1A6D7-257D-484D-9E63-67DF30906BE9}"/>
              </a:ext>
            </a:extLst>
          </p:cNvPr>
          <p:cNvSpPr/>
          <p:nvPr/>
        </p:nvSpPr>
        <p:spPr>
          <a:xfrm>
            <a:off x="8174581" y="571500"/>
            <a:ext cx="734288"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2" name="바닥글 개체 틀 1">
            <a:extLst>
              <a:ext uri="{FF2B5EF4-FFF2-40B4-BE49-F238E27FC236}">
                <a16:creationId xmlns:a16="http://schemas.microsoft.com/office/drawing/2014/main" id="{C941F951-9F33-7AD8-05A1-2E80E2695F42}"/>
              </a:ext>
            </a:extLst>
          </p:cNvPr>
          <p:cNvSpPr>
            <a:spLocks noGrp="1"/>
          </p:cNvSpPr>
          <p:nvPr>
            <p:ph type="ftr" sz="quarter" idx="3"/>
          </p:nvPr>
        </p:nvSpPr>
        <p:spPr/>
        <p:txBody>
          <a:bodyPr/>
          <a:lstStyle/>
          <a:p>
            <a:pPr marL="12700">
              <a:spcBef>
                <a:spcPts val="55"/>
              </a:spcBef>
            </a:pPr>
            <a:r>
              <a:rPr lang="en-US" dirty="0"/>
              <a:t>© 2023 Copyright owned by one or more of the KPMG International entities. KPMG International entities provide no services to clients. All rights reserved.</a:t>
            </a:r>
          </a:p>
        </p:txBody>
      </p:sp>
      <p:pic>
        <p:nvPicPr>
          <p:cNvPr id="14" name="그림 13" descr="스크린샷, 사람, 일렉트릭 블루, 마조렐 블루이(가) 표시된 사진&#10;&#10;자동 생성된 설명">
            <a:extLst>
              <a:ext uri="{FF2B5EF4-FFF2-40B4-BE49-F238E27FC236}">
                <a16:creationId xmlns:a16="http://schemas.microsoft.com/office/drawing/2014/main" id="{50E8A30A-244C-8C3E-04B3-182550DFB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101" y="4589448"/>
            <a:ext cx="2470929" cy="1535774"/>
          </a:xfrm>
          <a:prstGeom prst="rect">
            <a:avLst/>
          </a:prstGeom>
        </p:spPr>
      </p:pic>
      <p:sp>
        <p:nvSpPr>
          <p:cNvPr id="15" name="object 3">
            <a:extLst>
              <a:ext uri="{FF2B5EF4-FFF2-40B4-BE49-F238E27FC236}">
                <a16:creationId xmlns:a16="http://schemas.microsoft.com/office/drawing/2014/main" id="{85744D46-B89A-FD58-6AD3-CA1770473198}"/>
              </a:ext>
            </a:extLst>
          </p:cNvPr>
          <p:cNvSpPr txBox="1"/>
          <p:nvPr/>
        </p:nvSpPr>
        <p:spPr>
          <a:xfrm>
            <a:off x="515936" y="1327997"/>
            <a:ext cx="1697875" cy="3109399"/>
          </a:xfrm>
          <a:prstGeom prst="rect">
            <a:avLst/>
          </a:prstGeom>
        </p:spPr>
        <p:txBody>
          <a:bodyPr vert="horz" wrap="square" lIns="0" tIns="8467" rIns="0" bIns="0" rtlCol="0">
            <a:spAutoFit/>
          </a:bodyPr>
          <a:lstStyle>
            <a:defPPr>
              <a:defRPr lang="ko-KR"/>
            </a:defPPr>
            <a:lvl1pPr marL="191780" algn="just" latinLnBrk="0">
              <a:spcBef>
                <a:spcPts val="67"/>
              </a:spcBef>
              <a:defRPr sz="900" b="1">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defRPr>
            </a:lvl1pPr>
          </a:lstStyle>
          <a:p>
            <a:pPr>
              <a:spcAft>
                <a:spcPts val="600"/>
              </a:spcAft>
            </a:pPr>
            <a:r>
              <a:rPr lang="ko-KR" altLang="en-US" sz="1000" dirty="0">
                <a:latin typeface="KoPub돋움체 Bold" panose="00000800000000000000" pitchFamily="2" charset="-127"/>
                <a:ea typeface="KoPub돋움체 Bold" panose="00000800000000000000" pitchFamily="2" charset="-127"/>
              </a:rPr>
              <a:t>국가 간</a:t>
            </a:r>
            <a:r>
              <a:rPr lang="en-US" altLang="ko-KR" sz="1000" dirty="0">
                <a:latin typeface="KoPub돋움체 Bold" panose="00000800000000000000" pitchFamily="2" charset="-127"/>
                <a:ea typeface="KoPub돋움체 Bold" panose="00000800000000000000" pitchFamily="2" charset="-127"/>
              </a:rPr>
              <a:t>(Cross-border)</a:t>
            </a:r>
            <a:r>
              <a:rPr lang="ko-KR" altLang="en-US" sz="1000" dirty="0">
                <a:latin typeface="KoPub돋움체 Bold" panose="00000800000000000000" pitchFamily="2" charset="-127"/>
                <a:ea typeface="KoPub돋움체 Bold" panose="00000800000000000000" pitchFamily="2" charset="-127"/>
              </a:rPr>
              <a:t> 무역</a:t>
            </a:r>
            <a:endParaRPr lang="en-US" altLang="ko-KR" sz="1000" dirty="0">
              <a:latin typeface="KoPub돋움체 Bold" panose="00000800000000000000" pitchFamily="2" charset="-127"/>
              <a:ea typeface="KoPub돋움체 Bold" panose="00000800000000000000" pitchFamily="2" charset="-127"/>
            </a:endParaRPr>
          </a:p>
          <a:p>
            <a:r>
              <a:rPr lang="ko-KR" altLang="en-US" sz="800" dirty="0">
                <a:gradFill>
                  <a:gsLst>
                    <a:gs pos="0">
                      <a:schemeClr val="bg1"/>
                    </a:gs>
                    <a:gs pos="100000">
                      <a:schemeClr val="bg1"/>
                    </a:gs>
                  </a:gsLst>
                  <a:lin ang="5400000" scaled="1"/>
                </a:gradFill>
              </a:rPr>
              <a:t>국가 간 무역 시</a:t>
            </a:r>
            <a:r>
              <a:rPr lang="en-US" altLang="ko-KR" sz="800" dirty="0">
                <a:gradFill>
                  <a:gsLst>
                    <a:gs pos="0">
                      <a:schemeClr val="bg1"/>
                    </a:gs>
                    <a:gs pos="100000">
                      <a:schemeClr val="bg1"/>
                    </a:gs>
                  </a:gsLst>
                  <a:lin ang="5400000" scaled="1"/>
                </a:gradFill>
              </a:rPr>
              <a:t>,</a:t>
            </a:r>
            <a:r>
              <a:rPr lang="ko-KR" altLang="en-US" sz="800" dirty="0">
                <a:gradFill>
                  <a:gsLst>
                    <a:gs pos="0">
                      <a:schemeClr val="bg1"/>
                    </a:gs>
                    <a:gs pos="100000">
                      <a:schemeClr val="bg1"/>
                    </a:gs>
                  </a:gsLst>
                  <a:lin ang="5400000" scaled="1"/>
                </a:gradFill>
              </a:rPr>
              <a:t> 분산원장기술과 디지털 화폐는 안전하고 투명한 거래 플랫폼을 제공합니다</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스마트 화폐</a:t>
            </a:r>
            <a:r>
              <a:rPr lang="en-US" altLang="ko-KR" sz="800" dirty="0">
                <a:gradFill>
                  <a:gsLst>
                    <a:gs pos="0">
                      <a:schemeClr val="bg1"/>
                    </a:gs>
                    <a:gs pos="100000">
                      <a:schemeClr val="bg1"/>
                    </a:gs>
                  </a:gsLst>
                  <a:lin ang="5400000" scaled="1"/>
                </a:gradFill>
              </a:rPr>
              <a:t>(Smart Money)</a:t>
            </a:r>
            <a:r>
              <a:rPr lang="ko-KR" altLang="en-US" sz="800" dirty="0">
                <a:gradFill>
                  <a:gsLst>
                    <a:gs pos="0">
                      <a:schemeClr val="bg1"/>
                    </a:gs>
                    <a:gs pos="100000">
                      <a:schemeClr val="bg1"/>
                    </a:gs>
                  </a:gsLst>
                  <a:lin ang="5400000" scaled="1"/>
                </a:gradFill>
              </a:rPr>
              <a:t>로도 알려진 프로그램가능 화폐</a:t>
            </a:r>
            <a:r>
              <a:rPr lang="en-US" altLang="ko-KR" sz="800" dirty="0">
                <a:gradFill>
                  <a:gsLst>
                    <a:gs pos="0">
                      <a:schemeClr val="bg1"/>
                    </a:gs>
                    <a:gs pos="100000">
                      <a:schemeClr val="bg1"/>
                    </a:gs>
                  </a:gsLst>
                  <a:lin ang="5400000" scaled="1"/>
                </a:gradFill>
              </a:rPr>
              <a:t>(Programmable Money)</a:t>
            </a:r>
            <a:r>
              <a:rPr lang="ko-KR" altLang="en-US" sz="800" dirty="0">
                <a:gradFill>
                  <a:gsLst>
                    <a:gs pos="0">
                      <a:schemeClr val="bg1"/>
                    </a:gs>
                    <a:gs pos="100000">
                      <a:schemeClr val="bg1"/>
                    </a:gs>
                  </a:gsLst>
                  <a:lin ang="5400000" scaled="1"/>
                </a:gradFill>
              </a:rPr>
              <a:t>는 사전 합의 요소 또는 지정 조건이 프로그램화되어 내재된 디지털 화폐의 한 종류입니다</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국가 간 무역에서 프로그램가능 화폐는 투명성</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확보</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사기 감소</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효율성 향상 등의 여러가지 이점을 제공합니다</a:t>
            </a:r>
            <a:r>
              <a:rPr lang="en-US" altLang="ko-KR" sz="800" dirty="0">
                <a:gradFill>
                  <a:gsLst>
                    <a:gs pos="0">
                      <a:schemeClr val="bg1"/>
                    </a:gs>
                    <a:gs pos="100000">
                      <a:schemeClr val="bg1"/>
                    </a:gs>
                  </a:gsLst>
                  <a:lin ang="5400000" scaled="1"/>
                </a:gradFill>
              </a:rPr>
              <a:t>. </a:t>
            </a:r>
          </a:p>
          <a:p>
            <a:endParaRPr lang="en-US" sz="800" dirty="0">
              <a:gradFill>
                <a:gsLst>
                  <a:gs pos="0">
                    <a:schemeClr val="bg1"/>
                  </a:gs>
                  <a:gs pos="100000">
                    <a:schemeClr val="bg1"/>
                  </a:gs>
                </a:gsLst>
                <a:lin ang="5400000" scaled="1"/>
              </a:gradFill>
            </a:endParaRPr>
          </a:p>
          <a:p>
            <a:r>
              <a:rPr lang="ko-KR" altLang="en-US" sz="800" dirty="0">
                <a:gradFill>
                  <a:gsLst>
                    <a:gs pos="0">
                      <a:schemeClr val="bg1"/>
                    </a:gs>
                    <a:gs pos="100000">
                      <a:schemeClr val="bg1"/>
                    </a:gs>
                  </a:gsLst>
                  <a:lin ang="5400000" scaled="1"/>
                </a:gradFill>
              </a:rPr>
              <a:t>스마트 계약은</a:t>
            </a:r>
            <a:r>
              <a:rPr lang="ko-KR"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지급</a:t>
            </a:r>
            <a:r>
              <a:rPr lang="ko-KR" altLang="ko-KR" sz="800" dirty="0">
                <a:gradFill>
                  <a:gsLst>
                    <a:gs pos="0">
                      <a:schemeClr val="bg1"/>
                    </a:gs>
                    <a:gs pos="100000">
                      <a:schemeClr val="bg1"/>
                    </a:gs>
                  </a:gsLst>
                  <a:lin ang="5400000" scaled="1"/>
                </a:gradFill>
              </a:rPr>
              <a:t>결제</a:t>
            </a:r>
            <a:r>
              <a:rPr lang="en-US" altLang="ko-KR" sz="800" dirty="0">
                <a:gradFill>
                  <a:gsLst>
                    <a:gs pos="0">
                      <a:schemeClr val="bg1"/>
                    </a:gs>
                    <a:gs pos="100000">
                      <a:schemeClr val="bg1"/>
                    </a:gs>
                  </a:gsLst>
                  <a:lin ang="5400000" scaled="1"/>
                </a:gradFill>
              </a:rPr>
              <a:t> </a:t>
            </a:r>
            <a:r>
              <a:rPr lang="ko-KR" altLang="ko-KR" sz="800" dirty="0">
                <a:gradFill>
                  <a:gsLst>
                    <a:gs pos="0">
                      <a:schemeClr val="bg1"/>
                    </a:gs>
                    <a:gs pos="100000">
                      <a:schemeClr val="bg1"/>
                    </a:gs>
                  </a:gsLst>
                  <a:lin ang="5400000" scaled="1"/>
                </a:gradFill>
              </a:rPr>
              <a:t>조건을 </a:t>
            </a:r>
            <a:r>
              <a:rPr lang="ko-KR" altLang="en-US" sz="800" dirty="0">
                <a:gradFill>
                  <a:gsLst>
                    <a:gs pos="0">
                      <a:schemeClr val="bg1"/>
                    </a:gs>
                    <a:gs pos="100000">
                      <a:schemeClr val="bg1"/>
                    </a:gs>
                  </a:gsLst>
                  <a:lin ang="5400000" scaled="1"/>
                </a:gradFill>
              </a:rPr>
              <a:t>생성</a:t>
            </a:r>
            <a:r>
              <a:rPr lang="ko-KR" altLang="ko-KR" sz="800" dirty="0">
                <a:gradFill>
                  <a:gsLst>
                    <a:gs pos="0">
                      <a:schemeClr val="bg1"/>
                    </a:gs>
                    <a:gs pos="100000">
                      <a:schemeClr val="bg1"/>
                    </a:gs>
                  </a:gsLst>
                  <a:lin ang="5400000" scaled="1"/>
                </a:gradFill>
              </a:rPr>
              <a:t>할 수 있습니다</a:t>
            </a:r>
            <a:r>
              <a:rPr lang="en-US" altLang="ko-KR" sz="800" dirty="0">
                <a:gradFill>
                  <a:gsLst>
                    <a:gs pos="0">
                      <a:schemeClr val="bg1"/>
                    </a:gs>
                    <a:gs pos="100000">
                      <a:schemeClr val="bg1"/>
                    </a:gs>
                  </a:gsLst>
                  <a:lin ang="5400000" scaled="1"/>
                </a:gradFill>
              </a:rPr>
              <a:t>. </a:t>
            </a:r>
            <a:r>
              <a:rPr lang="ko-KR" altLang="ko-KR" sz="800" dirty="0">
                <a:gradFill>
                  <a:gsLst>
                    <a:gs pos="0">
                      <a:schemeClr val="bg1"/>
                    </a:gs>
                    <a:gs pos="100000">
                      <a:schemeClr val="bg1"/>
                    </a:gs>
                  </a:gsLst>
                  <a:lin ang="5400000" scaled="1"/>
                </a:gradFill>
              </a:rPr>
              <a:t>예를 들어</a:t>
            </a:r>
            <a:r>
              <a:rPr lang="en-US" altLang="ko-KR" sz="800" dirty="0">
                <a:gradFill>
                  <a:gsLst>
                    <a:gs pos="0">
                      <a:schemeClr val="bg1"/>
                    </a:gs>
                    <a:gs pos="100000">
                      <a:schemeClr val="bg1"/>
                    </a:gs>
                  </a:gsLst>
                  <a:lin ang="5400000" scaled="1"/>
                </a:gradFill>
              </a:rPr>
              <a:t>, </a:t>
            </a:r>
            <a:r>
              <a:rPr lang="ko-KR" altLang="ko-KR" sz="800" dirty="0">
                <a:gradFill>
                  <a:gsLst>
                    <a:gs pos="0">
                      <a:schemeClr val="bg1"/>
                    </a:gs>
                    <a:gs pos="100000">
                      <a:schemeClr val="bg1"/>
                    </a:gs>
                  </a:gsLst>
                  <a:lin ang="5400000" scaled="1"/>
                </a:gradFill>
              </a:rPr>
              <a:t>상품 배송 또는 서비스 완료와 같은 특정 조건이 충족</a:t>
            </a:r>
            <a:r>
              <a:rPr lang="ko-KR" altLang="en-US" sz="800" dirty="0">
                <a:gradFill>
                  <a:gsLst>
                    <a:gs pos="0">
                      <a:schemeClr val="bg1"/>
                    </a:gs>
                    <a:gs pos="100000">
                      <a:schemeClr val="bg1"/>
                    </a:gs>
                  </a:gsLst>
                  <a:lin ang="5400000" scaled="1"/>
                </a:gradFill>
              </a:rPr>
              <a:t>되면</a:t>
            </a:r>
            <a:r>
              <a:rPr lang="ko-KR" altLang="ko-KR" sz="800" dirty="0">
                <a:gradFill>
                  <a:gsLst>
                    <a:gs pos="0">
                      <a:schemeClr val="bg1"/>
                    </a:gs>
                    <a:gs pos="100000">
                      <a:schemeClr val="bg1"/>
                    </a:gs>
                  </a:gsLst>
                  <a:lin ang="5400000" scaled="1"/>
                </a:gradFill>
              </a:rPr>
              <a:t> 결제가 이루어</a:t>
            </a:r>
            <a:r>
              <a:rPr lang="ko-KR" altLang="en-US" sz="800" dirty="0">
                <a:gradFill>
                  <a:gsLst>
                    <a:gs pos="0">
                      <a:schemeClr val="bg1"/>
                    </a:gs>
                    <a:gs pos="100000">
                      <a:schemeClr val="bg1"/>
                    </a:gs>
                  </a:gsLst>
                  <a:lin ang="5400000" scaled="1"/>
                </a:gradFill>
              </a:rPr>
              <a:t>지</a:t>
            </a:r>
            <a:r>
              <a:rPr lang="ko-KR" altLang="ko-KR" sz="800" dirty="0">
                <a:gradFill>
                  <a:gsLst>
                    <a:gs pos="0">
                      <a:schemeClr val="bg1"/>
                    </a:gs>
                    <a:gs pos="100000">
                      <a:schemeClr val="bg1"/>
                    </a:gs>
                  </a:gsLst>
                  <a:lin ang="5400000" scaled="1"/>
                </a:gradFill>
              </a:rPr>
              <a:t>도록 지정할 수 있습니다</a:t>
            </a:r>
            <a:r>
              <a:rPr lang="en-US" altLang="ko-KR" sz="800" dirty="0">
                <a:gradFill>
                  <a:gsLst>
                    <a:gs pos="0">
                      <a:schemeClr val="bg1"/>
                    </a:gs>
                    <a:gs pos="100000">
                      <a:schemeClr val="bg1"/>
                    </a:gs>
                  </a:gsLst>
                  <a:lin ang="5400000" scaled="1"/>
                </a:gradFill>
              </a:rPr>
              <a:t>. </a:t>
            </a:r>
            <a:r>
              <a:rPr lang="ko-KR" altLang="ko-KR" sz="800" dirty="0">
                <a:gradFill>
                  <a:gsLst>
                    <a:gs pos="0">
                      <a:schemeClr val="bg1"/>
                    </a:gs>
                    <a:gs pos="100000">
                      <a:schemeClr val="bg1"/>
                    </a:gs>
                  </a:gsLst>
                  <a:lin ang="5400000" scaled="1"/>
                </a:gradFill>
              </a:rPr>
              <a:t>또한 스마트 </a:t>
            </a:r>
            <a:r>
              <a:rPr lang="ko-KR" altLang="en-US" sz="800" dirty="0">
                <a:gradFill>
                  <a:gsLst>
                    <a:gs pos="0">
                      <a:schemeClr val="bg1"/>
                    </a:gs>
                    <a:gs pos="100000">
                      <a:schemeClr val="bg1"/>
                    </a:gs>
                  </a:gsLst>
                  <a:lin ang="5400000" scaled="1"/>
                </a:gradFill>
              </a:rPr>
              <a:t>계약은</a:t>
            </a:r>
            <a:r>
              <a:rPr lang="ko-KR" altLang="ko-KR" sz="800" dirty="0">
                <a:gradFill>
                  <a:gsLst>
                    <a:gs pos="0">
                      <a:schemeClr val="bg1"/>
                    </a:gs>
                    <a:gs pos="100000">
                      <a:schemeClr val="bg1"/>
                    </a:gs>
                  </a:gsLst>
                  <a:lin ang="5400000" scaled="1"/>
                </a:gradFill>
              </a:rPr>
              <a:t> 송장 발행</a:t>
            </a:r>
            <a:r>
              <a:rPr lang="en-US" altLang="ko-KR" sz="800" dirty="0">
                <a:gradFill>
                  <a:gsLst>
                    <a:gs pos="0">
                      <a:schemeClr val="bg1"/>
                    </a:gs>
                    <a:gs pos="100000">
                      <a:schemeClr val="bg1"/>
                    </a:gs>
                  </a:gsLst>
                  <a:lin ang="5400000" scaled="1"/>
                </a:gradFill>
              </a:rPr>
              <a:t>, </a:t>
            </a:r>
            <a:r>
              <a:rPr lang="ko-KR" altLang="ko-KR" sz="800" dirty="0">
                <a:gradFill>
                  <a:gsLst>
                    <a:gs pos="0">
                      <a:schemeClr val="bg1"/>
                    </a:gs>
                    <a:gs pos="100000">
                      <a:schemeClr val="bg1"/>
                    </a:gs>
                  </a:gsLst>
                  <a:lin ang="5400000" scaled="1"/>
                </a:gradFill>
              </a:rPr>
              <a:t>세금 신고</a:t>
            </a:r>
            <a:r>
              <a:rPr lang="en-US" altLang="ko-KR" sz="800" dirty="0">
                <a:gradFill>
                  <a:gsLst>
                    <a:gs pos="0">
                      <a:schemeClr val="bg1"/>
                    </a:gs>
                    <a:gs pos="100000">
                      <a:schemeClr val="bg1"/>
                    </a:gs>
                  </a:gsLst>
                  <a:lin ang="5400000" scaled="1"/>
                </a:gradFill>
              </a:rPr>
              <a:t>, </a:t>
            </a:r>
            <a:r>
              <a:rPr lang="ko-KR" altLang="ko-KR" sz="800" dirty="0">
                <a:gradFill>
                  <a:gsLst>
                    <a:gs pos="0">
                      <a:schemeClr val="bg1"/>
                    </a:gs>
                    <a:gs pos="100000">
                      <a:schemeClr val="bg1"/>
                    </a:gs>
                  </a:gsLst>
                  <a:lin ang="5400000" scaled="1"/>
                </a:gradFill>
              </a:rPr>
              <a:t>규정 준수 등 다</a:t>
            </a:r>
            <a:r>
              <a:rPr lang="ko-KR" altLang="en-US" sz="800" dirty="0">
                <a:gradFill>
                  <a:gsLst>
                    <a:gs pos="0">
                      <a:schemeClr val="bg1"/>
                    </a:gs>
                    <a:gs pos="100000">
                      <a:schemeClr val="bg1"/>
                    </a:gs>
                  </a:gsLst>
                  <a:lin ang="5400000" scaled="1"/>
                </a:gradFill>
              </a:rPr>
              <a:t>양한</a:t>
            </a:r>
            <a:r>
              <a:rPr lang="ko-KR" altLang="ko-KR" sz="800" dirty="0">
                <a:gradFill>
                  <a:gsLst>
                    <a:gs pos="0">
                      <a:schemeClr val="bg1"/>
                    </a:gs>
                    <a:gs pos="100000">
                      <a:schemeClr val="bg1"/>
                    </a:gs>
                  </a:gsLst>
                  <a:lin ang="5400000" scaled="1"/>
                </a:gradFill>
              </a:rPr>
              <a:t> 프로세스의 자동화를 위해 활용</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가능합</a:t>
            </a:r>
            <a:r>
              <a:rPr lang="ko-KR" altLang="ko-KR" sz="800" dirty="0">
                <a:gradFill>
                  <a:gsLst>
                    <a:gs pos="0">
                      <a:schemeClr val="bg1"/>
                    </a:gs>
                    <a:gs pos="100000">
                      <a:schemeClr val="bg1"/>
                    </a:gs>
                  </a:gsLst>
                  <a:lin ang="5400000" scaled="1"/>
                </a:gradFill>
              </a:rPr>
              <a:t>니다</a:t>
            </a:r>
            <a:r>
              <a:rPr lang="en-US" altLang="ko-KR" sz="800" dirty="0">
                <a:gradFill>
                  <a:gsLst>
                    <a:gs pos="0">
                      <a:schemeClr val="bg1"/>
                    </a:gs>
                    <a:gs pos="100000">
                      <a:schemeClr val="bg1"/>
                    </a:gs>
                  </a:gsLst>
                  <a:lin ang="5400000" scaled="1"/>
                </a:gradFill>
              </a:rPr>
              <a:t>. </a:t>
            </a:r>
            <a:r>
              <a:rPr lang="ko-KR" altLang="ko-KR" sz="800" dirty="0">
                <a:gradFill>
                  <a:gsLst>
                    <a:gs pos="0">
                      <a:schemeClr val="bg1"/>
                    </a:gs>
                    <a:gs pos="100000">
                      <a:schemeClr val="bg1"/>
                    </a:gs>
                  </a:gsLst>
                  <a:lin ang="5400000" scaled="1"/>
                </a:gradFill>
              </a:rPr>
              <a:t>스마트 </a:t>
            </a:r>
            <a:r>
              <a:rPr lang="ko-KR" altLang="en-US" sz="800" dirty="0">
                <a:gradFill>
                  <a:gsLst>
                    <a:gs pos="0">
                      <a:schemeClr val="bg1"/>
                    </a:gs>
                    <a:gs pos="100000">
                      <a:schemeClr val="bg1"/>
                    </a:gs>
                  </a:gsLst>
                  <a:lin ang="5400000" scaled="1"/>
                </a:gradFill>
              </a:rPr>
              <a:t>계약의</a:t>
            </a:r>
            <a:r>
              <a:rPr lang="ko-KR" altLang="ko-KR" sz="800" dirty="0">
                <a:gradFill>
                  <a:gsLst>
                    <a:gs pos="0">
                      <a:schemeClr val="bg1"/>
                    </a:gs>
                    <a:gs pos="100000">
                      <a:schemeClr val="bg1"/>
                    </a:gs>
                  </a:gsLst>
                  <a:lin ang="5400000" scaled="1"/>
                </a:gradFill>
              </a:rPr>
              <a:t> 조건이 충족되면</a:t>
            </a:r>
            <a:r>
              <a:rPr lang="en-US" altLang="ko-KR" sz="800" dirty="0">
                <a:gradFill>
                  <a:gsLst>
                    <a:gs pos="0">
                      <a:schemeClr val="bg1"/>
                    </a:gs>
                    <a:gs pos="100000">
                      <a:schemeClr val="bg1"/>
                    </a:gs>
                  </a:gsLst>
                  <a:lin ang="5400000" scaled="1"/>
                </a:gradFill>
              </a:rPr>
              <a:t>, </a:t>
            </a:r>
            <a:r>
              <a:rPr lang="ko-KR" altLang="ko-KR" sz="800" dirty="0">
                <a:gradFill>
                  <a:gsLst>
                    <a:gs pos="0">
                      <a:schemeClr val="bg1"/>
                    </a:gs>
                    <a:gs pos="100000">
                      <a:schemeClr val="bg1"/>
                    </a:gs>
                  </a:gsLst>
                  <a:lin ang="5400000" scaled="1"/>
                </a:gradFill>
              </a:rPr>
              <a:t>기존 </a:t>
            </a:r>
            <a:r>
              <a:rPr lang="ko-KR" altLang="en-US" sz="800" dirty="0">
                <a:gradFill>
                  <a:gsLst>
                    <a:gs pos="0">
                      <a:schemeClr val="bg1"/>
                    </a:gs>
                    <a:gs pos="100000">
                      <a:schemeClr val="bg1"/>
                    </a:gs>
                  </a:gsLst>
                  <a:lin ang="5400000" scaled="1"/>
                </a:gradFill>
              </a:rPr>
              <a:t>국가 간</a:t>
            </a:r>
            <a:r>
              <a:rPr lang="en-US" altLang="ko-KR" sz="800" dirty="0">
                <a:gradFill>
                  <a:gsLst>
                    <a:gs pos="0">
                      <a:schemeClr val="bg1"/>
                    </a:gs>
                    <a:gs pos="100000">
                      <a:schemeClr val="bg1"/>
                    </a:gs>
                  </a:gsLst>
                  <a:lin ang="5400000" scaled="1"/>
                </a:gradFill>
              </a:rPr>
              <a:t> </a:t>
            </a:r>
            <a:r>
              <a:rPr lang="ko-KR" altLang="ko-KR" sz="800" dirty="0">
                <a:gradFill>
                  <a:gsLst>
                    <a:gs pos="0">
                      <a:schemeClr val="bg1"/>
                    </a:gs>
                    <a:gs pos="100000">
                      <a:schemeClr val="bg1"/>
                    </a:gs>
                  </a:gsLst>
                  <a:lin ang="5400000" scaled="1"/>
                </a:gradFill>
              </a:rPr>
              <a:t>결제 시스</a:t>
            </a:r>
            <a:r>
              <a:rPr lang="ko-KR" altLang="en-US" sz="800" dirty="0">
                <a:gradFill>
                  <a:gsLst>
                    <a:gs pos="0">
                      <a:schemeClr val="bg1"/>
                    </a:gs>
                    <a:gs pos="100000">
                      <a:schemeClr val="bg1"/>
                    </a:gs>
                  </a:gsLst>
                  <a:lin ang="5400000" scaled="1"/>
                </a:gradFill>
              </a:rPr>
              <a:t>템보다 신속하게 결제가 </a:t>
            </a:r>
            <a:r>
              <a:rPr lang="ko-KR" altLang="ko-KR" sz="800" dirty="0">
                <a:gradFill>
                  <a:gsLst>
                    <a:gs pos="0">
                      <a:schemeClr val="bg1"/>
                    </a:gs>
                    <a:gs pos="100000">
                      <a:schemeClr val="bg1"/>
                    </a:gs>
                  </a:gsLst>
                  <a:lin ang="5400000" scaled="1"/>
                </a:gradFill>
              </a:rPr>
              <a:t>이루어 질 수 있습니다</a:t>
            </a:r>
            <a:r>
              <a:rPr lang="en-US" altLang="ko-KR" sz="800" dirty="0">
                <a:gradFill>
                  <a:gsLst>
                    <a:gs pos="0">
                      <a:schemeClr val="bg1"/>
                    </a:gs>
                    <a:gs pos="100000">
                      <a:schemeClr val="bg1"/>
                    </a:gs>
                  </a:gsLst>
                  <a:lin ang="5400000" scaled="1"/>
                </a:gradFill>
              </a:rPr>
              <a:t>. </a:t>
            </a:r>
            <a:endParaRPr lang="ko-KR" altLang="ko-KR" sz="800" dirty="0">
              <a:gradFill>
                <a:gsLst>
                  <a:gs pos="0">
                    <a:schemeClr val="bg1"/>
                  </a:gs>
                  <a:gs pos="100000">
                    <a:schemeClr val="bg1"/>
                  </a:gs>
                </a:gsLst>
                <a:lin ang="5400000" scaled="1"/>
              </a:gradFill>
            </a:endParaRPr>
          </a:p>
        </p:txBody>
      </p:sp>
      <p:sp>
        <p:nvSpPr>
          <p:cNvPr id="26" name="object 3">
            <a:extLst>
              <a:ext uri="{FF2B5EF4-FFF2-40B4-BE49-F238E27FC236}">
                <a16:creationId xmlns:a16="http://schemas.microsoft.com/office/drawing/2014/main" id="{CD596BE8-0729-1025-D967-37EEEA8E607C}"/>
              </a:ext>
            </a:extLst>
          </p:cNvPr>
          <p:cNvSpPr txBox="1"/>
          <p:nvPr/>
        </p:nvSpPr>
        <p:spPr>
          <a:xfrm>
            <a:off x="2549275" y="1327997"/>
            <a:ext cx="1753635" cy="3374215"/>
          </a:xfrm>
          <a:prstGeom prst="rect">
            <a:avLst/>
          </a:prstGeom>
        </p:spPr>
        <p:txBody>
          <a:bodyPr vert="horz" wrap="square" lIns="0" tIns="8467" rIns="0" bIns="0" rtlCol="0">
            <a:spAutoFit/>
          </a:bodyPr>
          <a:lstStyle>
            <a:defPPr>
              <a:defRPr lang="ko-KR"/>
            </a:defPPr>
            <a:lvl1pPr marL="191780" algn="just" latinLnBrk="0">
              <a:spcBef>
                <a:spcPts val="67"/>
              </a:spcBef>
              <a:defRPr sz="900" b="1">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defRPr>
            </a:lvl1pPr>
          </a:lstStyle>
          <a:p>
            <a:pPr marL="0" algn="l">
              <a:spcAft>
                <a:spcPts val="600"/>
              </a:spcAft>
            </a:pPr>
            <a:r>
              <a:rPr lang="ko-KR" altLang="en-US" sz="10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다음은 국가 간 무역을 촉진하기 위해 구현되고 있는 프로그램가능 화폐의   두 가지 사례입니다</a:t>
            </a:r>
            <a:r>
              <a:rPr lang="en-US" altLang="ko-KR" sz="10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 </a:t>
            </a:r>
          </a:p>
          <a:p>
            <a:pPr marL="8467" marR="3387" latinLnBrk="0">
              <a:spcBef>
                <a:spcPts val="289"/>
              </a:spcBef>
              <a:spcAft>
                <a:spcPts val="500"/>
              </a:spcAft>
            </a:pPr>
            <a:r>
              <a:rPr lang="en-US" altLang="ko-KR" sz="8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IBM</a:t>
            </a:r>
            <a:r>
              <a:rPr lang="ko-KR" altLang="en-US" sz="800" spc="-3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의 월드 와이어</a:t>
            </a:r>
            <a:r>
              <a:rPr lang="en-US" altLang="ko-KR" sz="800" spc="-3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(World</a:t>
            </a:r>
            <a:r>
              <a:rPr lang="ko-KR" altLang="en-US" sz="800" spc="-3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 </a:t>
            </a:r>
            <a:r>
              <a:rPr lang="en-US" altLang="ko-KR" sz="800" spc="-3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Wire)</a:t>
            </a:r>
            <a:r>
              <a:rPr lang="ko-KR" altLang="en-US" sz="800" spc="-3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 </a:t>
            </a:r>
            <a:r>
              <a:rPr lang="en-US" altLang="ko-KR" sz="800" spc="-3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a:t>
            </a:r>
          </a:p>
          <a:p>
            <a:pPr marL="8467" marR="168494" latinLnBrk="0">
              <a:lnSpc>
                <a:spcPct val="120000"/>
              </a:lnSpc>
              <a:spcBef>
                <a:spcPts val="143"/>
              </a:spcBef>
              <a:spcAft>
                <a:spcPts val="533"/>
              </a:spcAft>
            </a:pPr>
            <a:r>
              <a:rPr lang="en-US" altLang="ko-KR" sz="800" spc="-30" dirty="0">
                <a:gradFill>
                  <a:gsLst>
                    <a:gs pos="0">
                      <a:schemeClr val="bg1"/>
                    </a:gs>
                    <a:gs pos="100000">
                      <a:schemeClr val="bg1"/>
                    </a:gs>
                  </a:gsLst>
                  <a:lin ang="5400000" scaled="1"/>
                </a:gradFill>
              </a:rPr>
              <a:t>IBM</a:t>
            </a:r>
            <a:r>
              <a:rPr lang="ko-KR" altLang="en-US" sz="800" spc="-30" dirty="0">
                <a:gradFill>
                  <a:gsLst>
                    <a:gs pos="0">
                      <a:schemeClr val="bg1"/>
                    </a:gs>
                    <a:gs pos="100000">
                      <a:schemeClr val="bg1"/>
                    </a:gs>
                  </a:gsLst>
                  <a:lin ang="5400000" scaled="1"/>
                </a:gradFill>
              </a:rPr>
              <a:t>의 블록체인 결제 시스템 월드 와이어는 국가 간 무역에 미국 달러화 기반 </a:t>
            </a:r>
            <a:r>
              <a:rPr lang="ko-KR" altLang="en-US" sz="800" spc="-30" dirty="0" err="1">
                <a:gradFill>
                  <a:gsLst>
                    <a:gs pos="0">
                      <a:schemeClr val="bg1"/>
                    </a:gs>
                    <a:gs pos="100000">
                      <a:schemeClr val="bg1"/>
                    </a:gs>
                  </a:gsLst>
                  <a:lin ang="5400000" scaled="1"/>
                </a:gradFill>
              </a:rPr>
              <a:t>스테이블</a:t>
            </a:r>
            <a:r>
              <a:rPr lang="ko-KR" altLang="en-US" sz="800" spc="-30" dirty="0">
                <a:gradFill>
                  <a:gsLst>
                    <a:gs pos="0">
                      <a:schemeClr val="bg1"/>
                    </a:gs>
                    <a:gs pos="100000">
                      <a:schemeClr val="bg1"/>
                    </a:gs>
                  </a:gsLst>
                  <a:lin ang="5400000" scaled="1"/>
                </a:gradFill>
              </a:rPr>
              <a:t> 코인 </a:t>
            </a:r>
            <a:r>
              <a:rPr lang="en-US" altLang="ko-KR" sz="800" spc="-30" dirty="0">
                <a:gradFill>
                  <a:gsLst>
                    <a:gs pos="0">
                      <a:schemeClr val="bg1"/>
                    </a:gs>
                    <a:gs pos="100000">
                      <a:schemeClr val="bg1"/>
                    </a:gs>
                  </a:gsLst>
                  <a:lin ang="5400000" scaled="1"/>
                </a:gradFill>
              </a:rPr>
              <a:t>‘Stronghold USD’</a:t>
            </a:r>
            <a:r>
              <a:rPr lang="ko-KR" altLang="en-US" sz="800" spc="-30" dirty="0">
                <a:gradFill>
                  <a:gsLst>
                    <a:gs pos="0">
                      <a:schemeClr val="bg1"/>
                    </a:gs>
                    <a:gs pos="100000">
                      <a:schemeClr val="bg1"/>
                    </a:gs>
                  </a:gsLst>
                  <a:lin ang="5400000" scaled="1"/>
                </a:gradFill>
              </a:rPr>
              <a:t>를 사용합니다</a:t>
            </a:r>
            <a:r>
              <a:rPr lang="en-US" altLang="ko-KR" sz="800" spc="-30" dirty="0">
                <a:gradFill>
                  <a:gsLst>
                    <a:gs pos="0">
                      <a:schemeClr val="bg1"/>
                    </a:gs>
                    <a:gs pos="100000">
                      <a:schemeClr val="bg1"/>
                    </a:gs>
                  </a:gsLst>
                  <a:lin ang="5400000" scaled="1"/>
                </a:gradFill>
              </a:rPr>
              <a:t>. </a:t>
            </a:r>
            <a:r>
              <a:rPr lang="ko-KR" altLang="en-US" sz="800" spc="-30" dirty="0">
                <a:gradFill>
                  <a:gsLst>
                    <a:gs pos="0">
                      <a:schemeClr val="bg1"/>
                    </a:gs>
                    <a:gs pos="100000">
                      <a:schemeClr val="bg1"/>
                    </a:gs>
                  </a:gsLst>
                  <a:lin ang="5400000" scaled="1"/>
                </a:gradFill>
              </a:rPr>
              <a:t>월드 와이어는</a:t>
            </a:r>
            <a:r>
              <a:rPr lang="ko-KR" altLang="ko-KR" sz="800" spc="-30" dirty="0">
                <a:gradFill>
                  <a:gsLst>
                    <a:gs pos="0">
                      <a:schemeClr val="bg1"/>
                    </a:gs>
                    <a:gs pos="100000">
                      <a:schemeClr val="bg1"/>
                    </a:gs>
                  </a:gsLst>
                  <a:lin ang="5400000" scaled="1"/>
                </a:gradFill>
              </a:rPr>
              <a:t> </a:t>
            </a:r>
            <a:r>
              <a:rPr lang="ko-KR" altLang="en-US" sz="800" spc="-30" dirty="0">
                <a:gradFill>
                  <a:gsLst>
                    <a:gs pos="0">
                      <a:schemeClr val="bg1"/>
                    </a:gs>
                    <a:gs pos="100000">
                      <a:schemeClr val="bg1"/>
                    </a:gs>
                  </a:gsLst>
                  <a:lin ang="5400000" scaled="1"/>
                </a:gradFill>
              </a:rPr>
              <a:t>스마트 계약을</a:t>
            </a:r>
            <a:r>
              <a:rPr lang="ko-KR" altLang="ko-KR" sz="800" spc="-30" dirty="0">
                <a:gradFill>
                  <a:gsLst>
                    <a:gs pos="0">
                      <a:schemeClr val="bg1"/>
                    </a:gs>
                    <a:gs pos="100000">
                      <a:schemeClr val="bg1"/>
                    </a:gs>
                  </a:gsLst>
                  <a:lin ang="5400000" scaled="1"/>
                </a:gradFill>
              </a:rPr>
              <a:t> </a:t>
            </a:r>
            <a:r>
              <a:rPr lang="ko-KR" altLang="en-US" sz="800" spc="-30" dirty="0">
                <a:gradFill>
                  <a:gsLst>
                    <a:gs pos="0">
                      <a:schemeClr val="bg1"/>
                    </a:gs>
                    <a:gs pos="100000">
                      <a:schemeClr val="bg1"/>
                    </a:gs>
                  </a:gsLst>
                  <a:lin ang="5400000" scaled="1"/>
                </a:gradFill>
              </a:rPr>
              <a:t>활</a:t>
            </a:r>
            <a:r>
              <a:rPr lang="ko-KR" altLang="ko-KR" sz="800" spc="-30" dirty="0">
                <a:gradFill>
                  <a:gsLst>
                    <a:gs pos="0">
                      <a:schemeClr val="bg1"/>
                    </a:gs>
                    <a:gs pos="100000">
                      <a:schemeClr val="bg1"/>
                    </a:gs>
                  </a:gsLst>
                  <a:lin ang="5400000" scaled="1"/>
                </a:gradFill>
              </a:rPr>
              <a:t>용하여 단 몇 초</a:t>
            </a:r>
            <a:r>
              <a:rPr lang="en-US" altLang="ko-KR" sz="800" spc="-30" dirty="0">
                <a:gradFill>
                  <a:gsLst>
                    <a:gs pos="0">
                      <a:schemeClr val="bg1"/>
                    </a:gs>
                    <a:gs pos="100000">
                      <a:schemeClr val="bg1"/>
                    </a:gs>
                  </a:gsLst>
                  <a:lin ang="5400000" scaled="1"/>
                </a:gradFill>
              </a:rPr>
              <a:t> </a:t>
            </a:r>
            <a:r>
              <a:rPr lang="ko-KR" altLang="en-US" sz="800" spc="-30" dirty="0">
                <a:gradFill>
                  <a:gsLst>
                    <a:gs pos="0">
                      <a:schemeClr val="bg1"/>
                    </a:gs>
                    <a:gs pos="100000">
                      <a:schemeClr val="bg1"/>
                    </a:gs>
                  </a:gsLst>
                  <a:lin ang="5400000" scaled="1"/>
                </a:gradFill>
              </a:rPr>
              <a:t>내</a:t>
            </a:r>
            <a:r>
              <a:rPr lang="ko-KR" altLang="ko-KR" sz="800" spc="-30" dirty="0">
                <a:gradFill>
                  <a:gsLst>
                    <a:gs pos="0">
                      <a:schemeClr val="bg1"/>
                    </a:gs>
                    <a:gs pos="100000">
                      <a:schemeClr val="bg1"/>
                    </a:gs>
                  </a:gsLst>
                  <a:lin ang="5400000" scaled="1"/>
                </a:gradFill>
              </a:rPr>
              <a:t>에 </a:t>
            </a:r>
            <a:r>
              <a:rPr lang="ko-KR" altLang="en-US" sz="800" spc="-30" dirty="0">
                <a:gradFill>
                  <a:gsLst>
                    <a:gs pos="0">
                      <a:schemeClr val="bg1"/>
                    </a:gs>
                    <a:gs pos="100000">
                      <a:schemeClr val="bg1"/>
                    </a:gs>
                  </a:gsLst>
                  <a:lin ang="5400000" scaled="1"/>
                </a:gradFill>
              </a:rPr>
              <a:t>국가 간</a:t>
            </a:r>
            <a:r>
              <a:rPr lang="ko-KR" altLang="ko-KR" sz="800" spc="-30" dirty="0">
                <a:gradFill>
                  <a:gsLst>
                    <a:gs pos="0">
                      <a:schemeClr val="bg1"/>
                    </a:gs>
                    <a:gs pos="100000">
                      <a:schemeClr val="bg1"/>
                    </a:gs>
                  </a:gsLst>
                  <a:lin ang="5400000" scaled="1"/>
                </a:gradFill>
              </a:rPr>
              <a:t> 결제를 가능하게 합니다</a:t>
            </a:r>
            <a:r>
              <a:rPr lang="en-US" altLang="ko-KR" sz="800" baseline="30000" dirty="0">
                <a:gradFill>
                  <a:gsLst>
                    <a:gs pos="0">
                      <a:schemeClr val="bg1"/>
                    </a:gs>
                    <a:gs pos="100000">
                      <a:schemeClr val="bg1"/>
                    </a:gs>
                  </a:gsLst>
                  <a:lin ang="5400000" scaled="1"/>
                </a:gradFill>
                <a:latin typeface="+mj-ea"/>
                <a:ea typeface="+mj-ea"/>
                <a:cs typeface="Calibri"/>
              </a:rPr>
              <a:t> 20</a:t>
            </a:r>
            <a:r>
              <a:rPr lang="en-US" altLang="ko-KR" sz="800" dirty="0">
                <a:gradFill>
                  <a:gsLst>
                    <a:gs pos="0">
                      <a:schemeClr val="bg1"/>
                    </a:gs>
                    <a:gs pos="100000">
                      <a:schemeClr val="bg1"/>
                    </a:gs>
                  </a:gsLst>
                  <a:lin ang="5400000" scaled="1"/>
                </a:gradFill>
                <a:latin typeface="+mj-ea"/>
                <a:ea typeface="+mj-ea"/>
                <a:cs typeface="Calibri"/>
              </a:rPr>
              <a:t>. </a:t>
            </a:r>
            <a:endParaRPr lang="en-US" altLang="ko-KR" sz="800" spc="-30" dirty="0">
              <a:gradFill>
                <a:gsLst>
                  <a:gs pos="0">
                    <a:schemeClr val="bg1"/>
                  </a:gs>
                  <a:gs pos="100000">
                    <a:schemeClr val="bg1"/>
                  </a:gs>
                </a:gsLst>
                <a:lin ang="5400000" scaled="1"/>
              </a:gradFill>
            </a:endParaRPr>
          </a:p>
          <a:p>
            <a:pPr marL="8467" latinLnBrk="0">
              <a:lnSpc>
                <a:spcPct val="107000"/>
              </a:lnSpc>
              <a:spcBef>
                <a:spcPts val="1000"/>
              </a:spcBef>
              <a:spcAft>
                <a:spcPts val="533"/>
              </a:spcAft>
            </a:pPr>
            <a:r>
              <a:rPr lang="ko-KR" altLang="ko-KR" sz="800" spc="-3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중국의 디지털 위안화</a:t>
            </a:r>
            <a:r>
              <a:rPr lang="en-US" altLang="ko-KR" sz="800" spc="-3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 </a:t>
            </a:r>
            <a:endParaRPr lang="ko-KR" altLang="ko-KR" sz="800" spc="-3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endParaRPr>
          </a:p>
          <a:p>
            <a:pPr marL="8467" marR="168494">
              <a:lnSpc>
                <a:spcPct val="120000"/>
              </a:lnSpc>
              <a:spcBef>
                <a:spcPts val="143"/>
              </a:spcBef>
              <a:spcAft>
                <a:spcPts val="533"/>
              </a:spcAft>
            </a:pPr>
            <a:r>
              <a:rPr lang="ko-KR" altLang="ko-KR" sz="800" spc="-30" dirty="0">
                <a:gradFill>
                  <a:gsLst>
                    <a:gs pos="0">
                      <a:schemeClr val="bg1"/>
                    </a:gs>
                    <a:gs pos="100000">
                      <a:schemeClr val="bg1"/>
                    </a:gs>
                  </a:gsLst>
                  <a:lin ang="5400000" scaled="1"/>
                </a:gradFill>
              </a:rPr>
              <a:t>중국 중앙은행은 </a:t>
            </a:r>
            <a:r>
              <a:rPr lang="ko-KR" altLang="en-US" sz="800" spc="-30" dirty="0">
                <a:gradFill>
                  <a:gsLst>
                    <a:gs pos="0">
                      <a:schemeClr val="bg1"/>
                    </a:gs>
                    <a:gs pos="100000">
                      <a:schemeClr val="bg1"/>
                    </a:gs>
                  </a:gsLst>
                  <a:lin ang="5400000" scaled="1"/>
                </a:gradFill>
              </a:rPr>
              <a:t>자</a:t>
            </a:r>
            <a:r>
              <a:rPr lang="ko-KR" altLang="ko-KR" sz="800" spc="-30" dirty="0">
                <a:gradFill>
                  <a:gsLst>
                    <a:gs pos="0">
                      <a:schemeClr val="bg1"/>
                    </a:gs>
                    <a:gs pos="100000">
                      <a:schemeClr val="bg1"/>
                    </a:gs>
                  </a:gsLst>
                  <a:lin ang="5400000" scaled="1"/>
                </a:gradFill>
              </a:rPr>
              <a:t>국내 거래를 포함하여 </a:t>
            </a:r>
            <a:r>
              <a:rPr lang="ko-KR" altLang="en-US" sz="800" spc="-30" dirty="0">
                <a:gradFill>
                  <a:gsLst>
                    <a:gs pos="0">
                      <a:schemeClr val="bg1"/>
                    </a:gs>
                    <a:gs pos="100000">
                      <a:schemeClr val="bg1"/>
                    </a:gs>
                  </a:gsLst>
                  <a:lin ang="5400000" scaled="1"/>
                </a:gradFill>
              </a:rPr>
              <a:t>국가 간</a:t>
            </a:r>
            <a:r>
              <a:rPr lang="en-US" altLang="ko-KR" sz="800" spc="-30" dirty="0">
                <a:gradFill>
                  <a:gsLst>
                    <a:gs pos="0">
                      <a:schemeClr val="bg1"/>
                    </a:gs>
                    <a:gs pos="100000">
                      <a:schemeClr val="bg1"/>
                    </a:gs>
                  </a:gsLst>
                  <a:lin ang="5400000" scaled="1"/>
                </a:gradFill>
              </a:rPr>
              <a:t> </a:t>
            </a:r>
            <a:r>
              <a:rPr lang="ko-KR" altLang="ko-KR" sz="800" spc="-30" dirty="0">
                <a:gradFill>
                  <a:gsLst>
                    <a:gs pos="0">
                      <a:schemeClr val="bg1"/>
                    </a:gs>
                    <a:gs pos="100000">
                      <a:schemeClr val="bg1"/>
                    </a:gs>
                  </a:gsLst>
                  <a:lin ang="5400000" scaled="1"/>
                </a:gradFill>
              </a:rPr>
              <a:t>결제가 가능한 디지털 버전의 위안화를 개발</a:t>
            </a:r>
            <a:r>
              <a:rPr lang="ko-KR" altLang="en-US" sz="800" spc="-30" dirty="0">
                <a:gradFill>
                  <a:gsLst>
                    <a:gs pos="0">
                      <a:schemeClr val="bg1"/>
                    </a:gs>
                    <a:gs pos="100000">
                      <a:schemeClr val="bg1"/>
                    </a:gs>
                  </a:gsLst>
                  <a:lin ang="5400000" scaled="1"/>
                </a:gradFill>
              </a:rPr>
              <a:t>하</a:t>
            </a:r>
            <a:r>
              <a:rPr lang="ko-KR" altLang="ko-KR" sz="800" spc="-30" dirty="0">
                <a:gradFill>
                  <a:gsLst>
                    <a:gs pos="0">
                      <a:schemeClr val="bg1"/>
                    </a:gs>
                    <a:gs pos="100000">
                      <a:schemeClr val="bg1"/>
                    </a:gs>
                  </a:gsLst>
                  <a:lin ang="5400000" scaled="1"/>
                </a:gradFill>
              </a:rPr>
              <a:t>고</a:t>
            </a:r>
            <a:r>
              <a:rPr lang="en-US" altLang="ko-KR" sz="800" spc="-30" dirty="0">
                <a:gradFill>
                  <a:gsLst>
                    <a:gs pos="0">
                      <a:schemeClr val="bg1"/>
                    </a:gs>
                    <a:gs pos="100000">
                      <a:schemeClr val="bg1"/>
                    </a:gs>
                  </a:gsLst>
                  <a:lin ang="5400000" scaled="1"/>
                </a:gradFill>
              </a:rPr>
              <a:t> </a:t>
            </a:r>
            <a:r>
              <a:rPr lang="ko-KR" altLang="ko-KR" sz="800" spc="-30" dirty="0">
                <a:gradFill>
                  <a:gsLst>
                    <a:gs pos="0">
                      <a:schemeClr val="bg1"/>
                    </a:gs>
                    <a:gs pos="100000">
                      <a:schemeClr val="bg1"/>
                    </a:gs>
                  </a:gsLst>
                  <a:lin ang="5400000" scaled="1"/>
                </a:gradFill>
              </a:rPr>
              <a:t>있습니다</a:t>
            </a:r>
            <a:r>
              <a:rPr lang="en-US" altLang="ko-KR" sz="800" spc="-30" dirty="0">
                <a:gradFill>
                  <a:gsLst>
                    <a:gs pos="0">
                      <a:schemeClr val="bg1"/>
                    </a:gs>
                    <a:gs pos="100000">
                      <a:schemeClr val="bg1"/>
                    </a:gs>
                  </a:gsLst>
                  <a:lin ang="5400000" scaled="1"/>
                </a:gradFill>
              </a:rPr>
              <a:t>. </a:t>
            </a:r>
            <a:r>
              <a:rPr lang="ko-KR" altLang="ko-KR" sz="800" spc="-30" dirty="0">
                <a:gradFill>
                  <a:gsLst>
                    <a:gs pos="0">
                      <a:schemeClr val="bg1"/>
                    </a:gs>
                    <a:gs pos="100000">
                      <a:schemeClr val="bg1"/>
                    </a:gs>
                  </a:gsLst>
                  <a:lin ang="5400000" scaled="1"/>
                </a:gradFill>
              </a:rPr>
              <a:t>디지털 위안화는 규제 요건을 준수하며</a:t>
            </a:r>
            <a:r>
              <a:rPr lang="en-US" altLang="ko-KR" sz="800" spc="-30" dirty="0">
                <a:gradFill>
                  <a:gsLst>
                    <a:gs pos="0">
                      <a:schemeClr val="bg1"/>
                    </a:gs>
                    <a:gs pos="100000">
                      <a:schemeClr val="bg1"/>
                    </a:gs>
                  </a:gsLst>
                  <a:lin ang="5400000" scaled="1"/>
                </a:gradFill>
              </a:rPr>
              <a:t>,</a:t>
            </a:r>
            <a:r>
              <a:rPr lang="ko-KR" altLang="ko-KR" sz="800" spc="-30" dirty="0">
                <a:gradFill>
                  <a:gsLst>
                    <a:gs pos="0">
                      <a:schemeClr val="bg1"/>
                    </a:gs>
                    <a:gs pos="100000">
                      <a:schemeClr val="bg1"/>
                    </a:gs>
                  </a:gsLst>
                  <a:lin ang="5400000" scaled="1"/>
                </a:gradFill>
              </a:rPr>
              <a:t> 거래의 보안과 추적성을 보장하는 규</a:t>
            </a:r>
            <a:r>
              <a:rPr lang="ko-KR" altLang="en-US" sz="800" spc="-30" dirty="0">
                <a:gradFill>
                  <a:gsLst>
                    <a:gs pos="0">
                      <a:schemeClr val="bg1"/>
                    </a:gs>
                    <a:gs pos="100000">
                      <a:schemeClr val="bg1"/>
                    </a:gs>
                  </a:gsLst>
                  <a:lin ang="5400000" scaled="1"/>
                </a:gradFill>
              </a:rPr>
              <a:t>정을 내재하여</a:t>
            </a:r>
            <a:r>
              <a:rPr lang="ko-KR" altLang="ko-KR" sz="800" spc="-30" dirty="0">
                <a:gradFill>
                  <a:gsLst>
                    <a:gs pos="0">
                      <a:schemeClr val="bg1"/>
                    </a:gs>
                    <a:gs pos="100000">
                      <a:schemeClr val="bg1"/>
                    </a:gs>
                  </a:gsLst>
                  <a:lin ang="5400000" scaled="1"/>
                </a:gradFill>
              </a:rPr>
              <a:t> 프로그래밍</a:t>
            </a:r>
            <a:r>
              <a:rPr lang="ko-KR" altLang="en-US" sz="800" spc="-30" dirty="0">
                <a:gradFill>
                  <a:gsLst>
                    <a:gs pos="0">
                      <a:schemeClr val="bg1"/>
                    </a:gs>
                    <a:gs pos="100000">
                      <a:schemeClr val="bg1"/>
                    </a:gs>
                  </a:gsLst>
                  <a:lin ang="5400000" scaled="1"/>
                </a:gradFill>
              </a:rPr>
              <a:t>할 수 있도록 </a:t>
            </a:r>
            <a:r>
              <a:rPr lang="ko-KR" altLang="ko-KR" sz="800" spc="-30" dirty="0">
                <a:gradFill>
                  <a:gsLst>
                    <a:gs pos="0">
                      <a:schemeClr val="bg1"/>
                    </a:gs>
                    <a:gs pos="100000">
                      <a:schemeClr val="bg1"/>
                    </a:gs>
                  </a:gsLst>
                  <a:lin ang="5400000" scaled="1"/>
                </a:gradFill>
              </a:rPr>
              <a:t>설계</a:t>
            </a:r>
            <a:r>
              <a:rPr lang="ko-KR" altLang="en-US" sz="800" spc="-30" dirty="0">
                <a:gradFill>
                  <a:gsLst>
                    <a:gs pos="0">
                      <a:schemeClr val="bg1"/>
                    </a:gs>
                    <a:gs pos="100000">
                      <a:schemeClr val="bg1"/>
                    </a:gs>
                  </a:gsLst>
                  <a:lin ang="5400000" scaled="1"/>
                </a:gradFill>
              </a:rPr>
              <a:t>됩</a:t>
            </a:r>
            <a:r>
              <a:rPr lang="ko-KR" altLang="ko-KR" sz="800" spc="-30" dirty="0">
                <a:gradFill>
                  <a:gsLst>
                    <a:gs pos="0">
                      <a:schemeClr val="bg1"/>
                    </a:gs>
                    <a:gs pos="100000">
                      <a:schemeClr val="bg1"/>
                    </a:gs>
                  </a:gsLst>
                  <a:lin ang="5400000" scaled="1"/>
                </a:gradFill>
              </a:rPr>
              <a:t>니다</a:t>
            </a:r>
            <a:r>
              <a:rPr lang="en-US" altLang="ko-KR" sz="800" baseline="30000" dirty="0">
                <a:gradFill>
                  <a:gsLst>
                    <a:gs pos="0">
                      <a:schemeClr val="bg1"/>
                    </a:gs>
                    <a:gs pos="100000">
                      <a:schemeClr val="bg1"/>
                    </a:gs>
                  </a:gsLst>
                  <a:lin ang="5400000" scaled="1"/>
                </a:gradFill>
                <a:latin typeface="+mj-ea"/>
                <a:ea typeface="+mj-ea"/>
                <a:cs typeface="Calibri"/>
              </a:rPr>
              <a:t>21</a:t>
            </a:r>
            <a:r>
              <a:rPr lang="en-US" altLang="ko-KR" sz="800" dirty="0">
                <a:gradFill>
                  <a:gsLst>
                    <a:gs pos="0">
                      <a:schemeClr val="bg1"/>
                    </a:gs>
                    <a:gs pos="100000">
                      <a:schemeClr val="bg1"/>
                    </a:gs>
                  </a:gsLst>
                  <a:lin ang="5400000" scaled="1"/>
                </a:gradFill>
                <a:latin typeface="+mj-ea"/>
                <a:ea typeface="+mj-ea"/>
                <a:cs typeface="Calibri"/>
              </a:rPr>
              <a:t>. </a:t>
            </a:r>
          </a:p>
          <a:p>
            <a:pPr marL="8467" marR="168494" latinLnBrk="0">
              <a:lnSpc>
                <a:spcPct val="120000"/>
              </a:lnSpc>
              <a:spcBef>
                <a:spcPts val="143"/>
              </a:spcBef>
              <a:spcAft>
                <a:spcPts val="533"/>
              </a:spcAft>
            </a:pPr>
            <a:endParaRPr lang="en-US" altLang="ko-KR" sz="800" spc="-30" dirty="0">
              <a:gradFill>
                <a:gsLst>
                  <a:gs pos="0">
                    <a:schemeClr val="bg1"/>
                  </a:gs>
                  <a:gs pos="100000">
                    <a:schemeClr val="bg1"/>
                  </a:gs>
                </a:gsLst>
                <a:lin ang="5400000" scaled="1"/>
              </a:gradFill>
            </a:endParaRPr>
          </a:p>
        </p:txBody>
      </p:sp>
      <p:sp>
        <p:nvSpPr>
          <p:cNvPr id="28" name="object 3">
            <a:extLst>
              <a:ext uri="{FF2B5EF4-FFF2-40B4-BE49-F238E27FC236}">
                <a16:creationId xmlns:a16="http://schemas.microsoft.com/office/drawing/2014/main" id="{6EE4DF96-114F-4460-BC60-3ED50045D81F}"/>
              </a:ext>
            </a:extLst>
          </p:cNvPr>
          <p:cNvSpPr/>
          <p:nvPr/>
        </p:nvSpPr>
        <p:spPr>
          <a:xfrm>
            <a:off x="4713372" y="2342243"/>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29" name="object 2">
            <a:extLst>
              <a:ext uri="{FF2B5EF4-FFF2-40B4-BE49-F238E27FC236}">
                <a16:creationId xmlns:a16="http://schemas.microsoft.com/office/drawing/2014/main" id="{FB91A6CA-62CC-F069-8BC0-07EEAF354F17}"/>
              </a:ext>
            </a:extLst>
          </p:cNvPr>
          <p:cNvSpPr txBox="1"/>
          <p:nvPr/>
        </p:nvSpPr>
        <p:spPr>
          <a:xfrm>
            <a:off x="4495463" y="1667968"/>
            <a:ext cx="3013148" cy="575372"/>
          </a:xfrm>
          <a:prstGeom prst="rect">
            <a:avLst/>
          </a:prstGeom>
        </p:spPr>
        <p:txBody>
          <a:bodyPr vert="horz" wrap="square" lIns="180000" tIns="8467" rIns="180000" bIns="0" rtlCol="0">
            <a:spAutoFit/>
          </a:bodyPr>
          <a:lstStyle/>
          <a:p>
            <a:pPr marL="8467" marR="3387">
              <a:spcBef>
                <a:spcPts val="67"/>
              </a:spcBef>
            </a:pPr>
            <a:r>
              <a:rPr lang="en-US" altLang="ko-KR" b="1" spc="-1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SunRice</a:t>
            </a:r>
            <a:r>
              <a:rPr lang="ko-KR" altLang="en-US" b="1" spc="-1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의</a:t>
            </a:r>
            <a:endParaRPr lang="en-US" altLang="ko-KR" b="1" spc="-1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endParaRPr>
          </a:p>
          <a:p>
            <a:pPr marL="8467" marR="3387">
              <a:spcBef>
                <a:spcPts val="67"/>
              </a:spcBef>
            </a:pPr>
            <a:r>
              <a:rPr lang="ko-KR" altLang="en-US" b="1" spc="-1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분산원장기술 도입</a:t>
            </a:r>
          </a:p>
        </p:txBody>
      </p:sp>
      <p:sp>
        <p:nvSpPr>
          <p:cNvPr id="32" name="object 9">
            <a:extLst>
              <a:ext uri="{FF2B5EF4-FFF2-40B4-BE49-F238E27FC236}">
                <a16:creationId xmlns:a16="http://schemas.microsoft.com/office/drawing/2014/main" id="{01950D8B-037A-9AEE-F98C-B9C358CA151E}"/>
              </a:ext>
            </a:extLst>
          </p:cNvPr>
          <p:cNvSpPr txBox="1"/>
          <p:nvPr/>
        </p:nvSpPr>
        <p:spPr>
          <a:xfrm>
            <a:off x="4713372" y="2518894"/>
            <a:ext cx="1606109" cy="3100341"/>
          </a:xfrm>
          <a:prstGeom prst="rect">
            <a:avLst/>
          </a:prstGeom>
        </p:spPr>
        <p:txBody>
          <a:bodyPr vert="horz" wrap="square" lIns="0" tIns="0" rIns="0" bIns="0" rtlCol="0">
            <a:noAutofit/>
          </a:bodyPr>
          <a:lstStyle/>
          <a:p>
            <a:pPr latinLnBrk="0">
              <a:lnSpc>
                <a:spcPct val="120000"/>
              </a:lnSpc>
              <a:spcAft>
                <a:spcPts val="533"/>
              </a:spcAft>
            </a:pPr>
            <a:r>
              <a:rPr lang="en-US" altLang="ko-KR"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KPMG</a:t>
            </a:r>
            <a:r>
              <a:rPr lang="ko-KR" altLang="en-US"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호주</a:t>
            </a:r>
            <a:r>
              <a:rPr lang="ko-KR" altLang="ko-KR"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는</a:t>
            </a:r>
            <a:r>
              <a:rPr lang="en-US" altLang="ko-KR"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en-US"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글로벌</a:t>
            </a:r>
            <a:r>
              <a:rPr lang="ko-KR" altLang="ko-KR"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공급망의 </a:t>
            </a:r>
            <a:r>
              <a:rPr lang="ko-KR" altLang="en-US"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지속가능성</a:t>
            </a:r>
            <a:r>
              <a:rPr lang="en-US" altLang="ko-KR"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en-US"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및 </a:t>
            </a:r>
            <a:r>
              <a:rPr lang="ko-KR" altLang="ko-KR"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신뢰성</a:t>
            </a:r>
            <a:r>
              <a:rPr lang="en-US" altLang="ko-KR"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ko-KR"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강화</a:t>
            </a:r>
            <a:r>
              <a:rPr lang="ko-KR" altLang="en-US"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와 관련한 분산원장기술 적용 </a:t>
            </a:r>
            <a:r>
              <a:rPr lang="ko-KR" altLang="ko-KR"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이점을 모색하기 위</a:t>
            </a:r>
            <a:r>
              <a:rPr lang="ko-KR" altLang="en-US"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하여</a:t>
            </a:r>
            <a:r>
              <a:rPr lang="ko-KR" altLang="ko-KR"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호주 식품 수출</a:t>
            </a:r>
            <a:r>
              <a:rPr lang="en-US" altLang="ko-KR"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ko-KR"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회사인</a:t>
            </a:r>
            <a:r>
              <a:rPr lang="en-US" altLang="ko-KR"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SunRice</a:t>
            </a:r>
            <a:r>
              <a:rPr lang="ko-KR" altLang="ko-KR"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와 협업을 추진하였습니다</a:t>
            </a:r>
            <a:r>
              <a:rPr lang="en-US" altLang="ko-KR" sz="1000" baseline="300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22</a:t>
            </a:r>
            <a:r>
              <a:rPr lang="en-US" altLang="ko-KR"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KPMG Origins</a:t>
            </a:r>
            <a:r>
              <a:rPr lang="ko-KR" altLang="ko-KR"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플랫폼</a:t>
            </a:r>
            <a:r>
              <a:rPr lang="ko-KR" altLang="en-US"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을 기반으로 하는 해당 </a:t>
            </a:r>
            <a:r>
              <a:rPr lang="ko-KR" altLang="ko-KR"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프로젝트는</a:t>
            </a:r>
            <a:r>
              <a:rPr lang="en-US" altLang="ko-KR"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en-US"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분산원장기술을</a:t>
            </a:r>
            <a:r>
              <a:rPr lang="ko-KR" altLang="ko-KR"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활용하여 기업이 글로벌 네트워크에서 소통을 강화하고</a:t>
            </a:r>
            <a:r>
              <a:rPr lang="en-US" altLang="ko-KR"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ko-KR" sz="1000" b="1"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고객과 제품을 효과적으로 연결할 수 있는 방법을 제시합니다</a:t>
            </a:r>
            <a:r>
              <a:rPr lang="en-US" altLang="ko-KR" sz="1000" kern="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a:t>
            </a:r>
            <a:r>
              <a:rPr lang="en-US" altLang="ko-KR" sz="800" kern="1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endParaRPr lang="ko-KR" altLang="ko-KR" sz="1000" kern="1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endParaRPr>
          </a:p>
        </p:txBody>
      </p:sp>
      <p:sp>
        <p:nvSpPr>
          <p:cNvPr id="33" name="object 9">
            <a:extLst>
              <a:ext uri="{FF2B5EF4-FFF2-40B4-BE49-F238E27FC236}">
                <a16:creationId xmlns:a16="http://schemas.microsoft.com/office/drawing/2014/main" id="{0A2891EA-9A37-3CDE-90A0-FA91D708C319}"/>
              </a:ext>
            </a:extLst>
          </p:cNvPr>
          <p:cNvSpPr txBox="1"/>
          <p:nvPr/>
        </p:nvSpPr>
        <p:spPr>
          <a:xfrm>
            <a:off x="6984622" y="1666237"/>
            <a:ext cx="2685210" cy="231276"/>
          </a:xfrm>
          <a:prstGeom prst="rect">
            <a:avLst/>
          </a:prstGeom>
        </p:spPr>
        <p:txBody>
          <a:bodyPr vert="horz" wrap="square" lIns="0" tIns="0" rIns="0" bIns="0" rtlCol="0">
            <a:noAutofit/>
          </a:bodyPr>
          <a:lstStyle/>
          <a:p>
            <a:pPr latinLnBrk="0">
              <a:lnSpc>
                <a:spcPct val="120000"/>
              </a:lnSpc>
              <a:spcAft>
                <a:spcPts val="533"/>
              </a:spcAft>
            </a:pPr>
            <a:r>
              <a:rPr lang="en-US" altLang="ko-KR" sz="1100" b="1" kern="0"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KPMG</a:t>
            </a:r>
            <a:r>
              <a:rPr lang="ko-KR" altLang="en-US" sz="1100" b="1" kern="0"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는 아래의 </a:t>
            </a:r>
            <a:r>
              <a:rPr lang="en-US" altLang="ko-KR" sz="1100" b="1" kern="0"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3</a:t>
            </a:r>
            <a:r>
              <a:rPr lang="ko-KR" altLang="en-US" sz="1100" b="1" kern="0"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가지 영역에 집중합니다</a:t>
            </a:r>
            <a:r>
              <a:rPr lang="en-US" altLang="ko-KR" sz="1100" b="1" kern="0"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a:t>
            </a:r>
          </a:p>
        </p:txBody>
      </p:sp>
      <p:sp>
        <p:nvSpPr>
          <p:cNvPr id="34" name="object 6">
            <a:extLst>
              <a:ext uri="{FF2B5EF4-FFF2-40B4-BE49-F238E27FC236}">
                <a16:creationId xmlns:a16="http://schemas.microsoft.com/office/drawing/2014/main" id="{0EB6E9C2-73E3-4FCB-E44F-FB26CE83134A}"/>
              </a:ext>
            </a:extLst>
          </p:cNvPr>
          <p:cNvSpPr txBox="1"/>
          <p:nvPr/>
        </p:nvSpPr>
        <p:spPr>
          <a:xfrm>
            <a:off x="6985953" y="1998193"/>
            <a:ext cx="4427431" cy="562380"/>
          </a:xfrm>
          <a:prstGeom prst="rect">
            <a:avLst/>
          </a:prstGeom>
        </p:spPr>
        <p:txBody>
          <a:bodyPr vert="horz" wrap="square" lIns="0" tIns="36829" rIns="0" bIns="0" rtlCol="0">
            <a:noAutofit/>
          </a:bodyPr>
          <a:lstStyle/>
          <a:p>
            <a:pPr marL="8467" algn="just" latinLnBrk="0">
              <a:lnSpc>
                <a:spcPct val="110000"/>
              </a:lnSpc>
              <a:spcBef>
                <a:spcPts val="289"/>
              </a:spcBef>
            </a:pPr>
            <a:r>
              <a:rPr lang="ko-KR" altLang="en-US" sz="900" b="1" dirty="0" err="1">
                <a:gradFill>
                  <a:gsLst>
                    <a:gs pos="0">
                      <a:srgbClr val="510DBC"/>
                    </a:gs>
                    <a:gs pos="100000">
                      <a:srgbClr val="510DBC"/>
                    </a:gs>
                  </a:gsLst>
                  <a:lin ang="5400000" scaled="1"/>
                </a:gradFill>
                <a:latin typeface="KoPub돋움체 Bold" panose="00000800000000000000" pitchFamily="2" charset="-127"/>
                <a:ea typeface="KoPub돋움체 Bold" panose="00000800000000000000" pitchFamily="2" charset="-127"/>
              </a:rPr>
              <a:t>밸류체인의</a:t>
            </a:r>
            <a:r>
              <a:rPr lang="ko-KR" altLang="en-US" sz="900" b="1" dirty="0">
                <a:gradFill>
                  <a:gsLst>
                    <a:gs pos="0">
                      <a:srgbClr val="510DBC"/>
                    </a:gs>
                    <a:gs pos="100000">
                      <a:srgbClr val="510DBC"/>
                    </a:gs>
                  </a:gsLst>
                  <a:lin ang="5400000" scaled="1"/>
                </a:gradFill>
                <a:latin typeface="KoPub돋움체 Bold" panose="00000800000000000000" pitchFamily="2" charset="-127"/>
                <a:ea typeface="KoPub돋움체 Bold" panose="00000800000000000000" pitchFamily="2" charset="-127"/>
              </a:rPr>
              <a:t> 가시성  </a:t>
            </a:r>
            <a:endParaRPr sz="900" b="1" dirty="0">
              <a:gradFill>
                <a:gsLst>
                  <a:gs pos="0">
                    <a:srgbClr val="510DBC"/>
                  </a:gs>
                  <a:gs pos="100000">
                    <a:srgbClr val="510DBC"/>
                  </a:gs>
                </a:gsLst>
                <a:lin ang="5400000" scaled="1"/>
              </a:gradFill>
              <a:latin typeface="KoPub돋움체 Bold" panose="00000800000000000000" pitchFamily="2" charset="-127"/>
              <a:ea typeface="KoPub돋움체 Bold" panose="00000800000000000000" pitchFamily="2" charset="-127"/>
            </a:endParaRPr>
          </a:p>
          <a:p>
            <a:pPr algn="just" latinLnBrk="0">
              <a:lnSpc>
                <a:spcPct val="110000"/>
              </a:lnSpc>
              <a:spcAft>
                <a:spcPts val="533"/>
              </a:spcAft>
            </a:pP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SunRice</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는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다른 </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국</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가에서</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쌀</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을 조달할 때</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고객과 이해관계자에게 가시성을 입증하는 동시에 제품의 맛과 </a:t>
            </a:r>
            <a:r>
              <a:rPr lang="ko-KR" altLang="en-US" sz="800" kern="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품질뿐만</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아니라</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환경적 성과 및 노동 윤리적 측면에서의 </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우수성</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도</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보장</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하고자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하였</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습니다</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블록체인 기술 사용 시</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이해관계자가 전체 공급망 프로세스를 전체적으로 조망할 수 있으며</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이를 통해 병목현상 파악</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애로 사항 예상 및 운영 최적화를 통해 효율성과 고객 만족도를 향상시킬 수 있었습니다</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a:t>
            </a:r>
            <a:endParaRPr lang="ko-KR" altLang="ko-KR" sz="800"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endParaRPr>
          </a:p>
        </p:txBody>
      </p:sp>
      <p:sp>
        <p:nvSpPr>
          <p:cNvPr id="35" name="object 6">
            <a:extLst>
              <a:ext uri="{FF2B5EF4-FFF2-40B4-BE49-F238E27FC236}">
                <a16:creationId xmlns:a16="http://schemas.microsoft.com/office/drawing/2014/main" id="{75925D55-E96F-3C36-7665-B0E04EAB4807}"/>
              </a:ext>
            </a:extLst>
          </p:cNvPr>
          <p:cNvSpPr txBox="1"/>
          <p:nvPr/>
        </p:nvSpPr>
        <p:spPr>
          <a:xfrm>
            <a:off x="6986337" y="2809289"/>
            <a:ext cx="4437063" cy="1273184"/>
          </a:xfrm>
          <a:prstGeom prst="rect">
            <a:avLst/>
          </a:prstGeom>
        </p:spPr>
        <p:txBody>
          <a:bodyPr vert="horz" wrap="square" lIns="0" tIns="36829" rIns="0" bIns="0" rtlCol="0">
            <a:noAutofit/>
          </a:bodyPr>
          <a:lstStyle/>
          <a:p>
            <a:pPr marL="8467" algn="just" latinLnBrk="0">
              <a:lnSpc>
                <a:spcPct val="110000"/>
              </a:lnSpc>
              <a:spcBef>
                <a:spcPts val="289"/>
              </a:spcBef>
            </a:pPr>
            <a:r>
              <a:rPr lang="ko-KR" altLang="en-US" sz="900" dirty="0">
                <a:gradFill>
                  <a:gsLst>
                    <a:gs pos="0">
                      <a:srgbClr val="510DBC"/>
                    </a:gs>
                    <a:gs pos="100000">
                      <a:srgbClr val="510DBC"/>
                    </a:gs>
                  </a:gsLst>
                  <a:lin ang="5400000" scaled="1"/>
                </a:gradFill>
                <a:latin typeface="KoPub돋움체 Bold" panose="00000800000000000000" pitchFamily="2" charset="-127"/>
                <a:ea typeface="KoPub돋움체 Bold" panose="00000800000000000000" pitchFamily="2" charset="-127"/>
              </a:rPr>
              <a:t>실시간 정보</a:t>
            </a:r>
            <a:endParaRPr sz="900" dirty="0">
              <a:gradFill>
                <a:gsLst>
                  <a:gs pos="0">
                    <a:srgbClr val="510DBC"/>
                  </a:gs>
                  <a:gs pos="100000">
                    <a:srgbClr val="510DBC"/>
                  </a:gs>
                </a:gsLst>
                <a:lin ang="5400000" scaled="1"/>
              </a:gradFill>
              <a:latin typeface="KoPub돋움체 Bold" panose="00000800000000000000" pitchFamily="2" charset="-127"/>
              <a:ea typeface="KoPub돋움체 Bold" panose="00000800000000000000" pitchFamily="2" charset="-127"/>
            </a:endParaRPr>
          </a:p>
          <a:p>
            <a:pPr algn="just" latinLnBrk="0">
              <a:lnSpc>
                <a:spcPct val="110000"/>
              </a:lnSpc>
              <a:spcAft>
                <a:spcPts val="533"/>
              </a:spcAft>
            </a:pP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SunRice</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는 제품 인증서를 통</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해</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상품의 완전한 추적성</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을</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달성</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하고자 하였</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습니다</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해당 제품</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인증서는 소비자</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투자자 및 규제 기관에 제공되어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조달</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제조 품질의 투명성 향상에 대한 요구를 충족</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하였습니다</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또한 </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KPMG Origins</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플랫폼을 통해 </a:t>
            </a:r>
            <a:r>
              <a:rPr lang="en-US" altLang="ko-KR" sz="800" kern="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SunRice</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는 논에서 식탁에 오르기까지의 쌀 한 포대를 추적하여 비즈니스를 광범위하게 시각화하고 그 과정에서 보다 광범위한 엔터프라이즈 데이터 전략을 수립하였습니다</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특히</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SunRice</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는 블록체인 기술을 통해 상품과 서비스의</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이동에 대한 실시간 정보를 제공</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받</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을 수 있었는데</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이</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를 통해</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재고 관리</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생산 계획</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배송 일정과 같은 영역에서 정보에 기반한 결정을 내릴 수 있</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어</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효율성</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을 높이</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고 비용을 절감</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할 수 있었습니다</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a:t>
            </a:r>
            <a:endPar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endParaRPr>
          </a:p>
          <a:p>
            <a:pPr algn="just" latinLnBrk="0">
              <a:lnSpc>
                <a:spcPct val="110000"/>
              </a:lnSpc>
              <a:spcAft>
                <a:spcPts val="533"/>
              </a:spcAft>
            </a:pP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endPar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36" name="object 6">
            <a:extLst>
              <a:ext uri="{FF2B5EF4-FFF2-40B4-BE49-F238E27FC236}">
                <a16:creationId xmlns:a16="http://schemas.microsoft.com/office/drawing/2014/main" id="{F3914A43-F887-AC57-4D9E-DE3CD3071A03}"/>
              </a:ext>
            </a:extLst>
          </p:cNvPr>
          <p:cNvSpPr txBox="1"/>
          <p:nvPr/>
        </p:nvSpPr>
        <p:spPr>
          <a:xfrm>
            <a:off x="6984623" y="4082473"/>
            <a:ext cx="2685204" cy="1383069"/>
          </a:xfrm>
          <a:prstGeom prst="rect">
            <a:avLst/>
          </a:prstGeom>
        </p:spPr>
        <p:txBody>
          <a:bodyPr vert="horz" wrap="square" lIns="0" tIns="36829" rIns="0" bIns="0" rtlCol="0">
            <a:noAutofit/>
          </a:bodyPr>
          <a:lstStyle/>
          <a:p>
            <a:pPr marL="8467" algn="just" latinLnBrk="0">
              <a:lnSpc>
                <a:spcPct val="110000"/>
              </a:lnSpc>
              <a:spcBef>
                <a:spcPts val="289"/>
              </a:spcBef>
            </a:pPr>
            <a:r>
              <a:rPr lang="ko-KR" altLang="en-US" sz="900" b="1" dirty="0" err="1">
                <a:gradFill>
                  <a:gsLst>
                    <a:gs pos="0">
                      <a:srgbClr val="510DBC"/>
                    </a:gs>
                    <a:gs pos="100000">
                      <a:srgbClr val="510DBC"/>
                    </a:gs>
                  </a:gsLst>
                  <a:lin ang="5400000" scaled="1"/>
                </a:gradFill>
                <a:latin typeface="KoPub돋움체 Bold" panose="00000800000000000000" pitchFamily="2" charset="-127"/>
                <a:ea typeface="KoPub돋움체 Bold" panose="00000800000000000000" pitchFamily="2" charset="-127"/>
                <a:cs typeface="Univers LT Std 45 Light"/>
              </a:rPr>
              <a:t>진위성</a:t>
            </a:r>
            <a:r>
              <a:rPr lang="en-US" altLang="ko-KR" sz="900" b="1" dirty="0">
                <a:gradFill>
                  <a:gsLst>
                    <a:gs pos="0">
                      <a:srgbClr val="510DBC"/>
                    </a:gs>
                    <a:gs pos="100000">
                      <a:srgbClr val="510DBC"/>
                    </a:gs>
                  </a:gsLst>
                  <a:lin ang="5400000" scaled="1"/>
                </a:gradFill>
                <a:latin typeface="KoPub돋움체 Bold" panose="00000800000000000000" pitchFamily="2" charset="-127"/>
                <a:ea typeface="KoPub돋움체 Bold" panose="00000800000000000000" pitchFamily="2" charset="-127"/>
                <a:cs typeface="Univers LT Std 45 Light"/>
              </a:rPr>
              <a:t>(Authenticity)</a:t>
            </a:r>
            <a:r>
              <a:rPr lang="ko-KR" altLang="en-US" sz="900" b="1" dirty="0">
                <a:gradFill>
                  <a:gsLst>
                    <a:gs pos="0">
                      <a:srgbClr val="510DBC"/>
                    </a:gs>
                    <a:gs pos="100000">
                      <a:srgbClr val="510DBC"/>
                    </a:gs>
                  </a:gsLst>
                  <a:lin ang="5400000" scaled="1"/>
                </a:gradFill>
                <a:latin typeface="KoPub돋움체 Bold" panose="00000800000000000000" pitchFamily="2" charset="-127"/>
                <a:ea typeface="KoPub돋움체 Bold" panose="00000800000000000000" pitchFamily="2" charset="-127"/>
                <a:cs typeface="Univers LT Std 45 Light"/>
              </a:rPr>
              <a:t> 및 안전</a:t>
            </a:r>
            <a:r>
              <a:rPr lang="en-US" altLang="ko-KR" sz="900" b="1" dirty="0">
                <a:gradFill>
                  <a:gsLst>
                    <a:gs pos="0">
                      <a:srgbClr val="510DBC"/>
                    </a:gs>
                    <a:gs pos="100000">
                      <a:srgbClr val="510DBC"/>
                    </a:gs>
                  </a:gsLst>
                  <a:lin ang="5400000" scaled="1"/>
                </a:gradFill>
                <a:latin typeface="KoPub돋움체 Bold" panose="00000800000000000000" pitchFamily="2" charset="-127"/>
                <a:ea typeface="KoPub돋움체 Bold" panose="00000800000000000000" pitchFamily="2" charset="-127"/>
                <a:cs typeface="Univers LT Std 45 Light"/>
              </a:rPr>
              <a:t>(Safety)</a:t>
            </a:r>
            <a:r>
              <a:rPr lang="ko-KR" altLang="en-US" sz="900" b="1" dirty="0">
                <a:gradFill>
                  <a:gsLst>
                    <a:gs pos="0">
                      <a:srgbClr val="510DBC"/>
                    </a:gs>
                    <a:gs pos="100000">
                      <a:srgbClr val="510DBC"/>
                    </a:gs>
                  </a:gsLst>
                  <a:lin ang="5400000" scaled="1"/>
                </a:gradFill>
                <a:latin typeface="KoPub돋움체 Bold" panose="00000800000000000000" pitchFamily="2" charset="-127"/>
                <a:ea typeface="KoPub돋움체 Bold" panose="00000800000000000000" pitchFamily="2" charset="-127"/>
                <a:cs typeface="Univers LT Std 45 Light"/>
              </a:rPr>
              <a:t>의 이점</a:t>
            </a:r>
            <a:endParaRPr sz="900" dirty="0">
              <a:gradFill>
                <a:gsLst>
                  <a:gs pos="0">
                    <a:srgbClr val="510DBC"/>
                  </a:gs>
                  <a:gs pos="100000">
                    <a:srgbClr val="510DBC"/>
                  </a:gs>
                </a:gsLst>
                <a:lin ang="5400000" scaled="1"/>
              </a:gradFill>
              <a:latin typeface="KoPub돋움체 Bold" panose="00000800000000000000" pitchFamily="2" charset="-127"/>
              <a:ea typeface="KoPub돋움체 Bold" panose="00000800000000000000" pitchFamily="2" charset="-127"/>
              <a:cs typeface="Univers LT Std 45 Light"/>
            </a:endParaRPr>
          </a:p>
          <a:p>
            <a:pPr algn="just" latinLnBrk="0">
              <a:lnSpc>
                <a:spcPct val="110000"/>
              </a:lnSpc>
              <a:spcAft>
                <a:spcPts val="533"/>
              </a:spcAft>
            </a:pP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SunRice</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의 최종 소비자와 기업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고객은</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구매</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제품이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윤리성</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지속가능성</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공정 근로 </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등과 같은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요소가</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높은 수준</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에 도달하기를</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원</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합니다</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이전</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에는</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고객들이 이러한 </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기준 부합 여부</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를 </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공급자</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가 제시하는 정보를 통해서만 알 수 있었다면</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오늘날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분산원장기술을</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활용하는 생태계 기반 플랫폼은 공급망 참여자에게 식품 원산지를 추적하고</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누가 </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어떤 작업을 수행했는지 정확</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히</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확인할 수 있는 기능</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뿐만 아니라</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이러한 활동에 대한 가시성</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근</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거</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도</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제공합니다</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SunRice</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는</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자사에서 진행된 파일럿 프로젝트를 통해 개방적이고 투명한 공급망이 소비자의 신뢰를 유지하고 강화하는 데 도움이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된다</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는 가설을 증명할 수 있었습니다</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SunRice</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는 블록체인 기술을 활용함으로써</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기록된 데이터의 무결성을 통해 신뢰성과 안전성을 확보</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하면서</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사기 위험을 줄이</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고</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 이해관계자와 소비자 신뢰를 </a:t>
            </a:r>
            <a:r>
              <a:rPr lang="ko-KR" altLang="en-US"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제고할 </a:t>
            </a:r>
            <a:r>
              <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수 있었습니다</a:t>
            </a:r>
            <a:r>
              <a:rPr lang="en-US"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a:t>
            </a:r>
            <a:endParaRPr lang="ko-KR" altLang="ko-KR" sz="800" kern="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38" name="object 2">
            <a:extLst>
              <a:ext uri="{FF2B5EF4-FFF2-40B4-BE49-F238E27FC236}">
                <a16:creationId xmlns:a16="http://schemas.microsoft.com/office/drawing/2014/main" id="{A91DF9D3-528F-C78D-6DDA-BDE0F2B715A8}"/>
              </a:ext>
            </a:extLst>
          </p:cNvPr>
          <p:cNvSpPr/>
          <p:nvPr/>
        </p:nvSpPr>
        <p:spPr>
          <a:xfrm>
            <a:off x="4414030" y="1196975"/>
            <a:ext cx="7777969" cy="349532"/>
          </a:xfrm>
          <a:custGeom>
            <a:avLst/>
            <a:gdLst/>
            <a:ahLst/>
            <a:cxnLst/>
            <a:rect l="l" t="t" r="r" b="b"/>
            <a:pathLst>
              <a:path w="13284200" h="7194550">
                <a:moveTo>
                  <a:pt x="0" y="7194003"/>
                </a:moveTo>
                <a:lnTo>
                  <a:pt x="13283996" y="7194003"/>
                </a:lnTo>
                <a:lnTo>
                  <a:pt x="13283996" y="0"/>
                </a:lnTo>
                <a:lnTo>
                  <a:pt x="0" y="0"/>
                </a:lnTo>
                <a:lnTo>
                  <a:pt x="0" y="7194003"/>
                </a:lnTo>
                <a:close/>
              </a:path>
            </a:pathLst>
          </a:custGeom>
          <a:solidFill>
            <a:srgbClr val="510DBC"/>
          </a:solidFill>
        </p:spPr>
        <p:txBody>
          <a:bodyPr wrap="square" lIns="0" tIns="0" rIns="0" bIns="0" rtlCol="0"/>
          <a:lstStyle/>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z="800" spc="70" dirty="0">
              <a:solidFill>
                <a:srgbClr val="1E49E2"/>
              </a:solidFill>
              <a:latin typeface="Calibri"/>
              <a:ea typeface="KoPub돋움체 Medium" panose="00000600000000000000" pitchFamily="2" charset="-127"/>
              <a:cs typeface="Calibri"/>
            </a:endParaRPr>
          </a:p>
          <a:p>
            <a:pPr marL="8467">
              <a:lnSpc>
                <a:spcPct val="110000"/>
              </a:lnSpc>
            </a:pPr>
            <a:endParaRPr lang="en-US" altLang="ko-KR" spc="70" dirty="0">
              <a:solidFill>
                <a:srgbClr val="1E49E2"/>
              </a:solidFill>
              <a:latin typeface="Calibri"/>
              <a:ea typeface="KoPub돋움체 Medium" panose="00000600000000000000" pitchFamily="2" charset="-127"/>
              <a:cs typeface="Calibri"/>
            </a:endParaRPr>
          </a:p>
          <a:p>
            <a:pPr marL="8467">
              <a:lnSpc>
                <a:spcPct val="110000"/>
              </a:lnSpc>
            </a:pPr>
            <a:r>
              <a:rPr lang="en-US" altLang="ko-KR" spc="70" dirty="0">
                <a:solidFill>
                  <a:srgbClr val="1E49E2"/>
                </a:solidFill>
                <a:latin typeface="Calibri"/>
                <a:ea typeface="KoPub돋움체 Medium" panose="00000600000000000000" pitchFamily="2" charset="-127"/>
                <a:cs typeface="Calibri"/>
              </a:rPr>
              <a:t>   </a:t>
            </a:r>
            <a:endParaRPr lang="en-US" altLang="ko-KR" dirty="0">
              <a:latin typeface="Calibri"/>
              <a:ea typeface="KoPub돋움체 Medium" panose="00000600000000000000" pitchFamily="2" charset="-127"/>
              <a:cs typeface="Calibri"/>
            </a:endParaRPr>
          </a:p>
        </p:txBody>
      </p:sp>
      <p:sp>
        <p:nvSpPr>
          <p:cNvPr id="37" name="TextBox 36">
            <a:extLst>
              <a:ext uri="{FF2B5EF4-FFF2-40B4-BE49-F238E27FC236}">
                <a16:creationId xmlns:a16="http://schemas.microsoft.com/office/drawing/2014/main" id="{B8741FDC-F4DB-BE7C-C45D-F5FCAFA54E92}"/>
              </a:ext>
            </a:extLst>
          </p:cNvPr>
          <p:cNvSpPr txBox="1"/>
          <p:nvPr/>
        </p:nvSpPr>
        <p:spPr>
          <a:xfrm>
            <a:off x="4597863" y="1205976"/>
            <a:ext cx="1313180" cy="338554"/>
          </a:xfrm>
          <a:prstGeom prst="rect">
            <a:avLst/>
          </a:prstGeom>
          <a:noFill/>
        </p:spPr>
        <p:txBody>
          <a:bodyPr wrap="none" rtlCol="0">
            <a:spAutoFit/>
          </a:bodyPr>
          <a:lstStyle/>
          <a:p>
            <a:r>
              <a:rPr lang="en-US" altLang="ko-KR" sz="1600" spc="-10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rPr>
              <a:t>l </a:t>
            </a:r>
            <a:r>
              <a:rPr lang="ko-KR" altLang="en-US" sz="1600" spc="-10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rPr>
              <a:t>케이스 스터디</a:t>
            </a:r>
          </a:p>
        </p:txBody>
      </p:sp>
      <p:cxnSp>
        <p:nvCxnSpPr>
          <p:cNvPr id="43" name="직선 연결선 42">
            <a:extLst>
              <a:ext uri="{FF2B5EF4-FFF2-40B4-BE49-F238E27FC236}">
                <a16:creationId xmlns:a16="http://schemas.microsoft.com/office/drawing/2014/main" id="{C9E9770B-B990-9100-DFD1-F3406BA6A6CC}"/>
              </a:ext>
            </a:extLst>
          </p:cNvPr>
          <p:cNvCxnSpPr>
            <a:stCxn id="39" idx="2"/>
            <a:endCxn id="41" idx="0"/>
          </p:cNvCxnSpPr>
          <p:nvPr/>
        </p:nvCxnSpPr>
        <p:spPr>
          <a:xfrm>
            <a:off x="6718871" y="2334285"/>
            <a:ext cx="0" cy="1806860"/>
          </a:xfrm>
          <a:prstGeom prst="line">
            <a:avLst/>
          </a:prstGeom>
          <a:ln w="12700">
            <a:solidFill>
              <a:srgbClr val="510DBC"/>
            </a:solidFill>
            <a:prstDash val="sysDot"/>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524E8BB3-50F2-374A-F16E-774CFCABC341}"/>
              </a:ext>
            </a:extLst>
          </p:cNvPr>
          <p:cNvSpPr/>
          <p:nvPr/>
        </p:nvSpPr>
        <p:spPr>
          <a:xfrm>
            <a:off x="6554131" y="2045527"/>
            <a:ext cx="329480" cy="288758"/>
          </a:xfrm>
          <a:prstGeom prst="rect">
            <a:avLst/>
          </a:prstGeom>
          <a:solidFill>
            <a:schemeClr val="bg1"/>
          </a:solidFill>
          <a:ln>
            <a:solidFill>
              <a:srgbClr val="510DBC"/>
            </a:solid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US" altLang="ko-KR" sz="1400" b="1" dirty="0">
                <a:solidFill>
                  <a:srgbClr val="510DBC"/>
                </a:solidFill>
                <a:latin typeface="KPMG Bold" panose="020B0803030202040204" pitchFamily="34" charset="0"/>
                <a:ea typeface="KoPub돋움체 Bold" panose="00000800000000000000" pitchFamily="2" charset="-127"/>
              </a:rPr>
              <a:t>01</a:t>
            </a:r>
            <a:endParaRPr lang="ko-KR" altLang="en-US" sz="1400" b="1" dirty="0">
              <a:solidFill>
                <a:srgbClr val="510DBC"/>
              </a:solidFill>
              <a:latin typeface="KPMG Bold" panose="020B0803030202040204" pitchFamily="34" charset="0"/>
              <a:ea typeface="KoPub돋움체 Bold" panose="00000800000000000000" pitchFamily="2" charset="-127"/>
            </a:endParaRPr>
          </a:p>
        </p:txBody>
      </p:sp>
      <p:sp>
        <p:nvSpPr>
          <p:cNvPr id="40" name="직사각형 39">
            <a:extLst>
              <a:ext uri="{FF2B5EF4-FFF2-40B4-BE49-F238E27FC236}">
                <a16:creationId xmlns:a16="http://schemas.microsoft.com/office/drawing/2014/main" id="{05D320FC-9718-1D28-3E0D-4AB85FF0A18B}"/>
              </a:ext>
            </a:extLst>
          </p:cNvPr>
          <p:cNvSpPr/>
          <p:nvPr/>
        </p:nvSpPr>
        <p:spPr>
          <a:xfrm>
            <a:off x="6554131" y="2866553"/>
            <a:ext cx="329480" cy="288758"/>
          </a:xfrm>
          <a:prstGeom prst="rect">
            <a:avLst/>
          </a:prstGeom>
          <a:solidFill>
            <a:schemeClr val="bg1"/>
          </a:solidFill>
          <a:ln>
            <a:solidFill>
              <a:srgbClr val="510DBC"/>
            </a:solid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US" altLang="ko-KR" sz="1400" b="1" dirty="0">
                <a:solidFill>
                  <a:srgbClr val="510DBC"/>
                </a:solidFill>
                <a:latin typeface="KPMG Bold" panose="020B0803030202040204" pitchFamily="34" charset="0"/>
                <a:ea typeface="KoPub돋움체 Bold" panose="00000800000000000000" pitchFamily="2" charset="-127"/>
              </a:rPr>
              <a:t>02</a:t>
            </a:r>
            <a:endParaRPr lang="ko-KR" altLang="en-US" sz="1400" b="1" dirty="0">
              <a:solidFill>
                <a:srgbClr val="510DBC"/>
              </a:solidFill>
              <a:latin typeface="KPMG Bold" panose="020B0803030202040204" pitchFamily="34" charset="0"/>
              <a:ea typeface="KoPub돋움체 Bold" panose="00000800000000000000" pitchFamily="2" charset="-127"/>
            </a:endParaRPr>
          </a:p>
        </p:txBody>
      </p:sp>
      <p:sp>
        <p:nvSpPr>
          <p:cNvPr id="41" name="직사각형 40">
            <a:extLst>
              <a:ext uri="{FF2B5EF4-FFF2-40B4-BE49-F238E27FC236}">
                <a16:creationId xmlns:a16="http://schemas.microsoft.com/office/drawing/2014/main" id="{4922159C-54EB-21F6-BA84-5421E1E6BD4C}"/>
              </a:ext>
            </a:extLst>
          </p:cNvPr>
          <p:cNvSpPr/>
          <p:nvPr/>
        </p:nvSpPr>
        <p:spPr>
          <a:xfrm>
            <a:off x="6554131" y="4141145"/>
            <a:ext cx="329480" cy="288758"/>
          </a:xfrm>
          <a:prstGeom prst="rect">
            <a:avLst/>
          </a:prstGeom>
          <a:solidFill>
            <a:schemeClr val="bg1"/>
          </a:solidFill>
          <a:ln>
            <a:solidFill>
              <a:srgbClr val="510DBC"/>
            </a:solid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US" altLang="ko-KR" sz="1400" b="1" dirty="0">
                <a:solidFill>
                  <a:srgbClr val="510DBC"/>
                </a:solidFill>
                <a:latin typeface="KPMG Bold" panose="020B0803030202040204" pitchFamily="34" charset="0"/>
                <a:ea typeface="KoPub돋움체 Bold" panose="00000800000000000000" pitchFamily="2" charset="-127"/>
              </a:rPr>
              <a:t>03</a:t>
            </a:r>
            <a:endParaRPr lang="ko-KR" altLang="en-US" sz="1400" b="1" dirty="0">
              <a:solidFill>
                <a:srgbClr val="510DBC"/>
              </a:solidFill>
              <a:latin typeface="KPMG Bold" panose="020B0803030202040204" pitchFamily="34" charset="0"/>
              <a:ea typeface="KoPub돋움체 Bold" panose="00000800000000000000" pitchFamily="2" charset="-127"/>
            </a:endParaRPr>
          </a:p>
        </p:txBody>
      </p:sp>
      <p:sp>
        <p:nvSpPr>
          <p:cNvPr id="46" name="object 12">
            <a:extLst>
              <a:ext uri="{FF2B5EF4-FFF2-40B4-BE49-F238E27FC236}">
                <a16:creationId xmlns:a16="http://schemas.microsoft.com/office/drawing/2014/main" id="{F8E6F5BC-B94A-6946-7969-78ADE081274C}"/>
              </a:ext>
            </a:extLst>
          </p:cNvPr>
          <p:cNvSpPr txBox="1"/>
          <p:nvPr/>
        </p:nvSpPr>
        <p:spPr>
          <a:xfrm>
            <a:off x="10184165" y="4469295"/>
            <a:ext cx="1362351" cy="1181520"/>
          </a:xfrm>
          <a:prstGeom prst="rect">
            <a:avLst/>
          </a:prstGeom>
        </p:spPr>
        <p:txBody>
          <a:bodyPr vert="horz" wrap="square" lIns="0" tIns="72813" rIns="0" bIns="0" rtlCol="0">
            <a:spAutoFit/>
          </a:bodyPr>
          <a:lstStyle/>
          <a:p>
            <a:pPr marL="8467" marR="3387" latinLnBrk="0">
              <a:spcBef>
                <a:spcPts val="573"/>
              </a:spcBef>
            </a:pPr>
            <a:r>
              <a:rPr lang="ko-KR" altLang="en-US"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블록체인 기술의 활용은 블록체인에 기록된 데이터의 무결성을 보장함으로써 진위성과 안전의 이점을 제공합니다</a:t>
            </a:r>
            <a:r>
              <a:rPr lang="en-US" altLang="ko-KR"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a:t>
            </a:r>
          </a:p>
        </p:txBody>
      </p:sp>
      <p:pic>
        <p:nvPicPr>
          <p:cNvPr id="47" name="그림 46" descr="로고, 상징, 폰트, 그래픽이(가) 표시된 사진&#10;&#10;자동 생성된 설명">
            <a:extLst>
              <a:ext uri="{FF2B5EF4-FFF2-40B4-BE49-F238E27FC236}">
                <a16:creationId xmlns:a16="http://schemas.microsoft.com/office/drawing/2014/main" id="{4AE28479-4086-09DD-84D2-739926D236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2332" y="5488620"/>
            <a:ext cx="211708" cy="247322"/>
          </a:xfrm>
          <a:prstGeom prst="rect">
            <a:avLst/>
          </a:prstGeom>
        </p:spPr>
      </p:pic>
      <p:pic>
        <p:nvPicPr>
          <p:cNvPr id="48" name="그림 47" descr="로고, 상징, 폰트, 그래픽이(가) 표시된 사진&#10;&#10;자동 생성된 설명">
            <a:extLst>
              <a:ext uri="{FF2B5EF4-FFF2-40B4-BE49-F238E27FC236}">
                <a16:creationId xmlns:a16="http://schemas.microsoft.com/office/drawing/2014/main" id="{6C2B85FC-838A-29F4-5618-10988A361F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9915382" y="4449546"/>
            <a:ext cx="211708" cy="247322"/>
          </a:xfrm>
          <a:prstGeom prst="rect">
            <a:avLst/>
          </a:prstGeom>
        </p:spPr>
      </p:pic>
      <p:sp>
        <p:nvSpPr>
          <p:cNvPr id="9" name="object 24">
            <a:extLst>
              <a:ext uri="{FF2B5EF4-FFF2-40B4-BE49-F238E27FC236}">
                <a16:creationId xmlns:a16="http://schemas.microsoft.com/office/drawing/2014/main" id="{90F43AC8-759A-7036-AEA1-643F5068D665}"/>
              </a:ext>
            </a:extLst>
          </p:cNvPr>
          <p:cNvSpPr txBox="1"/>
          <p:nvPr/>
        </p:nvSpPr>
        <p:spPr>
          <a:xfrm>
            <a:off x="459105" y="6172717"/>
            <a:ext cx="4570095" cy="197490"/>
          </a:xfrm>
          <a:prstGeom prst="rect">
            <a:avLst/>
          </a:prstGeom>
        </p:spPr>
        <p:txBody>
          <a:bodyPr vert="horz" wrap="square" lIns="0" tIns="12700" rIns="0" bIns="0" rtlCol="0">
            <a:spAutoFit/>
          </a:bodyPr>
          <a:lstStyle/>
          <a:p>
            <a:pPr marL="38100">
              <a:lnSpc>
                <a:spcPct val="100000"/>
              </a:lnSpc>
              <a:spcBef>
                <a:spcPts val="100"/>
              </a:spcBef>
            </a:pPr>
            <a:r>
              <a:rPr sz="600" spc="67" baseline="30864"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20</a:t>
            </a:r>
            <a:r>
              <a:rPr sz="6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IBM,</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6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IBM</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 </a:t>
            </a:r>
            <a:r>
              <a:rPr sz="6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Blockchain</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 </a:t>
            </a:r>
            <a:r>
              <a:rPr sz="6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World</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 </a:t>
            </a:r>
            <a:r>
              <a:rPr sz="6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Wire</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 </a:t>
            </a:r>
            <a:r>
              <a:rPr sz="6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revolutionize</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 </a:t>
            </a:r>
            <a:r>
              <a:rPr sz="600" spc="5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cross-border</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 </a:t>
            </a:r>
            <a:r>
              <a:rPr sz="600" spc="6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payments</a:t>
            </a:r>
            <a:r>
              <a:rPr sz="600" spc="6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March</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3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2022</a:t>
            </a:r>
            <a:endParaRPr sz="6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a:p>
            <a:pPr marL="38100">
              <a:lnSpc>
                <a:spcPct val="100000"/>
              </a:lnSpc>
              <a:spcBef>
                <a:spcPts val="40"/>
              </a:spcBef>
            </a:pPr>
            <a:r>
              <a:rPr sz="600" spc="52" baseline="30864"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21</a:t>
            </a:r>
            <a:r>
              <a:rPr sz="600" spc="3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People’s</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6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Bank</a:t>
            </a:r>
            <a:r>
              <a:rPr sz="6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of </a:t>
            </a:r>
            <a:r>
              <a:rPr sz="600" spc="6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China,</a:t>
            </a:r>
            <a:r>
              <a:rPr sz="6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6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Progress</a:t>
            </a:r>
            <a:r>
              <a:rPr sz="6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 </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of </a:t>
            </a:r>
            <a:r>
              <a:rPr sz="600" spc="5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Research</a:t>
            </a:r>
            <a:r>
              <a:rPr sz="6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 </a:t>
            </a:r>
            <a:r>
              <a:rPr sz="600" spc="6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and</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 </a:t>
            </a:r>
            <a:r>
              <a:rPr sz="600" spc="6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Development</a:t>
            </a:r>
            <a:r>
              <a:rPr sz="6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 </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of</a:t>
            </a:r>
            <a:r>
              <a:rPr sz="6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 </a:t>
            </a:r>
            <a:r>
              <a:rPr sz="600" spc="9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E-CNY</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 </a:t>
            </a:r>
            <a:r>
              <a:rPr sz="6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in</a:t>
            </a:r>
            <a:r>
              <a:rPr sz="6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 </a:t>
            </a:r>
            <a:r>
              <a:rPr sz="600" spc="6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6">
                  <a:extLst>
                    <a:ext uri="{A12FA001-AC4F-418D-AE19-62706E023703}">
                      <ahyp:hlinkClr xmlns:ahyp="http://schemas.microsoft.com/office/drawing/2018/hyperlinkcolor" val="tx"/>
                    </a:ext>
                  </a:extLst>
                </a:hlinkClick>
              </a:rPr>
              <a:t>China</a:t>
            </a:r>
            <a:r>
              <a:rPr sz="600" spc="6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8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July</a:t>
            </a:r>
            <a:r>
              <a:rPr sz="6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600" spc="3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2021</a:t>
            </a:r>
            <a:endParaRPr sz="6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12" name="object 25">
            <a:extLst>
              <a:ext uri="{FF2B5EF4-FFF2-40B4-BE49-F238E27FC236}">
                <a16:creationId xmlns:a16="http://schemas.microsoft.com/office/drawing/2014/main" id="{46295CF1-E011-F0F2-5CE4-4537F40364A5}"/>
              </a:ext>
            </a:extLst>
          </p:cNvPr>
          <p:cNvSpPr txBox="1"/>
          <p:nvPr/>
        </p:nvSpPr>
        <p:spPr>
          <a:xfrm>
            <a:off x="5814105" y="6172717"/>
            <a:ext cx="2920365" cy="105157"/>
          </a:xfrm>
          <a:prstGeom prst="rect">
            <a:avLst/>
          </a:prstGeom>
        </p:spPr>
        <p:txBody>
          <a:bodyPr vert="horz" wrap="square" lIns="0" tIns="12700" rIns="0" bIns="0" rtlCol="0">
            <a:spAutoFit/>
          </a:bodyPr>
          <a:lstStyle/>
          <a:p>
            <a:pPr marL="38100">
              <a:lnSpc>
                <a:spcPct val="100000"/>
              </a:lnSpc>
              <a:spcBef>
                <a:spcPts val="100"/>
              </a:spcBef>
            </a:pPr>
            <a:r>
              <a:rPr sz="600" spc="44" baseline="30864"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22 </a:t>
            </a:r>
            <a:r>
              <a:rPr sz="600" spc="8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7">
                  <a:extLst>
                    <a:ext uri="{A12FA001-AC4F-418D-AE19-62706E023703}">
                      <ahyp:hlinkClr xmlns:ahyp="http://schemas.microsoft.com/office/drawing/2018/hyperlinkcolor" val="tx"/>
                    </a:ext>
                  </a:extLst>
                </a:hlinkClick>
              </a:rPr>
              <a:t>KPMG, </a:t>
            </a:r>
            <a:r>
              <a:rPr sz="600" spc="7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7">
                  <a:extLst>
                    <a:ext uri="{A12FA001-AC4F-418D-AE19-62706E023703}">
                      <ahyp:hlinkClr xmlns:ahyp="http://schemas.microsoft.com/office/drawing/2018/hyperlinkcolor" val="tx"/>
                    </a:ext>
                  </a:extLst>
                </a:hlinkClick>
              </a:rPr>
              <a:t>SunRice </a:t>
            </a:r>
            <a:r>
              <a:rPr sz="6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7">
                  <a:extLst>
                    <a:ext uri="{A12FA001-AC4F-418D-AE19-62706E023703}">
                      <ahyp:hlinkClr xmlns:ahyp="http://schemas.microsoft.com/office/drawing/2018/hyperlinkcolor" val="tx"/>
                    </a:ext>
                  </a:extLst>
                </a:hlinkClick>
              </a:rPr>
              <a:t>pilots </a:t>
            </a:r>
            <a:r>
              <a:rPr sz="6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7">
                  <a:extLst>
                    <a:ext uri="{A12FA001-AC4F-418D-AE19-62706E023703}">
                      <ahyp:hlinkClr xmlns:ahyp="http://schemas.microsoft.com/office/drawing/2018/hyperlinkcolor" val="tx"/>
                    </a:ext>
                  </a:extLst>
                </a:hlinkClick>
              </a:rPr>
              <a:t>Blockchain </a:t>
            </a:r>
            <a:r>
              <a:rPr sz="6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7">
                  <a:extLst>
                    <a:ext uri="{A12FA001-AC4F-418D-AE19-62706E023703}">
                      <ahyp:hlinkClr xmlns:ahyp="http://schemas.microsoft.com/office/drawing/2018/hyperlinkcolor" val="tx"/>
                    </a:ext>
                  </a:extLst>
                </a:hlinkClick>
              </a:rPr>
              <a:t>to </a:t>
            </a:r>
            <a:r>
              <a:rPr sz="6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7">
                  <a:extLst>
                    <a:ext uri="{A12FA001-AC4F-418D-AE19-62706E023703}">
                      <ahyp:hlinkClr xmlns:ahyp="http://schemas.microsoft.com/office/drawing/2018/hyperlinkcolor" val="tx"/>
                    </a:ext>
                  </a:extLst>
                </a:hlinkClick>
              </a:rPr>
              <a:t>connect </a:t>
            </a:r>
            <a:r>
              <a:rPr sz="600" spc="5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7">
                  <a:extLst>
                    <a:ext uri="{A12FA001-AC4F-418D-AE19-62706E023703}">
                      <ahyp:hlinkClr xmlns:ahyp="http://schemas.microsoft.com/office/drawing/2018/hyperlinkcolor" val="tx"/>
                    </a:ext>
                  </a:extLst>
                </a:hlinkClick>
              </a:rPr>
              <a:t>farm </a:t>
            </a:r>
            <a:r>
              <a:rPr sz="600" spc="3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7">
                  <a:extLst>
                    <a:ext uri="{A12FA001-AC4F-418D-AE19-62706E023703}">
                      <ahyp:hlinkClr xmlns:ahyp="http://schemas.microsoft.com/office/drawing/2018/hyperlinkcolor" val="tx"/>
                    </a:ext>
                  </a:extLst>
                </a:hlinkClick>
              </a:rPr>
              <a:t>to</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7">
                  <a:extLst>
                    <a:ext uri="{A12FA001-AC4F-418D-AE19-62706E023703}">
                      <ahyp:hlinkClr xmlns:ahyp="http://schemas.microsoft.com/office/drawing/2018/hyperlinkcolor" val="tx"/>
                    </a:ext>
                  </a:extLst>
                </a:hlinkClick>
              </a:rPr>
              <a:t> </a:t>
            </a:r>
            <a:r>
              <a:rPr sz="6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7">
                  <a:extLst>
                    <a:ext uri="{A12FA001-AC4F-418D-AE19-62706E023703}">
                      <ahyp:hlinkClr xmlns:ahyp="http://schemas.microsoft.com/office/drawing/2018/hyperlinkcolor" val="tx"/>
                    </a:ext>
                  </a:extLst>
                </a:hlinkClick>
              </a:rPr>
              <a:t>plate</a:t>
            </a:r>
            <a:endParaRPr sz="6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4247179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509F19E6-AE1C-7B3C-3148-4C96AB5E83B9}"/>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47</a:t>
            </a:fld>
            <a:r>
              <a:rPr lang="en-US" altLang="ko-KR"/>
              <a:t> </a:t>
            </a:r>
            <a:endParaRPr lang="en-US" dirty="0"/>
          </a:p>
        </p:txBody>
      </p:sp>
      <p:sp>
        <p:nvSpPr>
          <p:cNvPr id="4" name="사각형: 둥근 위쪽 모서리 3">
            <a:extLst>
              <a:ext uri="{FF2B5EF4-FFF2-40B4-BE49-F238E27FC236}">
                <a16:creationId xmlns:a16="http://schemas.microsoft.com/office/drawing/2014/main" id="{208DB626-52DD-E034-417C-5B79FD38DC63}"/>
              </a:ext>
            </a:extLst>
          </p:cNvPr>
          <p:cNvSpPr/>
          <p:nvPr/>
        </p:nvSpPr>
        <p:spPr>
          <a:xfrm>
            <a:off x="515937" y="571500"/>
            <a:ext cx="14271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분산원장기술과 디지털 화폐</a:t>
            </a:r>
          </a:p>
        </p:txBody>
      </p:sp>
      <p:sp>
        <p:nvSpPr>
          <p:cNvPr id="5" name="사각형: 둥근 위쪽 모서리 4">
            <a:extLst>
              <a:ext uri="{FF2B5EF4-FFF2-40B4-BE49-F238E27FC236}">
                <a16:creationId xmlns:a16="http://schemas.microsoft.com/office/drawing/2014/main" id="{664FB720-933A-2DF6-549E-7C3709D80847}"/>
              </a:ext>
            </a:extLst>
          </p:cNvPr>
          <p:cNvSpPr/>
          <p:nvPr/>
        </p:nvSpPr>
        <p:spPr>
          <a:xfrm>
            <a:off x="1973261" y="571500"/>
            <a:ext cx="180816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추적성 향상 기반 공급망 가시성 제고</a:t>
            </a:r>
          </a:p>
        </p:txBody>
      </p:sp>
      <p:sp>
        <p:nvSpPr>
          <p:cNvPr id="6" name="사각형: 둥근 위쪽 모서리 5">
            <a:extLst>
              <a:ext uri="{FF2B5EF4-FFF2-40B4-BE49-F238E27FC236}">
                <a16:creationId xmlns:a16="http://schemas.microsoft.com/office/drawing/2014/main" id="{FCA467BA-3A91-465D-2B0D-66E3D06B127D}"/>
              </a:ext>
            </a:extLst>
          </p:cNvPr>
          <p:cNvSpPr/>
          <p:nvPr/>
        </p:nvSpPr>
        <p:spPr>
          <a:xfrm>
            <a:off x="3811586" y="571500"/>
            <a:ext cx="1217614"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기업 간 협력의 최적화</a:t>
            </a:r>
          </a:p>
        </p:txBody>
      </p:sp>
      <p:sp>
        <p:nvSpPr>
          <p:cNvPr id="7" name="사각형: 둥근 위쪽 모서리 6">
            <a:extLst>
              <a:ext uri="{FF2B5EF4-FFF2-40B4-BE49-F238E27FC236}">
                <a16:creationId xmlns:a16="http://schemas.microsoft.com/office/drawing/2014/main" id="{3728D7CB-4F6E-AEF0-82A8-E11567D55FB2}"/>
              </a:ext>
            </a:extLst>
          </p:cNvPr>
          <p:cNvSpPr/>
          <p:nvPr/>
        </p:nvSpPr>
        <p:spPr>
          <a:xfrm>
            <a:off x="5059360" y="571500"/>
            <a:ext cx="153193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자금조달에 대한 접근성 향상</a:t>
            </a:r>
          </a:p>
        </p:txBody>
      </p:sp>
      <p:sp>
        <p:nvSpPr>
          <p:cNvPr id="8" name="사각형: 둥근 위쪽 모서리 7">
            <a:extLst>
              <a:ext uri="{FF2B5EF4-FFF2-40B4-BE49-F238E27FC236}">
                <a16:creationId xmlns:a16="http://schemas.microsoft.com/office/drawing/2014/main" id="{9A34FF77-0D16-BAFC-B1F3-2922A04B9E43}"/>
              </a:ext>
            </a:extLst>
          </p:cNvPr>
          <p:cNvSpPr/>
          <p:nvPr/>
        </p:nvSpPr>
        <p:spPr>
          <a:xfrm>
            <a:off x="6618195" y="571500"/>
            <a:ext cx="1531939"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SunRice</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의 분산원장기술 도입</a:t>
            </a:r>
          </a:p>
        </p:txBody>
      </p:sp>
      <p:sp>
        <p:nvSpPr>
          <p:cNvPr id="10" name="사각형: 둥근 위쪽 모서리 9">
            <a:extLst>
              <a:ext uri="{FF2B5EF4-FFF2-40B4-BE49-F238E27FC236}">
                <a16:creationId xmlns:a16="http://schemas.microsoft.com/office/drawing/2014/main" id="{B4A1A6D7-257D-484D-9E63-67DF30906BE9}"/>
              </a:ext>
            </a:extLst>
          </p:cNvPr>
          <p:cNvSpPr/>
          <p:nvPr/>
        </p:nvSpPr>
        <p:spPr>
          <a:xfrm>
            <a:off x="8174581" y="571500"/>
            <a:ext cx="734288"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2" name="바닥글 개체 틀 1">
            <a:extLst>
              <a:ext uri="{FF2B5EF4-FFF2-40B4-BE49-F238E27FC236}">
                <a16:creationId xmlns:a16="http://schemas.microsoft.com/office/drawing/2014/main" id="{C941F951-9F33-7AD8-05A1-2E80E2695F42}"/>
              </a:ext>
            </a:extLst>
          </p:cNvPr>
          <p:cNvSpPr>
            <a:spLocks noGrp="1"/>
          </p:cNvSpPr>
          <p:nvPr>
            <p:ph type="ftr" sz="quarter" idx="3"/>
          </p:nvPr>
        </p:nvSpPr>
        <p:spPr/>
        <p:txBody>
          <a:bodyPr/>
          <a:lstStyle/>
          <a:p>
            <a:pPr marL="12700">
              <a:spcBef>
                <a:spcPts val="55"/>
              </a:spcBef>
            </a:pPr>
            <a:r>
              <a:rPr lang="en-US" dirty="0"/>
              <a:t>© 2023 Copyright owned by one or more of the KPMG International entities. KPMG International entities provide no services to clients. All rights reserved.</a:t>
            </a:r>
          </a:p>
        </p:txBody>
      </p:sp>
      <p:pic>
        <p:nvPicPr>
          <p:cNvPr id="11" name="그림 10" descr="인간의 얼굴, 의류, 밤, 스크린샷이(가) 표시된 사진&#10;&#10;자동 생성된 설명">
            <a:extLst>
              <a:ext uri="{FF2B5EF4-FFF2-40B4-BE49-F238E27FC236}">
                <a16:creationId xmlns:a16="http://schemas.microsoft.com/office/drawing/2014/main" id="{4FEB3641-6A00-2F7E-2966-46CC82BB6ABD}"/>
              </a:ext>
            </a:extLst>
          </p:cNvPr>
          <p:cNvPicPr>
            <a:picLocks noChangeAspect="1"/>
          </p:cNvPicPr>
          <p:nvPr/>
        </p:nvPicPr>
        <p:blipFill rotWithShape="1">
          <a:blip r:embed="rId3">
            <a:extLst>
              <a:ext uri="{28A0092B-C50C-407E-A947-70E740481C1C}">
                <a14:useLocalDpi xmlns:a14="http://schemas.microsoft.com/office/drawing/2010/main" val="0"/>
              </a:ext>
            </a:extLst>
          </a:blip>
          <a:srcRect t="12159" r="11078"/>
          <a:stretch/>
        </p:blipFill>
        <p:spPr>
          <a:xfrm>
            <a:off x="0" y="1196975"/>
            <a:ext cx="7406005" cy="4932363"/>
          </a:xfrm>
          <a:prstGeom prst="rect">
            <a:avLst/>
          </a:prstGeom>
        </p:spPr>
      </p:pic>
      <p:sp>
        <p:nvSpPr>
          <p:cNvPr id="12" name="object 24">
            <a:extLst>
              <a:ext uri="{FF2B5EF4-FFF2-40B4-BE49-F238E27FC236}">
                <a16:creationId xmlns:a16="http://schemas.microsoft.com/office/drawing/2014/main" id="{211D6D32-C5E3-110F-A17E-C340205177F0}"/>
              </a:ext>
            </a:extLst>
          </p:cNvPr>
          <p:cNvSpPr/>
          <p:nvPr/>
        </p:nvSpPr>
        <p:spPr>
          <a:xfrm>
            <a:off x="7310874" y="1196977"/>
            <a:ext cx="4881126" cy="4932362"/>
          </a:xfrm>
          <a:custGeom>
            <a:avLst/>
            <a:gdLst/>
            <a:ahLst/>
            <a:cxnLst/>
            <a:rect l="l" t="t" r="r" b="b"/>
            <a:pathLst>
              <a:path w="2985134" h="6257290">
                <a:moveTo>
                  <a:pt x="0" y="6256997"/>
                </a:moveTo>
                <a:lnTo>
                  <a:pt x="2984842" y="6256997"/>
                </a:lnTo>
                <a:lnTo>
                  <a:pt x="2984842" y="0"/>
                </a:lnTo>
                <a:lnTo>
                  <a:pt x="0" y="0"/>
                </a:lnTo>
                <a:lnTo>
                  <a:pt x="0" y="6256997"/>
                </a:lnTo>
                <a:close/>
              </a:path>
            </a:pathLst>
          </a:custGeom>
          <a:solidFill>
            <a:srgbClr val="1E49E2"/>
          </a:solidFill>
        </p:spPr>
        <p:txBody>
          <a:bodyPr wrap="square" lIns="0" tIns="0" rIns="0" bIns="0" rtlCol="0"/>
          <a:lstStyle/>
          <a:p>
            <a:endParaRPr sz="800" dirty="0">
              <a:latin typeface="+mn-ea"/>
            </a:endParaRPr>
          </a:p>
        </p:txBody>
      </p:sp>
      <p:sp>
        <p:nvSpPr>
          <p:cNvPr id="13" name="object 25">
            <a:extLst>
              <a:ext uri="{FF2B5EF4-FFF2-40B4-BE49-F238E27FC236}">
                <a16:creationId xmlns:a16="http://schemas.microsoft.com/office/drawing/2014/main" id="{24966E58-B865-53D1-5B64-8CFBA83F39FC}"/>
              </a:ext>
            </a:extLst>
          </p:cNvPr>
          <p:cNvSpPr txBox="1"/>
          <p:nvPr/>
        </p:nvSpPr>
        <p:spPr>
          <a:xfrm>
            <a:off x="7411454" y="1405376"/>
            <a:ext cx="4264610" cy="1583340"/>
          </a:xfrm>
          <a:prstGeom prst="rect">
            <a:avLst/>
          </a:prstGeom>
        </p:spPr>
        <p:txBody>
          <a:bodyPr vert="horz" wrap="square" lIns="0" tIns="8467" rIns="0" bIns="0" rtlCol="0">
            <a:spAutoFit/>
          </a:bodyPr>
          <a:lstStyle/>
          <a:p>
            <a:pPr marL="191780" algn="just" latinLnBrk="0">
              <a:spcBef>
                <a:spcPts val="67"/>
              </a:spcBef>
            </a:pPr>
            <a:r>
              <a:rPr lang="en-US" altLang="ko-KR"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KPMG Bold"/>
              </a:rPr>
              <a:t>Key Takeaways</a:t>
            </a:r>
          </a:p>
          <a:p>
            <a:pPr marL="191780" algn="just" latinLnBrk="0">
              <a:spcBef>
                <a:spcPts val="67"/>
              </a:spcBef>
            </a:pPr>
            <a:endPar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endParaRPr>
          </a:p>
          <a:p>
            <a:pPr marL="191780" algn="just" latinLnBrk="0">
              <a:spcBef>
                <a:spcPts val="67"/>
              </a:spcBef>
            </a:pPr>
            <a:r>
              <a:rPr lang="ko-KR" altLang="en-US" sz="900" b="1"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Calibri"/>
              </a:rPr>
              <a:t>본 설문 조사에 따르면 현재 블록체인 기술을 활용하는 기업은 </a:t>
            </a:r>
            <a:r>
              <a:rPr lang="en-US" altLang="ko-KR" sz="900" b="1"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Calibri"/>
              </a:rPr>
              <a:t>4%</a:t>
            </a:r>
            <a:r>
              <a:rPr lang="ko-KR" altLang="en-US" sz="900" b="1"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Calibri"/>
              </a:rPr>
              <a:t>에 불과하며</a:t>
            </a:r>
            <a:r>
              <a:rPr lang="en-US" altLang="ko-KR" sz="900" b="1"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Calibri"/>
              </a:rPr>
              <a:t>, </a:t>
            </a:r>
            <a:r>
              <a:rPr lang="ko-KR" altLang="en-US" sz="900" b="1"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Calibri"/>
              </a:rPr>
              <a:t>주로 기술</a:t>
            </a:r>
            <a:r>
              <a:rPr lang="en-US" altLang="ko-KR" sz="900" b="1"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Calibri"/>
              </a:rPr>
              <a:t>, </a:t>
            </a:r>
            <a:r>
              <a:rPr lang="ko-KR" altLang="en-US" sz="900" b="1"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Calibri"/>
              </a:rPr>
              <a:t>소매 및 제조 부문에서 블록체인 기술을 활용하고 있는 것으로 나타났습니다</a:t>
            </a:r>
            <a:r>
              <a:rPr lang="en-US" altLang="ko-KR" sz="900" b="1"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Calibri"/>
              </a:rPr>
              <a:t>. </a:t>
            </a:r>
          </a:p>
          <a:p>
            <a:pPr marL="191780" algn="just" latinLnBrk="0">
              <a:spcBef>
                <a:spcPts val="67"/>
              </a:spcBef>
            </a:pPr>
            <a:endPar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endParaRPr>
          </a:p>
          <a:p>
            <a:pPr marL="191780" algn="just" latinLnBrk="0">
              <a:spcBef>
                <a:spcPts val="67"/>
              </a:spcBef>
            </a:pP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그럼에도 </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KPMG</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는 물류 분야에서의 분산원장기술과 디지털 화폐의 잠재성에 낙관적인 전망을 유지하고 있습니다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아직 극복해야 할 난관이 존재하지만</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파일럿 프로젝트의 유망한 성과와 글로벌 무역의 중요성 확대는 공급망 관리 정책 및 절차에 분산원장기술과 디지털 화폐를 도입하는 데 긍정적으로 작용할 것으로 기대됩니다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분산원장기술과 디지털 화폐 기술 도입으로 공급망 생태계는 다음과 같은 </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3</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가지 방식의 변화가 나타날 것입니다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16" name="object 3">
            <a:extLst>
              <a:ext uri="{FF2B5EF4-FFF2-40B4-BE49-F238E27FC236}">
                <a16:creationId xmlns:a16="http://schemas.microsoft.com/office/drawing/2014/main" id="{7319518D-0EE0-1353-3254-8C2F65C2711C}"/>
              </a:ext>
            </a:extLst>
          </p:cNvPr>
          <p:cNvSpPr/>
          <p:nvPr/>
        </p:nvSpPr>
        <p:spPr>
          <a:xfrm flipV="1">
            <a:off x="7614908" y="1720996"/>
            <a:ext cx="186626" cy="45719"/>
          </a:xfrm>
          <a:custGeom>
            <a:avLst/>
            <a:gdLst/>
            <a:ahLst/>
            <a:cxnLst/>
            <a:rect l="l" t="t" r="r" b="b"/>
            <a:pathLst>
              <a:path w="894080">
                <a:moveTo>
                  <a:pt x="0" y="0"/>
                </a:moveTo>
                <a:lnTo>
                  <a:pt x="894003" y="0"/>
                </a:lnTo>
              </a:path>
            </a:pathLst>
          </a:custGeom>
          <a:ln w="25400">
            <a:solidFill>
              <a:srgbClr val="B8E3F2"/>
            </a:solidFill>
          </a:ln>
        </p:spPr>
        <p:txBody>
          <a:bodyPr wrap="square" lIns="0" tIns="0" rIns="0" bIns="0" rtlCol="0"/>
          <a:lstStyle/>
          <a:p>
            <a:pPr latinLnBrk="0"/>
            <a:endParaRPr sz="800" dirty="0">
              <a:latin typeface="KoPub돋움체 Medium" panose="00000600000000000000" pitchFamily="2" charset="-127"/>
            </a:endParaRPr>
          </a:p>
        </p:txBody>
      </p:sp>
      <p:sp>
        <p:nvSpPr>
          <p:cNvPr id="18" name="object 7">
            <a:extLst>
              <a:ext uri="{FF2B5EF4-FFF2-40B4-BE49-F238E27FC236}">
                <a16:creationId xmlns:a16="http://schemas.microsoft.com/office/drawing/2014/main" id="{8BF5832D-5BD5-91FC-81C9-19C6F6665C10}"/>
              </a:ext>
            </a:extLst>
          </p:cNvPr>
          <p:cNvSpPr txBox="1"/>
          <p:nvPr/>
        </p:nvSpPr>
        <p:spPr>
          <a:xfrm>
            <a:off x="8427244" y="3289962"/>
            <a:ext cx="3069431" cy="306645"/>
          </a:xfrm>
          <a:prstGeom prst="rect">
            <a:avLst/>
          </a:prstGeom>
        </p:spPr>
        <p:txBody>
          <a:bodyPr vert="horz" wrap="square" lIns="0" tIns="8467" rIns="0" bIns="0" rtlCol="0">
            <a:spAutoFit/>
          </a:bodyPr>
          <a:lstStyle/>
          <a:p>
            <a:pPr marR="3387" latinLnBrk="0">
              <a:lnSpc>
                <a:spcPct val="110000"/>
              </a:lnSpc>
              <a:spcBef>
                <a:spcPts val="67"/>
              </a:spcBef>
            </a:pPr>
            <a:r>
              <a:rPr lang="ko-KR" altLang="en-US" sz="900" b="1" dirty="0">
                <a:ln>
                  <a:solidFill>
                    <a:schemeClr val="tx2">
                      <a:alpha val="0"/>
                    </a:schemeClr>
                  </a:solidFill>
                </a:ln>
                <a:solidFill>
                  <a:schemeClr val="bg1"/>
                </a:solidFill>
                <a:latin typeface="KoPub돋움체 Bold" panose="00000800000000000000" pitchFamily="2" charset="-127"/>
                <a:ea typeface="KoPub돋움체 Bold" panose="00000800000000000000" pitchFamily="2" charset="-127"/>
              </a:rPr>
              <a:t>공급망 내 실시간 정보</a:t>
            </a:r>
            <a:r>
              <a:rPr lang="en-US" altLang="ko-KR" sz="900" b="1" dirty="0">
                <a:ln>
                  <a:solidFill>
                    <a:schemeClr val="tx2">
                      <a:alpha val="0"/>
                    </a:schemeClr>
                  </a:solidFill>
                </a:ln>
                <a:solidFill>
                  <a:schemeClr val="bg1"/>
                </a:solidFill>
                <a:latin typeface="KoPub돋움체 Bold" panose="00000800000000000000" pitchFamily="2" charset="-127"/>
                <a:ea typeface="KoPub돋움체 Bold" panose="00000800000000000000" pitchFamily="2" charset="-127"/>
              </a:rPr>
              <a:t>, </a:t>
            </a:r>
            <a:r>
              <a:rPr lang="ko-KR" altLang="en-US" sz="900" b="1" dirty="0">
                <a:ln>
                  <a:solidFill>
                    <a:schemeClr val="tx2">
                      <a:alpha val="0"/>
                    </a:schemeClr>
                  </a:solidFill>
                </a:ln>
                <a:solidFill>
                  <a:schemeClr val="bg1"/>
                </a:solidFill>
                <a:latin typeface="KoPub돋움체 Bold" panose="00000800000000000000" pitchFamily="2" charset="-127"/>
                <a:ea typeface="KoPub돋움체 Bold" panose="00000800000000000000" pitchFamily="2" charset="-127"/>
              </a:rPr>
              <a:t>가시성 및 제품의 진위 여부를 제공하기 위한 추적성 강화</a:t>
            </a:r>
          </a:p>
        </p:txBody>
      </p:sp>
      <p:sp>
        <p:nvSpPr>
          <p:cNvPr id="24" name="object 25">
            <a:extLst>
              <a:ext uri="{FF2B5EF4-FFF2-40B4-BE49-F238E27FC236}">
                <a16:creationId xmlns:a16="http://schemas.microsoft.com/office/drawing/2014/main" id="{141734C4-C47A-D7BE-AFDF-04D68043B059}"/>
              </a:ext>
            </a:extLst>
          </p:cNvPr>
          <p:cNvSpPr txBox="1"/>
          <p:nvPr/>
        </p:nvSpPr>
        <p:spPr>
          <a:xfrm>
            <a:off x="7411454" y="5110514"/>
            <a:ext cx="4264610" cy="839546"/>
          </a:xfrm>
          <a:prstGeom prst="rect">
            <a:avLst/>
          </a:prstGeom>
        </p:spPr>
        <p:txBody>
          <a:bodyPr vert="horz" wrap="square" lIns="0" tIns="8467" rIns="0" bIns="0" rtlCol="0">
            <a:spAutoFit/>
          </a:bodyPr>
          <a:lstStyle/>
          <a:p>
            <a:pPr marL="191780" algn="just" latinLnBrk="0">
              <a:spcBef>
                <a:spcPts val="67"/>
              </a:spcBef>
            </a:pP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이와 같은 기술 도입 이점을 극대화하기 위해</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기업은 공급자</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제조자</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유통업자</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소매업자 및 소비자 등 다양한 이해관계자들을 포함하는 강력한 생태계를 구축하는 데 노력해야 합니다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협업을 통해 공통 표준 및 프로토콜을 수립하고</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기존 공급망 시스템 내에서 분산원장기술 및 디지털 화폐의 상호 운용성과 원활한 통합을 보장할 수 있습니다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아울러 이해관계자들이 이러한 기술의 이점을 이해하고 성공적으로 구현할 수 있도록 교육 및 훈련 프로그램을 지원해야 합니다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25" name="object 7">
            <a:extLst>
              <a:ext uri="{FF2B5EF4-FFF2-40B4-BE49-F238E27FC236}">
                <a16:creationId xmlns:a16="http://schemas.microsoft.com/office/drawing/2014/main" id="{6232F88E-DBB1-0F86-2EAE-0907B661F787}"/>
              </a:ext>
            </a:extLst>
          </p:cNvPr>
          <p:cNvSpPr txBox="1"/>
          <p:nvPr/>
        </p:nvSpPr>
        <p:spPr>
          <a:xfrm>
            <a:off x="8427244" y="3890522"/>
            <a:ext cx="3188698" cy="306645"/>
          </a:xfrm>
          <a:prstGeom prst="rect">
            <a:avLst/>
          </a:prstGeom>
        </p:spPr>
        <p:txBody>
          <a:bodyPr vert="horz" wrap="square" lIns="0" tIns="8467" rIns="0" bIns="0" rtlCol="0">
            <a:spAutoFit/>
          </a:bodyPr>
          <a:lstStyle/>
          <a:p>
            <a:pPr marR="3387" latinLnBrk="0">
              <a:lnSpc>
                <a:spcPct val="110000"/>
              </a:lnSpc>
              <a:spcBef>
                <a:spcPts val="67"/>
              </a:spcBef>
            </a:pPr>
            <a:r>
              <a:rPr lang="ko-KR" altLang="en-US" sz="900" b="1" dirty="0">
                <a:ln>
                  <a:solidFill>
                    <a:schemeClr val="tx2">
                      <a:alpha val="0"/>
                    </a:schemeClr>
                  </a:solidFill>
                </a:ln>
                <a:solidFill>
                  <a:schemeClr val="bg1"/>
                </a:solidFill>
                <a:latin typeface="KoPub돋움체 Bold" panose="00000800000000000000" pitchFamily="2" charset="-127"/>
                <a:ea typeface="KoPub돋움체 Bold" panose="00000800000000000000" pitchFamily="2" charset="-127"/>
              </a:rPr>
              <a:t>데이터를 표준화하고 공급망 복원력을 제고할 수 있는 소유권 공동 등록을 이용한 기업 간 협력 최적화</a:t>
            </a:r>
          </a:p>
        </p:txBody>
      </p:sp>
      <p:sp>
        <p:nvSpPr>
          <p:cNvPr id="30" name="object 7">
            <a:extLst>
              <a:ext uri="{FF2B5EF4-FFF2-40B4-BE49-F238E27FC236}">
                <a16:creationId xmlns:a16="http://schemas.microsoft.com/office/drawing/2014/main" id="{E1FA2D32-36B5-7D71-F4F6-6E132F686286}"/>
              </a:ext>
            </a:extLst>
          </p:cNvPr>
          <p:cNvSpPr txBox="1"/>
          <p:nvPr/>
        </p:nvSpPr>
        <p:spPr>
          <a:xfrm>
            <a:off x="8427244" y="4491082"/>
            <a:ext cx="3069431" cy="306645"/>
          </a:xfrm>
          <a:prstGeom prst="rect">
            <a:avLst/>
          </a:prstGeom>
        </p:spPr>
        <p:txBody>
          <a:bodyPr vert="horz" wrap="square" lIns="0" tIns="8467" rIns="0" bIns="0" rtlCol="0">
            <a:spAutoFit/>
          </a:bodyPr>
          <a:lstStyle/>
          <a:p>
            <a:pPr marR="3387" latinLnBrk="0">
              <a:lnSpc>
                <a:spcPct val="110000"/>
              </a:lnSpc>
              <a:spcBef>
                <a:spcPts val="67"/>
              </a:spcBef>
            </a:pPr>
            <a:r>
              <a:rPr lang="ko-KR" altLang="en-US" sz="900" b="1" dirty="0">
                <a:ln>
                  <a:solidFill>
                    <a:schemeClr val="tx2">
                      <a:alpha val="0"/>
                    </a:schemeClr>
                  </a:solidFill>
                </a:ln>
                <a:solidFill>
                  <a:schemeClr val="bg1"/>
                </a:solidFill>
                <a:latin typeface="KoPub돋움체 Bold" panose="00000800000000000000" pitchFamily="2" charset="-127"/>
                <a:ea typeface="KoPub돋움체 Bold" panose="00000800000000000000" pitchFamily="2" charset="-127"/>
              </a:rPr>
              <a:t>무역 금융을 통해 자금조달에 대한 접근성을 높이고 지급결제 및 국경 간 무역의 효율성을 개선 </a:t>
            </a:r>
          </a:p>
        </p:txBody>
      </p:sp>
      <p:grpSp>
        <p:nvGrpSpPr>
          <p:cNvPr id="59" name="그룹 58">
            <a:extLst>
              <a:ext uri="{FF2B5EF4-FFF2-40B4-BE49-F238E27FC236}">
                <a16:creationId xmlns:a16="http://schemas.microsoft.com/office/drawing/2014/main" id="{3C681B47-0AD2-7AE3-2C61-807820EF3FDA}"/>
              </a:ext>
            </a:extLst>
          </p:cNvPr>
          <p:cNvGrpSpPr/>
          <p:nvPr/>
        </p:nvGrpSpPr>
        <p:grpSpPr>
          <a:xfrm>
            <a:off x="7851186" y="3268117"/>
            <a:ext cx="356052" cy="382630"/>
            <a:chOff x="7461266" y="3461372"/>
            <a:chExt cx="294263" cy="316230"/>
          </a:xfrm>
        </p:grpSpPr>
        <p:sp>
          <p:nvSpPr>
            <p:cNvPr id="60" name="object 7">
              <a:extLst>
                <a:ext uri="{FF2B5EF4-FFF2-40B4-BE49-F238E27FC236}">
                  <a16:creationId xmlns:a16="http://schemas.microsoft.com/office/drawing/2014/main" id="{ED4983E2-5EFF-712A-A11A-E5297E141BD6}"/>
                </a:ext>
              </a:extLst>
            </p:cNvPr>
            <p:cNvSpPr/>
            <p:nvPr/>
          </p:nvSpPr>
          <p:spPr>
            <a:xfrm>
              <a:off x="7461266" y="3461372"/>
              <a:ext cx="294263" cy="316230"/>
            </a:xfrm>
            <a:custGeom>
              <a:avLst/>
              <a:gdLst/>
              <a:ahLst/>
              <a:cxnLst/>
              <a:rect l="l" t="t" r="r" b="b"/>
              <a:pathLst>
                <a:path w="474345"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endParaRPr sz="800">
                <a:latin typeface="+mn-ea"/>
              </a:endParaRPr>
            </a:p>
          </p:txBody>
        </p:sp>
        <p:sp>
          <p:nvSpPr>
            <p:cNvPr id="61" name="object 11">
              <a:extLst>
                <a:ext uri="{FF2B5EF4-FFF2-40B4-BE49-F238E27FC236}">
                  <a16:creationId xmlns:a16="http://schemas.microsoft.com/office/drawing/2014/main" id="{78D0C101-C101-806D-062E-F7E1823E9DD0}"/>
                </a:ext>
              </a:extLst>
            </p:cNvPr>
            <p:cNvSpPr/>
            <p:nvPr/>
          </p:nvSpPr>
          <p:spPr>
            <a:xfrm>
              <a:off x="7517918" y="3522255"/>
              <a:ext cx="180630" cy="194107"/>
            </a:xfrm>
            <a:prstGeom prst="rect">
              <a:avLst/>
            </a:prstGeom>
            <a:blipFill>
              <a:blip r:embed="rId4" cstate="print"/>
              <a:stretch>
                <a:fillRect/>
              </a:stretch>
            </a:blipFill>
          </p:spPr>
          <p:txBody>
            <a:bodyPr wrap="square" lIns="0" tIns="0" rIns="0" bIns="0" rtlCol="0"/>
            <a:lstStyle/>
            <a:p>
              <a:pPr latinLnBrk="0"/>
              <a:endParaRPr sz="800">
                <a:latin typeface="+mn-ea"/>
              </a:endParaRPr>
            </a:p>
          </p:txBody>
        </p:sp>
      </p:grpSp>
      <p:grpSp>
        <p:nvGrpSpPr>
          <p:cNvPr id="62" name="그룹 61">
            <a:extLst>
              <a:ext uri="{FF2B5EF4-FFF2-40B4-BE49-F238E27FC236}">
                <a16:creationId xmlns:a16="http://schemas.microsoft.com/office/drawing/2014/main" id="{C324F9CD-7F39-AD82-DB81-BC36DB66652E}"/>
              </a:ext>
            </a:extLst>
          </p:cNvPr>
          <p:cNvGrpSpPr/>
          <p:nvPr/>
        </p:nvGrpSpPr>
        <p:grpSpPr>
          <a:xfrm>
            <a:off x="7851186" y="3858300"/>
            <a:ext cx="356052" cy="382630"/>
            <a:chOff x="7461266" y="3950971"/>
            <a:chExt cx="294263" cy="316230"/>
          </a:xfrm>
        </p:grpSpPr>
        <p:sp>
          <p:nvSpPr>
            <p:cNvPr id="63" name="object 8">
              <a:extLst>
                <a:ext uri="{FF2B5EF4-FFF2-40B4-BE49-F238E27FC236}">
                  <a16:creationId xmlns:a16="http://schemas.microsoft.com/office/drawing/2014/main" id="{0268D14E-0E48-37AD-F340-E6F238FD42F2}"/>
                </a:ext>
              </a:extLst>
            </p:cNvPr>
            <p:cNvSpPr/>
            <p:nvPr/>
          </p:nvSpPr>
          <p:spPr>
            <a:xfrm>
              <a:off x="7461266" y="3950971"/>
              <a:ext cx="294263" cy="316230"/>
            </a:xfrm>
            <a:custGeom>
              <a:avLst/>
              <a:gdLst/>
              <a:ahLst/>
              <a:cxnLst/>
              <a:rect l="l" t="t" r="r" b="b"/>
              <a:pathLst>
                <a:path w="474345"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endParaRPr sz="800">
                <a:latin typeface="+mn-ea"/>
              </a:endParaRPr>
            </a:p>
          </p:txBody>
        </p:sp>
        <p:sp>
          <p:nvSpPr>
            <p:cNvPr id="64" name="object 12">
              <a:extLst>
                <a:ext uri="{FF2B5EF4-FFF2-40B4-BE49-F238E27FC236}">
                  <a16:creationId xmlns:a16="http://schemas.microsoft.com/office/drawing/2014/main" id="{E8176ADE-7734-293F-79F5-2559674731CA}"/>
                </a:ext>
              </a:extLst>
            </p:cNvPr>
            <p:cNvSpPr/>
            <p:nvPr/>
          </p:nvSpPr>
          <p:spPr>
            <a:xfrm>
              <a:off x="7604293" y="4049641"/>
              <a:ext cx="0" cy="110067"/>
            </a:xfrm>
            <a:custGeom>
              <a:avLst/>
              <a:gdLst/>
              <a:ahLst/>
              <a:cxnLst/>
              <a:rect l="l" t="t" r="r" b="b"/>
              <a:pathLst>
                <a:path h="165100">
                  <a:moveTo>
                    <a:pt x="0" y="0"/>
                  </a:moveTo>
                  <a:lnTo>
                    <a:pt x="0" y="165100"/>
                  </a:lnTo>
                </a:path>
              </a:pathLst>
            </a:custGeom>
            <a:ln w="12700">
              <a:solidFill>
                <a:srgbClr val="1E49E2"/>
              </a:solidFill>
            </a:ln>
          </p:spPr>
          <p:txBody>
            <a:bodyPr wrap="square" lIns="0" tIns="0" rIns="0" bIns="0" rtlCol="0"/>
            <a:lstStyle/>
            <a:p>
              <a:pPr latinLnBrk="0"/>
              <a:endParaRPr sz="800">
                <a:latin typeface="+mn-ea"/>
              </a:endParaRPr>
            </a:p>
          </p:txBody>
        </p:sp>
        <p:sp>
          <p:nvSpPr>
            <p:cNvPr id="65" name="object 13">
              <a:extLst>
                <a:ext uri="{FF2B5EF4-FFF2-40B4-BE49-F238E27FC236}">
                  <a16:creationId xmlns:a16="http://schemas.microsoft.com/office/drawing/2014/main" id="{8F82BA32-1F31-EF14-90B1-5A71E26B3F12}"/>
                </a:ext>
              </a:extLst>
            </p:cNvPr>
            <p:cNvSpPr/>
            <p:nvPr/>
          </p:nvSpPr>
          <p:spPr>
            <a:xfrm>
              <a:off x="7549146" y="4015771"/>
              <a:ext cx="118178" cy="33867"/>
            </a:xfrm>
            <a:custGeom>
              <a:avLst/>
              <a:gdLst/>
              <a:ahLst/>
              <a:cxnLst/>
              <a:rect l="l" t="t" r="r" b="b"/>
              <a:pathLst>
                <a:path w="190500" h="50800">
                  <a:moveTo>
                    <a:pt x="190500" y="50800"/>
                  </a:moveTo>
                  <a:lnTo>
                    <a:pt x="0" y="50800"/>
                  </a:lnTo>
                  <a:lnTo>
                    <a:pt x="0" y="0"/>
                  </a:lnTo>
                  <a:lnTo>
                    <a:pt x="190500" y="0"/>
                  </a:lnTo>
                  <a:lnTo>
                    <a:pt x="190500" y="50800"/>
                  </a:lnTo>
                  <a:close/>
                </a:path>
              </a:pathLst>
            </a:custGeom>
            <a:ln w="12700">
              <a:solidFill>
                <a:srgbClr val="1E49E2"/>
              </a:solidFill>
            </a:ln>
          </p:spPr>
          <p:txBody>
            <a:bodyPr wrap="square" lIns="0" tIns="0" rIns="0" bIns="0" rtlCol="0"/>
            <a:lstStyle/>
            <a:p>
              <a:pPr latinLnBrk="0"/>
              <a:endParaRPr sz="800">
                <a:latin typeface="+mn-ea"/>
              </a:endParaRPr>
            </a:p>
          </p:txBody>
        </p:sp>
        <p:sp>
          <p:nvSpPr>
            <p:cNvPr id="66" name="object 14">
              <a:extLst>
                <a:ext uri="{FF2B5EF4-FFF2-40B4-BE49-F238E27FC236}">
                  <a16:creationId xmlns:a16="http://schemas.microsoft.com/office/drawing/2014/main" id="{9079EC7F-25AC-A6BA-222E-9EFBE3AFD90D}"/>
                </a:ext>
              </a:extLst>
            </p:cNvPr>
            <p:cNvSpPr/>
            <p:nvPr/>
          </p:nvSpPr>
          <p:spPr>
            <a:xfrm>
              <a:off x="7588538" y="4159705"/>
              <a:ext cx="39393" cy="42333"/>
            </a:xfrm>
            <a:custGeom>
              <a:avLst/>
              <a:gdLst/>
              <a:ahLst/>
              <a:cxnLst/>
              <a:rect l="l" t="t" r="r" b="b"/>
              <a:pathLst>
                <a:path w="63500" h="63500">
                  <a:moveTo>
                    <a:pt x="63500" y="63500"/>
                  </a:moveTo>
                  <a:lnTo>
                    <a:pt x="0" y="63500"/>
                  </a:lnTo>
                  <a:lnTo>
                    <a:pt x="0" y="0"/>
                  </a:lnTo>
                  <a:lnTo>
                    <a:pt x="63500" y="0"/>
                  </a:lnTo>
                  <a:lnTo>
                    <a:pt x="63500" y="63500"/>
                  </a:lnTo>
                  <a:close/>
                </a:path>
              </a:pathLst>
            </a:custGeom>
            <a:ln w="12700">
              <a:solidFill>
                <a:srgbClr val="1E49E2"/>
              </a:solidFill>
            </a:ln>
          </p:spPr>
          <p:txBody>
            <a:bodyPr wrap="square" lIns="0" tIns="0" rIns="0" bIns="0" rtlCol="0"/>
            <a:lstStyle/>
            <a:p>
              <a:pPr latinLnBrk="0"/>
              <a:endParaRPr sz="800">
                <a:latin typeface="+mn-ea"/>
              </a:endParaRPr>
            </a:p>
          </p:txBody>
        </p:sp>
        <p:sp>
          <p:nvSpPr>
            <p:cNvPr id="67" name="object 15">
              <a:extLst>
                <a:ext uri="{FF2B5EF4-FFF2-40B4-BE49-F238E27FC236}">
                  <a16:creationId xmlns:a16="http://schemas.microsoft.com/office/drawing/2014/main" id="{56070076-5B2C-0091-0DF2-90DC6E8F09BA}"/>
                </a:ext>
              </a:extLst>
            </p:cNvPr>
            <p:cNvSpPr/>
            <p:nvPr/>
          </p:nvSpPr>
          <p:spPr>
            <a:xfrm>
              <a:off x="7517631" y="4159705"/>
              <a:ext cx="39393" cy="42333"/>
            </a:xfrm>
            <a:custGeom>
              <a:avLst/>
              <a:gdLst/>
              <a:ahLst/>
              <a:cxnLst/>
              <a:rect l="l" t="t" r="r" b="b"/>
              <a:pathLst>
                <a:path w="63500" h="63500">
                  <a:moveTo>
                    <a:pt x="63500" y="63500"/>
                  </a:moveTo>
                  <a:lnTo>
                    <a:pt x="0" y="63500"/>
                  </a:lnTo>
                  <a:lnTo>
                    <a:pt x="0" y="0"/>
                  </a:lnTo>
                  <a:lnTo>
                    <a:pt x="63500" y="0"/>
                  </a:lnTo>
                  <a:lnTo>
                    <a:pt x="63500" y="63500"/>
                  </a:lnTo>
                  <a:close/>
                </a:path>
              </a:pathLst>
            </a:custGeom>
            <a:ln w="12700">
              <a:solidFill>
                <a:srgbClr val="1E49E2"/>
              </a:solidFill>
            </a:ln>
          </p:spPr>
          <p:txBody>
            <a:bodyPr wrap="square" lIns="0" tIns="0" rIns="0" bIns="0" rtlCol="0"/>
            <a:lstStyle/>
            <a:p>
              <a:pPr latinLnBrk="0"/>
              <a:endParaRPr sz="800">
                <a:latin typeface="+mn-ea"/>
              </a:endParaRPr>
            </a:p>
          </p:txBody>
        </p:sp>
        <p:sp>
          <p:nvSpPr>
            <p:cNvPr id="68" name="object 16">
              <a:extLst>
                <a:ext uri="{FF2B5EF4-FFF2-40B4-BE49-F238E27FC236}">
                  <a16:creationId xmlns:a16="http://schemas.microsoft.com/office/drawing/2014/main" id="{542FCA5B-DE5E-10D3-D0DF-F3C137E676AC}"/>
                </a:ext>
              </a:extLst>
            </p:cNvPr>
            <p:cNvSpPr/>
            <p:nvPr/>
          </p:nvSpPr>
          <p:spPr>
            <a:xfrm>
              <a:off x="7659444" y="4159705"/>
              <a:ext cx="39393" cy="42333"/>
            </a:xfrm>
            <a:custGeom>
              <a:avLst/>
              <a:gdLst/>
              <a:ahLst/>
              <a:cxnLst/>
              <a:rect l="l" t="t" r="r" b="b"/>
              <a:pathLst>
                <a:path w="63500" h="63500">
                  <a:moveTo>
                    <a:pt x="63500" y="63500"/>
                  </a:moveTo>
                  <a:lnTo>
                    <a:pt x="0" y="63500"/>
                  </a:lnTo>
                  <a:lnTo>
                    <a:pt x="0" y="0"/>
                  </a:lnTo>
                  <a:lnTo>
                    <a:pt x="63500" y="0"/>
                  </a:lnTo>
                  <a:lnTo>
                    <a:pt x="63500" y="63500"/>
                  </a:lnTo>
                  <a:close/>
                </a:path>
              </a:pathLst>
            </a:custGeom>
            <a:ln w="12700">
              <a:solidFill>
                <a:srgbClr val="1E49E2"/>
              </a:solidFill>
            </a:ln>
          </p:spPr>
          <p:txBody>
            <a:bodyPr wrap="square" lIns="0" tIns="0" rIns="0" bIns="0" rtlCol="0"/>
            <a:lstStyle/>
            <a:p>
              <a:pPr latinLnBrk="0"/>
              <a:endParaRPr sz="800">
                <a:latin typeface="+mn-ea"/>
              </a:endParaRPr>
            </a:p>
          </p:txBody>
        </p:sp>
        <p:sp>
          <p:nvSpPr>
            <p:cNvPr id="69" name="object 17">
              <a:extLst>
                <a:ext uri="{FF2B5EF4-FFF2-40B4-BE49-F238E27FC236}">
                  <a16:creationId xmlns:a16="http://schemas.microsoft.com/office/drawing/2014/main" id="{60A03F98-AF6C-3045-6B29-1A645384D727}"/>
                </a:ext>
              </a:extLst>
            </p:cNvPr>
            <p:cNvSpPr/>
            <p:nvPr/>
          </p:nvSpPr>
          <p:spPr>
            <a:xfrm>
              <a:off x="7541265" y="4108908"/>
              <a:ext cx="133935" cy="50800"/>
            </a:xfrm>
            <a:custGeom>
              <a:avLst/>
              <a:gdLst/>
              <a:ahLst/>
              <a:cxnLst/>
              <a:rect l="l" t="t" r="r" b="b"/>
              <a:pathLst>
                <a:path w="215900" h="76200">
                  <a:moveTo>
                    <a:pt x="215900" y="76200"/>
                  </a:moveTo>
                  <a:lnTo>
                    <a:pt x="215900" y="0"/>
                  </a:lnTo>
                  <a:lnTo>
                    <a:pt x="0" y="0"/>
                  </a:lnTo>
                  <a:lnTo>
                    <a:pt x="0" y="76200"/>
                  </a:lnTo>
                </a:path>
              </a:pathLst>
            </a:custGeom>
            <a:ln w="12700">
              <a:solidFill>
                <a:srgbClr val="1E49E2"/>
              </a:solidFill>
            </a:ln>
          </p:spPr>
          <p:txBody>
            <a:bodyPr wrap="square" lIns="0" tIns="0" rIns="0" bIns="0" rtlCol="0"/>
            <a:lstStyle/>
            <a:p>
              <a:pPr latinLnBrk="0"/>
              <a:endParaRPr sz="800">
                <a:latin typeface="+mn-ea"/>
              </a:endParaRPr>
            </a:p>
          </p:txBody>
        </p:sp>
      </p:grpSp>
      <p:grpSp>
        <p:nvGrpSpPr>
          <p:cNvPr id="70" name="그룹 69">
            <a:extLst>
              <a:ext uri="{FF2B5EF4-FFF2-40B4-BE49-F238E27FC236}">
                <a16:creationId xmlns:a16="http://schemas.microsoft.com/office/drawing/2014/main" id="{94793EAC-A35D-64B3-B850-D2BD8E4A764E}"/>
              </a:ext>
            </a:extLst>
          </p:cNvPr>
          <p:cNvGrpSpPr/>
          <p:nvPr/>
        </p:nvGrpSpPr>
        <p:grpSpPr>
          <a:xfrm>
            <a:off x="7851186" y="4448483"/>
            <a:ext cx="356052" cy="382630"/>
            <a:chOff x="7461266" y="4484370"/>
            <a:chExt cx="294263" cy="316230"/>
          </a:xfrm>
        </p:grpSpPr>
        <p:sp>
          <p:nvSpPr>
            <p:cNvPr id="71" name="object 9">
              <a:extLst>
                <a:ext uri="{FF2B5EF4-FFF2-40B4-BE49-F238E27FC236}">
                  <a16:creationId xmlns:a16="http://schemas.microsoft.com/office/drawing/2014/main" id="{EFB1E0FC-B80C-5B8B-1060-6CEA85ACD581}"/>
                </a:ext>
              </a:extLst>
            </p:cNvPr>
            <p:cNvSpPr/>
            <p:nvPr/>
          </p:nvSpPr>
          <p:spPr>
            <a:xfrm>
              <a:off x="7461266" y="4484370"/>
              <a:ext cx="294263" cy="316230"/>
            </a:xfrm>
            <a:custGeom>
              <a:avLst/>
              <a:gdLst/>
              <a:ahLst/>
              <a:cxnLst/>
              <a:rect l="l" t="t" r="r" b="b"/>
              <a:pathLst>
                <a:path w="474345"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endParaRPr sz="800">
                <a:latin typeface="+mn-ea"/>
              </a:endParaRPr>
            </a:p>
          </p:txBody>
        </p:sp>
        <p:sp>
          <p:nvSpPr>
            <p:cNvPr id="72" name="object 18">
              <a:extLst>
                <a:ext uri="{FF2B5EF4-FFF2-40B4-BE49-F238E27FC236}">
                  <a16:creationId xmlns:a16="http://schemas.microsoft.com/office/drawing/2014/main" id="{977A8DBC-D134-5974-EFF7-02E08BC12F11}"/>
                </a:ext>
              </a:extLst>
            </p:cNvPr>
            <p:cNvSpPr/>
            <p:nvPr/>
          </p:nvSpPr>
          <p:spPr>
            <a:xfrm>
              <a:off x="7517114" y="4538871"/>
              <a:ext cx="181434" cy="206332"/>
            </a:xfrm>
            <a:prstGeom prst="rect">
              <a:avLst/>
            </a:prstGeom>
            <a:blipFill>
              <a:blip r:embed="rId5" cstate="print"/>
              <a:stretch>
                <a:fillRect/>
              </a:stretch>
            </a:blipFill>
          </p:spPr>
          <p:txBody>
            <a:bodyPr wrap="square" lIns="0" tIns="0" rIns="0" bIns="0" rtlCol="0"/>
            <a:lstStyle/>
            <a:p>
              <a:pPr latinLnBrk="0"/>
              <a:endParaRPr sz="800">
                <a:latin typeface="+mn-ea"/>
              </a:endParaRPr>
            </a:p>
          </p:txBody>
        </p:sp>
      </p:grpSp>
    </p:spTree>
    <p:extLst>
      <p:ext uri="{BB962C8B-B14F-4D97-AF65-F5344CB8AC3E}">
        <p14:creationId xmlns:p14="http://schemas.microsoft.com/office/powerpoint/2010/main" val="860467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E8AADC35-0A32-DEB2-8D51-DDC99BDFB9E8}"/>
              </a:ext>
            </a:extLst>
          </p:cNvPr>
          <p:cNvGrpSpPr/>
          <p:nvPr/>
        </p:nvGrpSpPr>
        <p:grpSpPr>
          <a:xfrm>
            <a:off x="-622" y="1196975"/>
            <a:ext cx="9676250" cy="5661025"/>
            <a:chOff x="-622" y="1196975"/>
            <a:chExt cx="9676250" cy="5661025"/>
          </a:xfrm>
        </p:grpSpPr>
        <p:sp>
          <p:nvSpPr>
            <p:cNvPr id="12" name="object 2">
              <a:extLst>
                <a:ext uri="{FF2B5EF4-FFF2-40B4-BE49-F238E27FC236}">
                  <a16:creationId xmlns:a16="http://schemas.microsoft.com/office/drawing/2014/main" id="{9211A10C-D30F-7550-E615-DE75B6DDFCB3}"/>
                </a:ext>
              </a:extLst>
            </p:cNvPr>
            <p:cNvSpPr/>
            <p:nvPr/>
          </p:nvSpPr>
          <p:spPr>
            <a:xfrm>
              <a:off x="-622" y="1196975"/>
              <a:ext cx="9676250" cy="5661025"/>
            </a:xfrm>
            <a:prstGeom prst="rect">
              <a:avLst/>
            </a:prstGeom>
            <a:solidFill>
              <a:srgbClr val="510DBC">
                <a:alpha val="10000"/>
              </a:srgbClr>
            </a:solidFill>
          </p:spPr>
          <p:txBody>
            <a:bodyPr wrap="square" lIns="0" tIns="0" rIns="0" bIns="0" rtlCol="0"/>
            <a:lstStyle/>
            <a:p>
              <a:endParaRPr sz="800" dirty="0">
                <a:latin typeface="KoPub돋움체 Medium" panose="00000600000000000000" pitchFamily="2" charset="-127"/>
                <a:ea typeface="+mj-ea"/>
              </a:endParaRPr>
            </a:p>
          </p:txBody>
        </p:sp>
        <p:sp>
          <p:nvSpPr>
            <p:cNvPr id="13" name="object 2">
              <a:extLst>
                <a:ext uri="{FF2B5EF4-FFF2-40B4-BE49-F238E27FC236}">
                  <a16:creationId xmlns:a16="http://schemas.microsoft.com/office/drawing/2014/main" id="{B85E30FC-23AC-712F-F1C6-CBF2F572E741}"/>
                </a:ext>
              </a:extLst>
            </p:cNvPr>
            <p:cNvSpPr/>
            <p:nvPr/>
          </p:nvSpPr>
          <p:spPr>
            <a:xfrm>
              <a:off x="1637730" y="1431667"/>
              <a:ext cx="4458269" cy="3116270"/>
            </a:xfrm>
            <a:prstGeom prst="rect">
              <a:avLst/>
            </a:prstGeom>
            <a:solidFill>
              <a:srgbClr val="510DBC">
                <a:alpha val="10000"/>
              </a:srgbClr>
            </a:solidFill>
          </p:spPr>
          <p:txBody>
            <a:bodyPr wrap="square" lIns="0" tIns="0" rIns="0" bIns="0" rtlCol="0"/>
            <a:lstStyle/>
            <a:p>
              <a:endParaRPr sz="800" dirty="0">
                <a:latin typeface="KoPub돋움체 Medium" panose="00000600000000000000" pitchFamily="2" charset="-127"/>
                <a:ea typeface="+mj-ea"/>
              </a:endParaRPr>
            </a:p>
          </p:txBody>
        </p:sp>
      </p:grpSp>
      <p:sp>
        <p:nvSpPr>
          <p:cNvPr id="2" name="object 5">
            <a:extLst>
              <a:ext uri="{FF2B5EF4-FFF2-40B4-BE49-F238E27FC236}">
                <a16:creationId xmlns:a16="http://schemas.microsoft.com/office/drawing/2014/main" id="{CF67606F-1D78-A799-22D4-46B705BC376E}"/>
              </a:ext>
            </a:extLst>
          </p:cNvPr>
          <p:cNvSpPr txBox="1"/>
          <p:nvPr/>
        </p:nvSpPr>
        <p:spPr>
          <a:xfrm>
            <a:off x="7125676" y="2252622"/>
            <a:ext cx="4682011" cy="1589047"/>
          </a:xfrm>
          <a:prstGeom prst="rect">
            <a:avLst/>
          </a:prstGeom>
        </p:spPr>
        <p:txBody>
          <a:bodyPr vert="horz" wrap="square" lIns="0" tIns="8467" rIns="0" bIns="0" rtlCol="0">
            <a:spAutoFit/>
          </a:bodyPr>
          <a:lstStyle/>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산업 부문별 혁신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49</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헬스케어 및 생명과학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a:t>
            </a:r>
            <a:r>
              <a:rPr lang="en-US" altLang="ko-KR" sz="1067" b="1" spc="100"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50</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유통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51</a:t>
            </a:r>
          </a:p>
          <a:p>
            <a:pPr marL="8467">
              <a:spcBef>
                <a:spcPts val="67"/>
              </a:spcBef>
            </a:pP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항공 및 방위 산업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52</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Key</a:t>
            </a: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Takeaways</a:t>
            </a: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53</a:t>
            </a:r>
          </a:p>
        </p:txBody>
      </p:sp>
      <p:sp>
        <p:nvSpPr>
          <p:cNvPr id="3" name="슬라이드 번호 개체 틀 2">
            <a:extLst>
              <a:ext uri="{FF2B5EF4-FFF2-40B4-BE49-F238E27FC236}">
                <a16:creationId xmlns:a16="http://schemas.microsoft.com/office/drawing/2014/main" id="{509F19E6-AE1C-7B3C-3148-4C96AB5E83B9}"/>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48</a:t>
            </a:fld>
            <a:r>
              <a:rPr lang="en-US" altLang="ko-KR"/>
              <a:t> </a:t>
            </a:r>
            <a:endParaRPr lang="en-US" dirty="0"/>
          </a:p>
        </p:txBody>
      </p:sp>
      <p:sp>
        <p:nvSpPr>
          <p:cNvPr id="15" name="object 4">
            <a:extLst>
              <a:ext uri="{FF2B5EF4-FFF2-40B4-BE49-F238E27FC236}">
                <a16:creationId xmlns:a16="http://schemas.microsoft.com/office/drawing/2014/main" id="{6883068B-C92E-54C8-5505-3F2D0E042700}"/>
              </a:ext>
            </a:extLst>
          </p:cNvPr>
          <p:cNvSpPr txBox="1"/>
          <p:nvPr/>
        </p:nvSpPr>
        <p:spPr>
          <a:xfrm>
            <a:off x="6902831" y="1328035"/>
            <a:ext cx="5790485" cy="1245026"/>
          </a:xfrm>
          <a:prstGeom prst="rect">
            <a:avLst/>
          </a:prstGeom>
        </p:spPr>
        <p:txBody>
          <a:bodyPr vert="horz" wrap="square" lIns="0" tIns="289137" rIns="0" bIns="0" rtlCol="0">
            <a:noAutofit/>
          </a:bodyPr>
          <a:lstStyle/>
          <a:p>
            <a:pPr marL="8467" marR="895818">
              <a:lnSpc>
                <a:spcPct val="66300"/>
              </a:lnSpc>
              <a:spcBef>
                <a:spcPts val="2277"/>
              </a:spcBef>
            </a:pPr>
            <a:r>
              <a:rPr lang="ko-KR" altLang="en-US" sz="3600" b="1" dirty="0">
                <a:solidFill>
                  <a:srgbClr val="1E49E2"/>
                </a:solidFill>
                <a:latin typeface="KPMG Bold" panose="020B0803030202040204" pitchFamily="34" charset="0"/>
                <a:ea typeface="KoPub돋움체 Medium" panose="00000600000000000000" pitchFamily="2" charset="-127"/>
                <a:cs typeface="KPMG Bold"/>
              </a:rPr>
              <a:t>산업 부문별 혁신</a:t>
            </a:r>
          </a:p>
        </p:txBody>
      </p:sp>
      <p:sp>
        <p:nvSpPr>
          <p:cNvPr id="16" name="object 6">
            <a:extLst>
              <a:ext uri="{FF2B5EF4-FFF2-40B4-BE49-F238E27FC236}">
                <a16:creationId xmlns:a16="http://schemas.microsoft.com/office/drawing/2014/main" id="{35AC47A7-7BA1-9296-09F0-BD3431051D90}"/>
              </a:ext>
            </a:extLst>
          </p:cNvPr>
          <p:cNvSpPr txBox="1"/>
          <p:nvPr/>
        </p:nvSpPr>
        <p:spPr>
          <a:xfrm>
            <a:off x="5384800" y="1582983"/>
            <a:ext cx="1422400" cy="391628"/>
          </a:xfrm>
          <a:prstGeom prst="rect">
            <a:avLst/>
          </a:prstGeom>
          <a:solidFill>
            <a:srgbClr val="1E49E2"/>
          </a:solidFill>
        </p:spPr>
        <p:txBody>
          <a:bodyPr vert="horz" wrap="square" lIns="0" tIns="72000" rIns="0" bIns="72000" rtlCol="0">
            <a:spAutoFit/>
          </a:bodyPr>
          <a:lstStyle/>
          <a:p>
            <a:pPr algn="ctr">
              <a:spcBef>
                <a:spcPts val="210"/>
              </a:spcBef>
            </a:pPr>
            <a:r>
              <a:rPr lang="ko-KR" altLang="en-US"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제 </a:t>
            </a:r>
            <a:r>
              <a:rPr lang="en-US" altLang="ko-KR"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7 </a:t>
            </a:r>
            <a:r>
              <a:rPr lang="ko-KR" altLang="en-US"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장</a:t>
            </a:r>
            <a:endParaRPr lang="en-US" altLang="ko-KR" sz="16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endParaRPr>
          </a:p>
        </p:txBody>
      </p:sp>
      <p:sp>
        <p:nvSpPr>
          <p:cNvPr id="17" name="object 6">
            <a:extLst>
              <a:ext uri="{FF2B5EF4-FFF2-40B4-BE49-F238E27FC236}">
                <a16:creationId xmlns:a16="http://schemas.microsoft.com/office/drawing/2014/main" id="{8E992F15-31C6-47BB-13B3-B3A54D94D5F3}"/>
              </a:ext>
            </a:extLst>
          </p:cNvPr>
          <p:cNvSpPr txBox="1"/>
          <p:nvPr/>
        </p:nvSpPr>
        <p:spPr>
          <a:xfrm>
            <a:off x="6902832" y="2259617"/>
            <a:ext cx="126122" cy="1582052"/>
          </a:xfrm>
          <a:prstGeom prst="rect">
            <a:avLst/>
          </a:prstGeom>
          <a:solidFill>
            <a:srgbClr val="1E49E2"/>
          </a:solidFill>
        </p:spPr>
        <p:txBody>
          <a:bodyPr vert="horz" wrap="square" lIns="0" tIns="26670" rIns="0" bIns="0" rtlCol="0">
            <a:noAutofit/>
          </a:bodyPr>
          <a:lstStyle>
            <a:defPPr>
              <a:defRPr lang="ko-KR"/>
            </a:defPPr>
            <a:lvl1pPr marL="302895">
              <a:lnSpc>
                <a:spcPct val="100000"/>
              </a:lnSpc>
              <a:spcBef>
                <a:spcPts val="315"/>
              </a:spcBef>
              <a:defRPr sz="2800" b="1" spc="-10">
                <a:solidFill>
                  <a:srgbClr val="E3D0FB"/>
                </a:solidFill>
                <a:latin typeface="KPMG Bold"/>
                <a:cs typeface="KPMG Bold"/>
              </a:defRPr>
            </a:lvl1pPr>
          </a:lstStyle>
          <a:p>
            <a:endParaRPr sz="1867" dirty="0">
              <a:latin typeface="KoPub돋움체 Medium" panose="00000600000000000000" pitchFamily="2" charset="-127"/>
              <a:ea typeface="+mj-ea"/>
            </a:endParaRPr>
          </a:p>
        </p:txBody>
      </p:sp>
      <p:sp>
        <p:nvSpPr>
          <p:cNvPr id="9" name="object 5">
            <a:extLst>
              <a:ext uri="{FF2B5EF4-FFF2-40B4-BE49-F238E27FC236}">
                <a16:creationId xmlns:a16="http://schemas.microsoft.com/office/drawing/2014/main" id="{5B63E6DB-5063-AF61-341E-E40AF5BAB85F}"/>
              </a:ext>
            </a:extLst>
          </p:cNvPr>
          <p:cNvSpPr/>
          <p:nvPr/>
        </p:nvSpPr>
        <p:spPr>
          <a:xfrm>
            <a:off x="515937" y="1431667"/>
            <a:ext cx="5227337" cy="5437335"/>
          </a:xfrm>
          <a:prstGeom prst="rect">
            <a:avLst/>
          </a:prstGeom>
          <a:blipFill>
            <a:blip r:embed="rId2" cstate="print"/>
            <a:stretch>
              <a:fillRect/>
            </a:stretch>
          </a:blipFill>
        </p:spPr>
        <p:txBody>
          <a:bodyPr wrap="square" lIns="0" tIns="0" rIns="0" bIns="0" rtlCol="0"/>
          <a:lstStyle/>
          <a:p>
            <a:endParaRPr sz="800"/>
          </a:p>
        </p:txBody>
      </p:sp>
      <p:sp>
        <p:nvSpPr>
          <p:cNvPr id="4" name="사각형: 둥근 위쪽 모서리 3">
            <a:extLst>
              <a:ext uri="{FF2B5EF4-FFF2-40B4-BE49-F238E27FC236}">
                <a16:creationId xmlns:a16="http://schemas.microsoft.com/office/drawing/2014/main" id="{208DB626-52DD-E034-417C-5B79FD38DC63}"/>
              </a:ext>
            </a:extLst>
          </p:cNvPr>
          <p:cNvSpPr/>
          <p:nvPr/>
        </p:nvSpPr>
        <p:spPr>
          <a:xfrm>
            <a:off x="515937" y="571500"/>
            <a:ext cx="106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산업 부문별 혁신</a:t>
            </a:r>
          </a:p>
        </p:txBody>
      </p:sp>
      <p:sp>
        <p:nvSpPr>
          <p:cNvPr id="20" name="사각형: 둥근 위쪽 모서리 19">
            <a:extLst>
              <a:ext uri="{FF2B5EF4-FFF2-40B4-BE49-F238E27FC236}">
                <a16:creationId xmlns:a16="http://schemas.microsoft.com/office/drawing/2014/main" id="{ECB63DE8-D284-F1BD-0C35-B203D1D0335A}"/>
              </a:ext>
            </a:extLst>
          </p:cNvPr>
          <p:cNvSpPr/>
          <p:nvPr/>
        </p:nvSpPr>
        <p:spPr>
          <a:xfrm>
            <a:off x="1622937" y="571500"/>
            <a:ext cx="106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헬스케어 및 생명과학</a:t>
            </a:r>
          </a:p>
        </p:txBody>
      </p:sp>
      <p:sp>
        <p:nvSpPr>
          <p:cNvPr id="22" name="사각형: 둥근 위쪽 모서리 21">
            <a:extLst>
              <a:ext uri="{FF2B5EF4-FFF2-40B4-BE49-F238E27FC236}">
                <a16:creationId xmlns:a16="http://schemas.microsoft.com/office/drawing/2014/main" id="{4B0A6A58-37E2-15A2-1DA1-004C8138513F}"/>
              </a:ext>
            </a:extLst>
          </p:cNvPr>
          <p:cNvSpPr/>
          <p:nvPr/>
        </p:nvSpPr>
        <p:spPr>
          <a:xfrm>
            <a:off x="2727837" y="571500"/>
            <a:ext cx="8345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유통</a:t>
            </a:r>
          </a:p>
        </p:txBody>
      </p:sp>
      <p:sp>
        <p:nvSpPr>
          <p:cNvPr id="23" name="사각형: 둥근 위쪽 모서리 22">
            <a:extLst>
              <a:ext uri="{FF2B5EF4-FFF2-40B4-BE49-F238E27FC236}">
                <a16:creationId xmlns:a16="http://schemas.microsoft.com/office/drawing/2014/main" id="{1A5AE41F-55CA-29BB-C32B-BD76797FE00D}"/>
              </a:ext>
            </a:extLst>
          </p:cNvPr>
          <p:cNvSpPr/>
          <p:nvPr/>
        </p:nvSpPr>
        <p:spPr>
          <a:xfrm>
            <a:off x="3604137" y="571500"/>
            <a:ext cx="8345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항공 및 방위 산업</a:t>
            </a:r>
          </a:p>
        </p:txBody>
      </p:sp>
      <p:sp>
        <p:nvSpPr>
          <p:cNvPr id="24" name="사각형: 둥근 위쪽 모서리 23">
            <a:extLst>
              <a:ext uri="{FF2B5EF4-FFF2-40B4-BE49-F238E27FC236}">
                <a16:creationId xmlns:a16="http://schemas.microsoft.com/office/drawing/2014/main" id="{5460774F-FB92-1570-6DAB-4340FFD7B7CB}"/>
              </a:ext>
            </a:extLst>
          </p:cNvPr>
          <p:cNvSpPr/>
          <p:nvPr/>
        </p:nvSpPr>
        <p:spPr>
          <a:xfrm>
            <a:off x="4480437" y="571500"/>
            <a:ext cx="8345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207996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E560D1CE-4ED3-1061-056D-8A794C60D533}"/>
              </a:ext>
            </a:extLst>
          </p:cNvPr>
          <p:cNvSpPr>
            <a:spLocks noGrp="1"/>
          </p:cNvSpPr>
          <p:nvPr>
            <p:ph type="ftr" sz="quarter" idx="3"/>
          </p:nvPr>
        </p:nvSpPr>
        <p:spPr/>
        <p:txBody>
          <a:body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슬라이드 번호 개체 틀 2">
            <a:extLst>
              <a:ext uri="{FF2B5EF4-FFF2-40B4-BE49-F238E27FC236}">
                <a16:creationId xmlns:a16="http://schemas.microsoft.com/office/drawing/2014/main" id="{9BDAB98F-113B-EF2D-B484-0CA3A916C2AE}"/>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49</a:t>
            </a:fld>
            <a:r>
              <a:rPr lang="en-US" altLang="ko-KR"/>
              <a:t> </a:t>
            </a:r>
            <a:endParaRPr lang="en-US" dirty="0"/>
          </a:p>
        </p:txBody>
      </p:sp>
      <p:sp>
        <p:nvSpPr>
          <p:cNvPr id="4" name="사각형: 둥근 위쪽 모서리 3">
            <a:extLst>
              <a:ext uri="{FF2B5EF4-FFF2-40B4-BE49-F238E27FC236}">
                <a16:creationId xmlns:a16="http://schemas.microsoft.com/office/drawing/2014/main" id="{A823884D-AD2E-F96B-F05E-411D30997D72}"/>
              </a:ext>
            </a:extLst>
          </p:cNvPr>
          <p:cNvSpPr/>
          <p:nvPr/>
        </p:nvSpPr>
        <p:spPr>
          <a:xfrm>
            <a:off x="515937" y="571500"/>
            <a:ext cx="1063112"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산업 부문별 혁신</a:t>
            </a:r>
          </a:p>
        </p:txBody>
      </p:sp>
      <p:sp>
        <p:nvSpPr>
          <p:cNvPr id="5" name="사각형: 둥근 위쪽 모서리 4">
            <a:extLst>
              <a:ext uri="{FF2B5EF4-FFF2-40B4-BE49-F238E27FC236}">
                <a16:creationId xmlns:a16="http://schemas.microsoft.com/office/drawing/2014/main" id="{E3D2115F-AAE7-76C1-1F83-4D90BDA1C89E}"/>
              </a:ext>
            </a:extLst>
          </p:cNvPr>
          <p:cNvSpPr/>
          <p:nvPr/>
        </p:nvSpPr>
        <p:spPr>
          <a:xfrm>
            <a:off x="1622937" y="571500"/>
            <a:ext cx="106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헬스케어 및 생명과학</a:t>
            </a:r>
          </a:p>
        </p:txBody>
      </p:sp>
      <p:sp>
        <p:nvSpPr>
          <p:cNvPr id="6" name="사각형: 둥근 위쪽 모서리 5">
            <a:extLst>
              <a:ext uri="{FF2B5EF4-FFF2-40B4-BE49-F238E27FC236}">
                <a16:creationId xmlns:a16="http://schemas.microsoft.com/office/drawing/2014/main" id="{6A6B609E-16F1-C0DE-06FF-CE2C4BA05012}"/>
              </a:ext>
            </a:extLst>
          </p:cNvPr>
          <p:cNvSpPr/>
          <p:nvPr/>
        </p:nvSpPr>
        <p:spPr>
          <a:xfrm>
            <a:off x="2727837" y="571500"/>
            <a:ext cx="8345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유통</a:t>
            </a:r>
          </a:p>
        </p:txBody>
      </p:sp>
      <p:sp>
        <p:nvSpPr>
          <p:cNvPr id="7" name="사각형: 둥근 위쪽 모서리 6">
            <a:extLst>
              <a:ext uri="{FF2B5EF4-FFF2-40B4-BE49-F238E27FC236}">
                <a16:creationId xmlns:a16="http://schemas.microsoft.com/office/drawing/2014/main" id="{520CDB67-E89F-2B58-19FE-988065FDF2F9}"/>
              </a:ext>
            </a:extLst>
          </p:cNvPr>
          <p:cNvSpPr/>
          <p:nvPr/>
        </p:nvSpPr>
        <p:spPr>
          <a:xfrm>
            <a:off x="3604137" y="571500"/>
            <a:ext cx="8345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항공 및 방위 산업</a:t>
            </a:r>
          </a:p>
        </p:txBody>
      </p:sp>
      <p:sp>
        <p:nvSpPr>
          <p:cNvPr id="9" name="object 3">
            <a:extLst>
              <a:ext uri="{FF2B5EF4-FFF2-40B4-BE49-F238E27FC236}">
                <a16:creationId xmlns:a16="http://schemas.microsoft.com/office/drawing/2014/main" id="{707E6010-56C3-AB02-FC37-A6AFB451F185}"/>
              </a:ext>
            </a:extLst>
          </p:cNvPr>
          <p:cNvSpPr/>
          <p:nvPr/>
        </p:nvSpPr>
        <p:spPr>
          <a:xfrm>
            <a:off x="713505" y="1669339"/>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0" name="object 4">
            <a:extLst>
              <a:ext uri="{FF2B5EF4-FFF2-40B4-BE49-F238E27FC236}">
                <a16:creationId xmlns:a16="http://schemas.microsoft.com/office/drawing/2014/main" id="{5E7A6341-AF04-3BE1-BA15-3FDD1F05FF7D}"/>
              </a:ext>
            </a:extLst>
          </p:cNvPr>
          <p:cNvSpPr txBox="1"/>
          <p:nvPr/>
        </p:nvSpPr>
        <p:spPr>
          <a:xfrm>
            <a:off x="515937" y="1845501"/>
            <a:ext cx="2691288" cy="2653313"/>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산업을 아우르는 전방위적 변화에 더해</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공급망 관리 경영진들은 주요 산업의 부문별 변화로 인한 공급망의 전환을 경험할 것입니다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이러한 혁신적인 변화는 기회를 창출하지만</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창출된 기회를 잡기 위해선 새롭게 나타난 수많은 어려움을 극복해야만 합니다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본 보고서에서는 헬스케어 및 생명과학</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유통</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항공 및 방위 산업에서 구체적으로 어떤 변화가 나타나는지 살펴보고</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이러한 변화가 공급망 관리 경영진에게 던지는 화두가 무엇일지 고찰했습니다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p>
        </p:txBody>
      </p:sp>
      <p:sp>
        <p:nvSpPr>
          <p:cNvPr id="11" name="object 2">
            <a:extLst>
              <a:ext uri="{FF2B5EF4-FFF2-40B4-BE49-F238E27FC236}">
                <a16:creationId xmlns:a16="http://schemas.microsoft.com/office/drawing/2014/main" id="{4C61299F-8AF3-5B4A-0E66-DA445CF25DDB}"/>
              </a:ext>
            </a:extLst>
          </p:cNvPr>
          <p:cNvSpPr txBox="1"/>
          <p:nvPr/>
        </p:nvSpPr>
        <p:spPr>
          <a:xfrm>
            <a:off x="495596" y="1139071"/>
            <a:ext cx="3013148" cy="439437"/>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산업 부문별 혁신</a:t>
            </a:r>
          </a:p>
        </p:txBody>
      </p:sp>
      <p:pic>
        <p:nvPicPr>
          <p:cNvPr id="13" name="그림 12" descr="병실, 방, 의료 장비, 의류이(가) 표시된 사진&#10;&#10;자동 생성된 설명">
            <a:extLst>
              <a:ext uri="{FF2B5EF4-FFF2-40B4-BE49-F238E27FC236}">
                <a16:creationId xmlns:a16="http://schemas.microsoft.com/office/drawing/2014/main" id="{F376FB9B-B728-0801-E529-0AB9217EB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3370" y="1196985"/>
            <a:ext cx="8768630" cy="4932354"/>
          </a:xfrm>
          <a:prstGeom prst="rect">
            <a:avLst/>
          </a:prstGeom>
        </p:spPr>
      </p:pic>
      <p:sp>
        <p:nvSpPr>
          <p:cNvPr id="12" name="사각형: 둥근 위쪽 모서리 11">
            <a:extLst>
              <a:ext uri="{FF2B5EF4-FFF2-40B4-BE49-F238E27FC236}">
                <a16:creationId xmlns:a16="http://schemas.microsoft.com/office/drawing/2014/main" id="{EF3C6F28-3839-7F7B-CBC7-C1175FF9D403}"/>
              </a:ext>
            </a:extLst>
          </p:cNvPr>
          <p:cNvSpPr/>
          <p:nvPr/>
        </p:nvSpPr>
        <p:spPr>
          <a:xfrm>
            <a:off x="4480437" y="571500"/>
            <a:ext cx="8345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1552632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a16="http://schemas.microsoft.com/office/drawing/2014/main" id="{8F0E8ADD-E991-4B33-9EE4-6F87E0E63A46}"/>
              </a:ext>
            </a:extLst>
          </p:cNvPr>
          <p:cNvGrpSpPr/>
          <p:nvPr/>
        </p:nvGrpSpPr>
        <p:grpSpPr>
          <a:xfrm>
            <a:off x="-622" y="1196975"/>
            <a:ext cx="9676250" cy="5661025"/>
            <a:chOff x="-622" y="1196975"/>
            <a:chExt cx="9676250" cy="5661025"/>
          </a:xfrm>
        </p:grpSpPr>
        <p:sp>
          <p:nvSpPr>
            <p:cNvPr id="25" name="object 2">
              <a:extLst>
                <a:ext uri="{FF2B5EF4-FFF2-40B4-BE49-F238E27FC236}">
                  <a16:creationId xmlns:a16="http://schemas.microsoft.com/office/drawing/2014/main" id="{C821C88F-E6DD-23FB-E395-5BFDEF0AF63B}"/>
                </a:ext>
              </a:extLst>
            </p:cNvPr>
            <p:cNvSpPr/>
            <p:nvPr/>
          </p:nvSpPr>
          <p:spPr>
            <a:xfrm>
              <a:off x="-622" y="1196975"/>
              <a:ext cx="9676250" cy="5661025"/>
            </a:xfrm>
            <a:prstGeom prst="rect">
              <a:avLst/>
            </a:prstGeom>
            <a:solidFill>
              <a:srgbClr val="510DBC">
                <a:alpha val="10000"/>
              </a:srgbClr>
            </a:solidFill>
          </p:spPr>
          <p:txBody>
            <a:bodyPr wrap="square" lIns="0" tIns="0" rIns="0" bIns="0" rtlCol="0"/>
            <a:lstStyle/>
            <a:p>
              <a:endParaRPr sz="800" dirty="0">
                <a:latin typeface="KoPub돋움체 Medium" panose="00000600000000000000" pitchFamily="2" charset="-127"/>
                <a:ea typeface="+mj-ea"/>
              </a:endParaRPr>
            </a:p>
          </p:txBody>
        </p:sp>
        <p:sp>
          <p:nvSpPr>
            <p:cNvPr id="26" name="object 2">
              <a:extLst>
                <a:ext uri="{FF2B5EF4-FFF2-40B4-BE49-F238E27FC236}">
                  <a16:creationId xmlns:a16="http://schemas.microsoft.com/office/drawing/2014/main" id="{0A99CF5C-8F13-431B-56E3-BA6781E4C8F1}"/>
                </a:ext>
              </a:extLst>
            </p:cNvPr>
            <p:cNvSpPr/>
            <p:nvPr/>
          </p:nvSpPr>
          <p:spPr>
            <a:xfrm>
              <a:off x="1493947" y="1431667"/>
              <a:ext cx="4602053" cy="3116270"/>
            </a:xfrm>
            <a:prstGeom prst="rect">
              <a:avLst/>
            </a:prstGeom>
            <a:solidFill>
              <a:srgbClr val="510DBC">
                <a:alpha val="10000"/>
              </a:srgbClr>
            </a:solidFill>
          </p:spPr>
          <p:txBody>
            <a:bodyPr wrap="square" lIns="0" tIns="0" rIns="0" bIns="0" rtlCol="0"/>
            <a:lstStyle/>
            <a:p>
              <a:endParaRPr sz="800" dirty="0">
                <a:latin typeface="KoPub돋움체 Medium" panose="00000600000000000000" pitchFamily="2" charset="-127"/>
                <a:ea typeface="+mj-ea"/>
              </a:endParaRPr>
            </a:p>
          </p:txBody>
        </p:sp>
      </p:grpSp>
      <p:sp>
        <p:nvSpPr>
          <p:cNvPr id="16" name="object 3">
            <a:extLst>
              <a:ext uri="{FF2B5EF4-FFF2-40B4-BE49-F238E27FC236}">
                <a16:creationId xmlns:a16="http://schemas.microsoft.com/office/drawing/2014/main" id="{DC0F5760-B96A-D99B-FB6C-ADD3C1C82D98}"/>
              </a:ext>
            </a:extLst>
          </p:cNvPr>
          <p:cNvSpPr/>
          <p:nvPr/>
        </p:nvSpPr>
        <p:spPr>
          <a:xfrm>
            <a:off x="1" y="2898776"/>
            <a:ext cx="9675627" cy="3966296"/>
          </a:xfrm>
          <a:prstGeom prst="rect">
            <a:avLst/>
          </a:prstGeom>
          <a:blipFill>
            <a:blip r:embed="rId2" cstate="print"/>
            <a:stretch>
              <a:fillRect/>
            </a:stretch>
          </a:blipFill>
        </p:spPr>
        <p:txBody>
          <a:bodyPr wrap="square" lIns="0" tIns="0" rIns="0" bIns="0" rtlCol="0"/>
          <a:lstStyle/>
          <a:p>
            <a:endParaRPr sz="800" dirty="0"/>
          </a:p>
        </p:txBody>
      </p:sp>
      <p:sp>
        <p:nvSpPr>
          <p:cNvPr id="3" name="슬라이드 번호 개체 틀 2">
            <a:extLst>
              <a:ext uri="{FF2B5EF4-FFF2-40B4-BE49-F238E27FC236}">
                <a16:creationId xmlns:a16="http://schemas.microsoft.com/office/drawing/2014/main" id="{574DE63D-EB96-9006-C155-2668DEFCA2E3}"/>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5</a:t>
            </a:fld>
            <a:r>
              <a:rPr lang="en-US" altLang="ko-KR"/>
              <a:t> </a:t>
            </a:r>
            <a:endParaRPr lang="en-US" dirty="0"/>
          </a:p>
        </p:txBody>
      </p:sp>
      <p:sp>
        <p:nvSpPr>
          <p:cNvPr id="5" name="사각형: 둥근 위쪽 모서리 4">
            <a:extLst>
              <a:ext uri="{FF2B5EF4-FFF2-40B4-BE49-F238E27FC236}">
                <a16:creationId xmlns:a16="http://schemas.microsoft.com/office/drawing/2014/main" id="{71DA8376-534F-C432-78FB-2A730CAB48CD}"/>
              </a:ext>
            </a:extLst>
          </p:cNvPr>
          <p:cNvSpPr/>
          <p:nvPr/>
        </p:nvSpPr>
        <p:spPr>
          <a:xfrm>
            <a:off x="51593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오늘날의 공급망</a:t>
            </a:r>
            <a:endPar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10" name="사각형: 둥근 위쪽 모서리 9">
            <a:extLst>
              <a:ext uri="{FF2B5EF4-FFF2-40B4-BE49-F238E27FC236}">
                <a16:creationId xmlns:a16="http://schemas.microsoft.com/office/drawing/2014/main" id="{F17216D5-5C6D-F19C-5CC9-284B04AA7CCC}"/>
              </a:ext>
            </a:extLst>
          </p:cNvPr>
          <p:cNvSpPr/>
          <p:nvPr/>
        </p:nvSpPr>
        <p:spPr>
          <a:xfrm>
            <a:off x="1535822"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생존과 회복력</a:t>
            </a:r>
          </a:p>
        </p:txBody>
      </p:sp>
      <p:sp>
        <p:nvSpPr>
          <p:cNvPr id="11" name="사각형: 둥근 위쪽 모서리 10">
            <a:extLst>
              <a:ext uri="{FF2B5EF4-FFF2-40B4-BE49-F238E27FC236}">
                <a16:creationId xmlns:a16="http://schemas.microsoft.com/office/drawing/2014/main" id="{10581172-2400-0237-364A-438C5AE7F1E9}"/>
              </a:ext>
            </a:extLst>
          </p:cNvPr>
          <p:cNvSpPr/>
          <p:nvPr/>
        </p:nvSpPr>
        <p:spPr>
          <a:xfrm>
            <a:off x="255570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대외 규제</a:t>
            </a:r>
          </a:p>
        </p:txBody>
      </p:sp>
      <p:sp>
        <p:nvSpPr>
          <p:cNvPr id="12" name="사각형: 둥근 위쪽 모서리 11">
            <a:extLst>
              <a:ext uri="{FF2B5EF4-FFF2-40B4-BE49-F238E27FC236}">
                <a16:creationId xmlns:a16="http://schemas.microsoft.com/office/drawing/2014/main" id="{4A97F514-F9C4-82B0-EC19-FFFF9B2FF166}"/>
              </a:ext>
            </a:extLst>
          </p:cNvPr>
          <p:cNvSpPr/>
          <p:nvPr/>
        </p:nvSpPr>
        <p:spPr>
          <a:xfrm>
            <a:off x="3575592"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내일의 공급망</a:t>
            </a:r>
          </a:p>
        </p:txBody>
      </p:sp>
      <p:sp>
        <p:nvSpPr>
          <p:cNvPr id="13" name="사각형: 둥근 위쪽 모서리 12">
            <a:extLst>
              <a:ext uri="{FF2B5EF4-FFF2-40B4-BE49-F238E27FC236}">
                <a16:creationId xmlns:a16="http://schemas.microsoft.com/office/drawing/2014/main" id="{B4CD2F6F-8EE0-7A5D-DF5B-68E26AD96D51}"/>
              </a:ext>
            </a:extLst>
          </p:cNvPr>
          <p:cNvSpPr/>
          <p:nvPr/>
        </p:nvSpPr>
        <p:spPr>
          <a:xfrm>
            <a:off x="4595476"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21" name="object 5">
            <a:extLst>
              <a:ext uri="{FF2B5EF4-FFF2-40B4-BE49-F238E27FC236}">
                <a16:creationId xmlns:a16="http://schemas.microsoft.com/office/drawing/2014/main" id="{D05EC883-873F-19DE-AEAA-064B6219B22C}"/>
              </a:ext>
            </a:extLst>
          </p:cNvPr>
          <p:cNvSpPr txBox="1"/>
          <p:nvPr/>
        </p:nvSpPr>
        <p:spPr>
          <a:xfrm>
            <a:off x="7206486" y="2272704"/>
            <a:ext cx="5229354" cy="1589047"/>
          </a:xfrm>
          <a:prstGeom prst="rect">
            <a:avLst/>
          </a:prstGeom>
        </p:spPr>
        <p:txBody>
          <a:bodyPr vert="horz" wrap="square" lIns="0" tIns="8467" rIns="0" bIns="0" rtlCol="0">
            <a:spAutoFit/>
          </a:bodyPr>
          <a:lstStyle/>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오늘날의 공급망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6</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생존과 회복력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6</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대외 규제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..........................................................................................10</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내일의 공급망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....................................................................................12</a:t>
            </a:r>
          </a:p>
          <a:p>
            <a:pPr marL="8467">
              <a:spcBef>
                <a:spcPts val="67"/>
              </a:spcBef>
            </a:pPr>
            <a:endPar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spcBef>
                <a:spcPts val="67"/>
              </a:spcBef>
            </a:pP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Key</a:t>
            </a: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Takeaways</a:t>
            </a:r>
            <a:r>
              <a:rPr lang="ko-KR" altLang="en-US"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en-US" altLang="ko-KR" sz="1067" b="1" dirty="0">
                <a:ln>
                  <a:solidFill>
                    <a:schemeClr val="accent6">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................................................................................14</a:t>
            </a:r>
          </a:p>
        </p:txBody>
      </p:sp>
      <p:sp>
        <p:nvSpPr>
          <p:cNvPr id="27" name="object 4">
            <a:extLst>
              <a:ext uri="{FF2B5EF4-FFF2-40B4-BE49-F238E27FC236}">
                <a16:creationId xmlns:a16="http://schemas.microsoft.com/office/drawing/2014/main" id="{37DFE891-B688-6385-1833-FC814752B5AC}"/>
              </a:ext>
            </a:extLst>
          </p:cNvPr>
          <p:cNvSpPr txBox="1"/>
          <p:nvPr/>
        </p:nvSpPr>
        <p:spPr>
          <a:xfrm>
            <a:off x="6902831" y="1340067"/>
            <a:ext cx="3874895" cy="1245026"/>
          </a:xfrm>
          <a:prstGeom prst="rect">
            <a:avLst/>
          </a:prstGeom>
        </p:spPr>
        <p:txBody>
          <a:bodyPr vert="horz" wrap="square" lIns="0" tIns="289137" rIns="0" bIns="0" rtlCol="0">
            <a:noAutofit/>
          </a:bodyPr>
          <a:lstStyle/>
          <a:p>
            <a:pPr marL="8467" marR="895818">
              <a:lnSpc>
                <a:spcPct val="66300"/>
              </a:lnSpc>
              <a:spcBef>
                <a:spcPts val="2277"/>
              </a:spcBef>
            </a:pPr>
            <a:r>
              <a:rPr lang="ko-KR" altLang="en-US" sz="3600" b="1" dirty="0">
                <a:solidFill>
                  <a:srgbClr val="1E49E2"/>
                </a:solidFill>
                <a:latin typeface="KPMG Bold" panose="020B0803030202040204" pitchFamily="34" charset="0"/>
                <a:ea typeface="KoPub돋움체 Medium" panose="00000600000000000000" pitchFamily="2" charset="-127"/>
                <a:cs typeface="KPMG Bold"/>
              </a:rPr>
              <a:t>현황</a:t>
            </a:r>
            <a:endParaRPr lang="en-US" sz="700" dirty="0">
              <a:latin typeface="KPMG Bold" panose="020B0803030202040204" pitchFamily="34" charset="0"/>
              <a:cs typeface="Calibri"/>
            </a:endParaRPr>
          </a:p>
        </p:txBody>
      </p:sp>
      <p:sp>
        <p:nvSpPr>
          <p:cNvPr id="28" name="object 6">
            <a:extLst>
              <a:ext uri="{FF2B5EF4-FFF2-40B4-BE49-F238E27FC236}">
                <a16:creationId xmlns:a16="http://schemas.microsoft.com/office/drawing/2014/main" id="{4A38B24C-74AE-DA9E-3430-4104C03F1C4B}"/>
              </a:ext>
            </a:extLst>
          </p:cNvPr>
          <p:cNvSpPr txBox="1"/>
          <p:nvPr/>
        </p:nvSpPr>
        <p:spPr>
          <a:xfrm>
            <a:off x="5384800" y="1582983"/>
            <a:ext cx="1422400" cy="391628"/>
          </a:xfrm>
          <a:prstGeom prst="rect">
            <a:avLst/>
          </a:prstGeom>
          <a:solidFill>
            <a:srgbClr val="1E49E2"/>
          </a:solidFill>
        </p:spPr>
        <p:txBody>
          <a:bodyPr vert="horz" wrap="square" lIns="0" tIns="72000" rIns="0" bIns="72000" rtlCol="0">
            <a:spAutoFit/>
          </a:bodyPr>
          <a:lstStyle/>
          <a:p>
            <a:pPr algn="ctr">
              <a:spcBef>
                <a:spcPts val="210"/>
              </a:spcBef>
            </a:pPr>
            <a:r>
              <a:rPr lang="ko-KR" altLang="en-US"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제 </a:t>
            </a:r>
            <a:r>
              <a:rPr lang="en-US" altLang="ko-KR"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2 </a:t>
            </a:r>
            <a:r>
              <a:rPr lang="ko-KR" altLang="en-US"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장</a:t>
            </a:r>
            <a:endParaRPr lang="en-US" altLang="ko-KR" sz="16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endParaRPr>
          </a:p>
        </p:txBody>
      </p:sp>
      <p:sp>
        <p:nvSpPr>
          <p:cNvPr id="31" name="object 6">
            <a:extLst>
              <a:ext uri="{FF2B5EF4-FFF2-40B4-BE49-F238E27FC236}">
                <a16:creationId xmlns:a16="http://schemas.microsoft.com/office/drawing/2014/main" id="{1C86D719-50F6-3F25-D9C7-92F0E990A617}"/>
              </a:ext>
            </a:extLst>
          </p:cNvPr>
          <p:cNvSpPr txBox="1"/>
          <p:nvPr/>
        </p:nvSpPr>
        <p:spPr>
          <a:xfrm>
            <a:off x="6902831" y="2272703"/>
            <a:ext cx="135643" cy="1589047"/>
          </a:xfrm>
          <a:prstGeom prst="rect">
            <a:avLst/>
          </a:prstGeom>
          <a:solidFill>
            <a:srgbClr val="1E49E2"/>
          </a:solidFill>
        </p:spPr>
        <p:txBody>
          <a:bodyPr vert="horz" wrap="square" lIns="0" tIns="26670" rIns="0" bIns="0" rtlCol="0">
            <a:noAutofit/>
          </a:bodyPr>
          <a:lstStyle>
            <a:defPPr>
              <a:defRPr lang="ko-KR"/>
            </a:defPPr>
            <a:lvl1pPr marL="302895">
              <a:lnSpc>
                <a:spcPct val="100000"/>
              </a:lnSpc>
              <a:spcBef>
                <a:spcPts val="315"/>
              </a:spcBef>
              <a:defRPr sz="2800" b="1" spc="-10">
                <a:solidFill>
                  <a:srgbClr val="E3D0FB"/>
                </a:solidFill>
                <a:latin typeface="KPMG Bold"/>
                <a:cs typeface="KPMG Bold"/>
              </a:defRPr>
            </a:lvl1pPr>
          </a:lstStyle>
          <a:p>
            <a:endParaRPr sz="1867" dirty="0">
              <a:latin typeface="KoPub돋움체 Medium" panose="00000600000000000000" pitchFamily="2" charset="-127"/>
              <a:ea typeface="+mj-ea"/>
            </a:endParaRPr>
          </a:p>
        </p:txBody>
      </p:sp>
      <p:pic>
        <p:nvPicPr>
          <p:cNvPr id="2" name="그림 1" descr="폰트, 그래픽, 그래픽 디자인, 타이포그래피이(가) 표시된 사진&#10;&#10;자동 생성된 설명">
            <a:extLst>
              <a:ext uri="{FF2B5EF4-FFF2-40B4-BE49-F238E27FC236}">
                <a16:creationId xmlns:a16="http://schemas.microsoft.com/office/drawing/2014/main" id="{F0F529C6-E877-42CF-9816-DDBA38546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446" y="6480212"/>
            <a:ext cx="726932" cy="177834"/>
          </a:xfrm>
          <a:prstGeom prst="rect">
            <a:avLst/>
          </a:prstGeom>
        </p:spPr>
      </p:pic>
    </p:spTree>
    <p:extLst>
      <p:ext uri="{BB962C8B-B14F-4D97-AF65-F5344CB8AC3E}">
        <p14:creationId xmlns:p14="http://schemas.microsoft.com/office/powerpoint/2010/main" val="19479925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
            <a:extLst>
              <a:ext uri="{FF2B5EF4-FFF2-40B4-BE49-F238E27FC236}">
                <a16:creationId xmlns:a16="http://schemas.microsoft.com/office/drawing/2014/main" id="{942AAAB1-33F1-393D-02EC-427F03750DA3}"/>
              </a:ext>
            </a:extLst>
          </p:cNvPr>
          <p:cNvSpPr/>
          <p:nvPr/>
        </p:nvSpPr>
        <p:spPr>
          <a:xfrm>
            <a:off x="7555831" y="1196975"/>
            <a:ext cx="4636211" cy="4932363"/>
          </a:xfrm>
          <a:custGeom>
            <a:avLst/>
            <a:gdLst/>
            <a:ahLst/>
            <a:cxnLst/>
            <a:rect l="l" t="t" r="r" b="b"/>
            <a:pathLst>
              <a:path w="6499859" h="7418070">
                <a:moveTo>
                  <a:pt x="0" y="7417993"/>
                </a:moveTo>
                <a:lnTo>
                  <a:pt x="6499796" y="7417993"/>
                </a:lnTo>
                <a:lnTo>
                  <a:pt x="6499796" y="0"/>
                </a:lnTo>
                <a:lnTo>
                  <a:pt x="0" y="0"/>
                </a:lnTo>
                <a:lnTo>
                  <a:pt x="0" y="7417993"/>
                </a:lnTo>
                <a:close/>
              </a:path>
            </a:pathLst>
          </a:custGeom>
          <a:solidFill>
            <a:srgbClr val="1E49E2"/>
          </a:solidFill>
        </p:spPr>
        <p:txBody>
          <a:bodyPr wrap="square" lIns="0" tIns="0" rIns="0" bIns="0" rtlCol="0"/>
          <a:lstStyle/>
          <a:p>
            <a:endParaRPr sz="800"/>
          </a:p>
        </p:txBody>
      </p:sp>
      <p:pic>
        <p:nvPicPr>
          <p:cNvPr id="14" name="그림 13" descr="의류, 사람, 벽, 인간의 얼굴이(가) 표시된 사진&#10;&#10;자동 생성된 설명">
            <a:extLst>
              <a:ext uri="{FF2B5EF4-FFF2-40B4-BE49-F238E27FC236}">
                <a16:creationId xmlns:a16="http://schemas.microsoft.com/office/drawing/2014/main" id="{DF27F3EB-42C4-C39D-8927-8FA092245D7D}"/>
              </a:ext>
            </a:extLst>
          </p:cNvPr>
          <p:cNvPicPr>
            <a:picLocks noChangeAspect="1"/>
          </p:cNvPicPr>
          <p:nvPr/>
        </p:nvPicPr>
        <p:blipFill rotWithShape="1">
          <a:blip r:embed="rId2">
            <a:extLst>
              <a:ext uri="{28A0092B-C50C-407E-A947-70E740481C1C}">
                <a14:useLocalDpi xmlns:a14="http://schemas.microsoft.com/office/drawing/2010/main" val="0"/>
              </a:ext>
            </a:extLst>
          </a:blip>
          <a:srcRect l="17857" r="14576"/>
          <a:stretch/>
        </p:blipFill>
        <p:spPr>
          <a:xfrm flipH="1">
            <a:off x="0" y="1196974"/>
            <a:ext cx="4066674" cy="4952663"/>
          </a:xfrm>
          <a:prstGeom prst="rect">
            <a:avLst/>
          </a:prstGeom>
        </p:spPr>
      </p:pic>
      <p:sp>
        <p:nvSpPr>
          <p:cNvPr id="2" name="바닥글 개체 틀 1">
            <a:extLst>
              <a:ext uri="{FF2B5EF4-FFF2-40B4-BE49-F238E27FC236}">
                <a16:creationId xmlns:a16="http://schemas.microsoft.com/office/drawing/2014/main" id="{E560D1CE-4ED3-1061-056D-8A794C60D533}"/>
              </a:ext>
            </a:extLst>
          </p:cNvPr>
          <p:cNvSpPr>
            <a:spLocks noGrp="1"/>
          </p:cNvSpPr>
          <p:nvPr>
            <p:ph type="ftr" sz="quarter" idx="3"/>
          </p:nvPr>
        </p:nvSpPr>
        <p:spPr/>
        <p:txBody>
          <a:body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슬라이드 번호 개체 틀 2">
            <a:extLst>
              <a:ext uri="{FF2B5EF4-FFF2-40B4-BE49-F238E27FC236}">
                <a16:creationId xmlns:a16="http://schemas.microsoft.com/office/drawing/2014/main" id="{9BDAB98F-113B-EF2D-B484-0CA3A916C2AE}"/>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50</a:t>
            </a:fld>
            <a:r>
              <a:rPr lang="en-US" altLang="ko-KR"/>
              <a:t> </a:t>
            </a:r>
            <a:endParaRPr lang="en-US" dirty="0"/>
          </a:p>
        </p:txBody>
      </p:sp>
      <p:sp>
        <p:nvSpPr>
          <p:cNvPr id="4" name="사각형: 둥근 위쪽 모서리 3">
            <a:extLst>
              <a:ext uri="{FF2B5EF4-FFF2-40B4-BE49-F238E27FC236}">
                <a16:creationId xmlns:a16="http://schemas.microsoft.com/office/drawing/2014/main" id="{A823884D-AD2E-F96B-F05E-411D30997D72}"/>
              </a:ext>
            </a:extLst>
          </p:cNvPr>
          <p:cNvSpPr/>
          <p:nvPr/>
        </p:nvSpPr>
        <p:spPr>
          <a:xfrm>
            <a:off x="515937" y="571500"/>
            <a:ext cx="106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산업 부문별 혁신</a:t>
            </a:r>
          </a:p>
        </p:txBody>
      </p:sp>
      <p:sp>
        <p:nvSpPr>
          <p:cNvPr id="5" name="사각형: 둥근 위쪽 모서리 4">
            <a:extLst>
              <a:ext uri="{FF2B5EF4-FFF2-40B4-BE49-F238E27FC236}">
                <a16:creationId xmlns:a16="http://schemas.microsoft.com/office/drawing/2014/main" id="{E3D2115F-AAE7-76C1-1F83-4D90BDA1C89E}"/>
              </a:ext>
            </a:extLst>
          </p:cNvPr>
          <p:cNvSpPr/>
          <p:nvPr/>
        </p:nvSpPr>
        <p:spPr>
          <a:xfrm>
            <a:off x="1622937" y="571500"/>
            <a:ext cx="1063112"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헬스케어 및 생명과학</a:t>
            </a:r>
          </a:p>
        </p:txBody>
      </p:sp>
      <p:sp>
        <p:nvSpPr>
          <p:cNvPr id="6" name="사각형: 둥근 위쪽 모서리 5">
            <a:extLst>
              <a:ext uri="{FF2B5EF4-FFF2-40B4-BE49-F238E27FC236}">
                <a16:creationId xmlns:a16="http://schemas.microsoft.com/office/drawing/2014/main" id="{6A6B609E-16F1-C0DE-06FF-CE2C4BA05012}"/>
              </a:ext>
            </a:extLst>
          </p:cNvPr>
          <p:cNvSpPr/>
          <p:nvPr/>
        </p:nvSpPr>
        <p:spPr>
          <a:xfrm>
            <a:off x="2727837" y="571500"/>
            <a:ext cx="8345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유통</a:t>
            </a:r>
          </a:p>
        </p:txBody>
      </p:sp>
      <p:sp>
        <p:nvSpPr>
          <p:cNvPr id="9" name="object 3">
            <a:extLst>
              <a:ext uri="{FF2B5EF4-FFF2-40B4-BE49-F238E27FC236}">
                <a16:creationId xmlns:a16="http://schemas.microsoft.com/office/drawing/2014/main" id="{707E6010-56C3-AB02-FC37-A6AFB451F185}"/>
              </a:ext>
            </a:extLst>
          </p:cNvPr>
          <p:cNvSpPr/>
          <p:nvPr/>
        </p:nvSpPr>
        <p:spPr>
          <a:xfrm>
            <a:off x="1868538" y="2222326"/>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0" name="object 4">
            <a:extLst>
              <a:ext uri="{FF2B5EF4-FFF2-40B4-BE49-F238E27FC236}">
                <a16:creationId xmlns:a16="http://schemas.microsoft.com/office/drawing/2014/main" id="{5E7A6341-AF04-3BE1-BA15-3FDD1F05FF7D}"/>
              </a:ext>
            </a:extLst>
          </p:cNvPr>
          <p:cNvSpPr txBox="1"/>
          <p:nvPr/>
        </p:nvSpPr>
        <p:spPr>
          <a:xfrm>
            <a:off x="1670970" y="2583299"/>
            <a:ext cx="2691288" cy="812296"/>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헬스케어 산업은 정밀의료의 부상과 </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DaaS(Data-as-a-Service)</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로의 전환에 힘입어 빠른 속도로 공급망 혁신을 주도할 것입니다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11" name="object 2">
            <a:extLst>
              <a:ext uri="{FF2B5EF4-FFF2-40B4-BE49-F238E27FC236}">
                <a16:creationId xmlns:a16="http://schemas.microsoft.com/office/drawing/2014/main" id="{4C61299F-8AF3-5B4A-0E66-DA445CF25DDB}"/>
              </a:ext>
            </a:extLst>
          </p:cNvPr>
          <p:cNvSpPr txBox="1"/>
          <p:nvPr/>
        </p:nvSpPr>
        <p:spPr>
          <a:xfrm>
            <a:off x="1650629" y="1258921"/>
            <a:ext cx="3013148" cy="870324"/>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헬스케어 및  </a:t>
            </a:r>
            <a:b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b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생명과학</a:t>
            </a:r>
          </a:p>
        </p:txBody>
      </p:sp>
      <p:sp>
        <p:nvSpPr>
          <p:cNvPr id="15" name="object 8">
            <a:extLst>
              <a:ext uri="{FF2B5EF4-FFF2-40B4-BE49-F238E27FC236}">
                <a16:creationId xmlns:a16="http://schemas.microsoft.com/office/drawing/2014/main" id="{4E9B8EA3-83F1-B8D9-CEBE-6781D0A0B75C}"/>
              </a:ext>
            </a:extLst>
          </p:cNvPr>
          <p:cNvSpPr txBox="1"/>
          <p:nvPr/>
        </p:nvSpPr>
        <p:spPr>
          <a:xfrm>
            <a:off x="4235368" y="1307049"/>
            <a:ext cx="3245811" cy="4564172"/>
          </a:xfrm>
          <a:prstGeom prst="rect">
            <a:avLst/>
          </a:prstGeom>
        </p:spPr>
        <p:txBody>
          <a:bodyPr vert="horz" wrap="square" lIns="180000" tIns="24000" rIns="180000" bIns="0" rtlCol="0" anchor="t">
            <a:noAutofit/>
          </a:bodyPr>
          <a:lstStyle>
            <a:defPPr>
              <a:defRPr lang="ko-KR"/>
            </a:defPPr>
            <a:lvl1pPr>
              <a:defRPr sz="1100">
                <a:latin typeface="맑은 고딕" panose="020B0503020000020004" pitchFamily="50" charset="-127"/>
                <a:ea typeface="맑은 고딕" panose="020B0503020000020004" pitchFamily="50" charset="-127"/>
              </a:defRPr>
            </a:lvl1pPr>
          </a:lstStyle>
          <a:p>
            <a:pPr latinLnBrk="0">
              <a:lnSpc>
                <a:spcPct val="150000"/>
              </a:lnSpc>
              <a:spcBef>
                <a:spcPts val="600"/>
              </a:spcBef>
            </a:pPr>
            <a:r>
              <a:rPr lang="ko-KR" altLang="en-US" sz="1000" b="1" spc="-7"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정밀의료</a:t>
            </a:r>
          </a:p>
          <a:p>
            <a:pPr algn="just" latinLnBrk="0">
              <a:spcBef>
                <a:spcPts val="400"/>
              </a:spcBef>
              <a:spcAft>
                <a:spcPts val="400"/>
              </a:spcAft>
            </a:pP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환자 치료가 ‘일대다</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一對多</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에서 ‘일대일‘ 방식으로 전환되고</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정밀의료‘가</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점차 보편화되면서</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공급망 운영 방식 또한 변화할 것입니다</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a:p>
            <a:pPr algn="just" latinLnBrk="0">
              <a:spcBef>
                <a:spcPts val="400"/>
              </a:spcBef>
              <a:spcAft>
                <a:spcPts val="400"/>
              </a:spcAft>
            </a:pP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정밀의료는 각 개인의 유전자 정보와 단백질 구성 등에 맞춰서 고도로 개인화된 치료 서비스를 제공합니다</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맞춤형 치료는 개별 환자의 위험 요소</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유전자적 또는 외형적 특징</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를 고려하여 정밀한 진단과 치료를 진행하는 방식입니다</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a:p>
            <a:pPr algn="just" latinLnBrk="0">
              <a:spcBef>
                <a:spcPts val="400"/>
              </a:spcBef>
              <a:spcAft>
                <a:spcPts val="400"/>
              </a:spcAft>
            </a:pP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결과적으로 정밀의료는 물류 과정상의 배송 적시성</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온도제어 등의 정밀한 관리가 요구되므로</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고도화된 콜드체인</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의약품 공급망 등의 물류 인프라 지원이 필요합니다</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a:p>
            <a:pPr algn="just" latinLnBrk="0">
              <a:spcBef>
                <a:spcPts val="400"/>
              </a:spcBef>
              <a:spcAft>
                <a:spcPts val="400"/>
              </a:spcAft>
            </a:pP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또한 </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GPS, RFID, </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와이파이 또는 세포 수준의 데이터</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(Cellular data) </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등을 활용하여 제품의 실시간 위치와 정확한 도착 예정 시간을 관계자에게 적시에 알려야 합니다</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a:p>
            <a:pPr algn="just" latinLnBrk="0">
              <a:spcBef>
                <a:spcPts val="400"/>
              </a:spcBef>
              <a:spcAft>
                <a:spcPts val="400"/>
              </a:spcAft>
            </a:pP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헬스케어 및 생명과학 공급망의 종착지는 개개인의 가정이 될 수 있습니다</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다시 말해 라스트 마일로의 전환</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즉 </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B2B</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에서 </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B2B2C </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및 </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B2C</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로의 비즈니스 모델 전환이 이루어질 수 있습니다</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a:p>
            <a:pPr algn="just" latinLnBrk="0">
              <a:spcBef>
                <a:spcPts val="400"/>
              </a:spcBef>
              <a:spcAft>
                <a:spcPts val="400"/>
              </a:spcAft>
            </a:pP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일본 운송업체 </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Nippon  Express</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가 </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Intel</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과 함께 개발한 디지털 플랫폼은 차세대 의료 공급망의 모범 사례로 평가받고 있습니다</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이 플랫폼은 </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Intel</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이 제공하는 소형 전자태그를 활용하여</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이동 중의 온도와 습도</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빛</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충격</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기울기 등을 클라우드에 기록하는 </a:t>
            </a:r>
            <a:r>
              <a:rPr lang="ko-KR" altLang="en-US" sz="800" b="1" kern="1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커넥티드</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물류 플랫폼입니다</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태그가 리더기 거점을 통과할 때</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태그에 입력된 데이터는 </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GPS </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위치 정보와 함께 클라우드 시스템에 업로드 됩니다</a:t>
            </a:r>
            <a:r>
              <a:rPr lang="en-US" altLang="ko-KR" sz="800" spc="60" baseline="30000" dirty="0">
                <a:latin typeface="KoPub돋움체 Medium" panose="00000600000000000000" pitchFamily="2" charset="-127"/>
                <a:ea typeface="KoPub돋움체 Medium" panose="00000600000000000000" pitchFamily="2" charset="-127"/>
                <a:cs typeface="Calibri"/>
              </a:rPr>
              <a:t>23</a:t>
            </a:r>
            <a:r>
              <a:rPr lang="en-US" altLang="ko-KR" sz="800" spc="60" dirty="0">
                <a:latin typeface="KoPub돋움체 Medium" panose="00000600000000000000" pitchFamily="2" charset="-127"/>
                <a:ea typeface="KoPub돋움체 Medium" panose="00000600000000000000" pitchFamily="2" charset="-127"/>
                <a:cs typeface="Calibri"/>
              </a:rPr>
              <a:t>.</a:t>
            </a:r>
            <a:endPar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endParaRPr>
          </a:p>
          <a:p>
            <a:pPr algn="just" latinLnBrk="0">
              <a:spcBef>
                <a:spcPts val="400"/>
              </a:spcBef>
              <a:spcAft>
                <a:spcPts val="400"/>
              </a:spcAft>
            </a:pP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이러한 미래 공급망을 구축하기 위해서는 아직도 많은 노력이 필요합니다</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임상시험부터 생산에 이르는 긴 제품 개발 주기와 정부의 엄격한 규제는 여전히 풀어야 할 숙제입니다</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a:p>
            <a:pPr algn="just" latinLnBrk="0">
              <a:spcBef>
                <a:spcPts val="400"/>
              </a:spcBef>
              <a:spcAft>
                <a:spcPts val="400"/>
              </a:spcAft>
            </a:pPr>
            <a:r>
              <a:rPr lang="ko-KR" altLang="en-US"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또한 개인의 유전자나 단백질을 확보하고 추적하는 문제와 각 개인에게 맞는 치료법 및 맞춤형 의약품을 개발하는 데에도 많은 시간이 소요될 것으로 전망됩니다</a:t>
            </a:r>
            <a:r>
              <a:rPr lang="en-US" altLang="ko-KR" sz="800" b="1" kern="1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a:p>
            <a:pPr algn="just" latinLnBrk="0">
              <a:lnSpc>
                <a:spcPct val="115000"/>
              </a:lnSpc>
              <a:spcBef>
                <a:spcPts val="600"/>
              </a:spcBef>
              <a:spcAft>
                <a:spcPts val="533"/>
              </a:spcAft>
            </a:pPr>
            <a:endPar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endParaRPr>
          </a:p>
        </p:txBody>
      </p:sp>
      <p:sp>
        <p:nvSpPr>
          <p:cNvPr id="17" name="object 8">
            <a:extLst>
              <a:ext uri="{FF2B5EF4-FFF2-40B4-BE49-F238E27FC236}">
                <a16:creationId xmlns:a16="http://schemas.microsoft.com/office/drawing/2014/main" id="{DBFF9A08-735C-7792-E467-FE06F134A98B}"/>
              </a:ext>
            </a:extLst>
          </p:cNvPr>
          <p:cNvSpPr txBox="1"/>
          <p:nvPr/>
        </p:nvSpPr>
        <p:spPr>
          <a:xfrm>
            <a:off x="6176210" y="1258921"/>
            <a:ext cx="2006924" cy="3076698"/>
          </a:xfrm>
          <a:prstGeom prst="rect">
            <a:avLst/>
          </a:prstGeom>
        </p:spPr>
        <p:txBody>
          <a:bodyPr vert="horz" wrap="square" lIns="180000" tIns="24000" rIns="180000" bIns="0" rtlCol="0" anchor="t">
            <a:noAutofit/>
          </a:bodyPr>
          <a:lstStyle>
            <a:defPPr>
              <a:defRPr lang="ko-KR"/>
            </a:defPPr>
            <a:lvl1pPr>
              <a:defRPr sz="1100">
                <a:latin typeface="맑은 고딕" panose="020B0503020000020004" pitchFamily="50" charset="-127"/>
                <a:ea typeface="맑은 고딕" panose="020B0503020000020004" pitchFamily="50" charset="-127"/>
              </a:defRPr>
            </a:lvl1pPr>
          </a:lstStyle>
          <a:p>
            <a:pPr algn="just" latinLnBrk="0">
              <a:lnSpc>
                <a:spcPct val="115000"/>
              </a:lnSpc>
              <a:spcBef>
                <a:spcPts val="600"/>
              </a:spcBef>
              <a:spcAft>
                <a:spcPts val="533"/>
              </a:spcAft>
            </a:pPr>
            <a:endPar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endParaRPr>
          </a:p>
        </p:txBody>
      </p:sp>
      <p:sp>
        <p:nvSpPr>
          <p:cNvPr id="21" name="object 8">
            <a:extLst>
              <a:ext uri="{FF2B5EF4-FFF2-40B4-BE49-F238E27FC236}">
                <a16:creationId xmlns:a16="http://schemas.microsoft.com/office/drawing/2014/main" id="{AF08A9BA-5115-D978-C1AE-E89715E87274}"/>
              </a:ext>
            </a:extLst>
          </p:cNvPr>
          <p:cNvSpPr txBox="1"/>
          <p:nvPr/>
        </p:nvSpPr>
        <p:spPr>
          <a:xfrm>
            <a:off x="7601103" y="1307049"/>
            <a:ext cx="2268813" cy="3076698"/>
          </a:xfrm>
          <a:prstGeom prst="rect">
            <a:avLst/>
          </a:prstGeom>
        </p:spPr>
        <p:txBody>
          <a:bodyPr vert="horz" wrap="square" lIns="180000" tIns="24000" rIns="180000" bIns="0" rtlCol="0" anchor="t">
            <a:noAutofit/>
          </a:bodyPr>
          <a:lstStyle>
            <a:defPPr>
              <a:defRPr lang="ko-KR"/>
            </a:defPPr>
            <a:lvl1pPr>
              <a:defRPr sz="1100">
                <a:latin typeface="맑은 고딕" panose="020B0503020000020004" pitchFamily="50" charset="-127"/>
                <a:ea typeface="맑은 고딕" panose="020B0503020000020004" pitchFamily="50" charset="-127"/>
              </a:defRPr>
            </a:lvl1pPr>
          </a:lstStyle>
          <a:p>
            <a:pPr latinLnBrk="0">
              <a:lnSpc>
                <a:spcPct val="150000"/>
              </a:lnSpc>
              <a:spcBef>
                <a:spcPts val="400"/>
              </a:spcBef>
              <a:spcAft>
                <a:spcPts val="400"/>
              </a:spcAft>
            </a:pPr>
            <a:r>
              <a:rPr lang="ko-KR" altLang="en-US" sz="1000" b="1" spc="-7"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의료기술</a:t>
            </a:r>
            <a:r>
              <a:rPr lang="en-US" altLang="ko-KR" sz="1000" b="1" spc="-7"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(MedTech)</a:t>
            </a:r>
          </a:p>
          <a:p>
            <a:pPr algn="just" latinLnBrk="0">
              <a:lnSpc>
                <a:spcPct val="115000"/>
              </a:lnSpc>
              <a:spcBef>
                <a:spcPts val="400"/>
              </a:spcBef>
              <a:spcAft>
                <a:spcPts val="400"/>
              </a:spcAft>
            </a:pP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의료기술 공급망은 최종 제품에 들어가는 구성 요소가 많기 때문에 더욱 복잡한 형태를 띕니다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구성 요소들은 서로 다른 공급망과 다양한 이해관계자들에 의해 만들어지기 때문에 정확한 수요예측은 물론</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Tier 3</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까지의 재고와 배송 상황이 추적되어야 합니다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a:p>
            <a:pPr algn="just" latinLnBrk="0">
              <a:lnSpc>
                <a:spcPct val="115000"/>
              </a:lnSpc>
              <a:spcBef>
                <a:spcPts val="400"/>
              </a:spcBef>
              <a:spcAft>
                <a:spcPts val="400"/>
              </a:spcAft>
            </a:pP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점차 개인화된 솔루션의 수가 증가함에 따라 통일된 비용 관리</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규정 준수</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투명성 유지에 대한 필요성이 증가하고 있으며</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이는 의료기술 공급망의 수명주기</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(Product lifecycle)</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에 부담을 줄 것입니다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p>
          <a:p>
            <a:pPr algn="just" latinLnBrk="0">
              <a:lnSpc>
                <a:spcPct val="115000"/>
              </a:lnSpc>
              <a:spcBef>
                <a:spcPts val="400"/>
              </a:spcBef>
              <a:spcAft>
                <a:spcPts val="400"/>
              </a:spcAft>
            </a:pP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이처럼 요구 사항이 높아짐에 따라 의료기술 공급망에 새로운 비즈니스 모델이 등장할 가능성이 높습니다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예를 들어</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제품을 중심으로 구축된 형태에서 점차 소비자 직접 판매형</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서비스 중심형 모델 등이 포함될 수 있습니다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결국 의료기술 공급망은 새로운 산업 서비스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솔루션에 초점을 맞추어 재구성될 것으로 보이며</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사용자 친화적인 플랫폼을 지원하는 제품과 서비스가 각광을 받을 것으로 기대됩니다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a:p>
            <a:pPr algn="just" latinLnBrk="0">
              <a:lnSpc>
                <a:spcPct val="115000"/>
              </a:lnSpc>
              <a:spcBef>
                <a:spcPts val="400"/>
              </a:spcBef>
              <a:spcAft>
                <a:spcPts val="400"/>
              </a:spcAft>
            </a:pP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이에 의료기술 기업은 네트워크 설계 과정에서 ‘</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Future footprint strategy’(</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자체 제조 및 아웃소싱의 비율 조정</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M&amp;A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및 파트너십을 통해 향후 이익과 잠재적 가치 판단 등</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를 고려하고 있습니다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몇몇 선도기업은 이미 자산 경량화 모델을 활용하고</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파트너십을 구축하면서 공급망에서 더 큰 가치를 창출할 수 있도록 자사 핵심 역량에 집중하고 있습니다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p:txBody>
      </p:sp>
      <p:sp>
        <p:nvSpPr>
          <p:cNvPr id="23" name="object 8">
            <a:extLst>
              <a:ext uri="{FF2B5EF4-FFF2-40B4-BE49-F238E27FC236}">
                <a16:creationId xmlns:a16="http://schemas.microsoft.com/office/drawing/2014/main" id="{34D4A425-5ED5-C448-321F-16D2C9F20B4A}"/>
              </a:ext>
            </a:extLst>
          </p:cNvPr>
          <p:cNvSpPr txBox="1"/>
          <p:nvPr/>
        </p:nvSpPr>
        <p:spPr>
          <a:xfrm>
            <a:off x="9790851" y="1307049"/>
            <a:ext cx="2096350" cy="3076698"/>
          </a:xfrm>
          <a:prstGeom prst="rect">
            <a:avLst/>
          </a:prstGeom>
        </p:spPr>
        <p:txBody>
          <a:bodyPr vert="horz" wrap="square" lIns="180000" tIns="24000" rIns="180000" bIns="0" rtlCol="0" anchor="t">
            <a:noAutofit/>
          </a:bodyPr>
          <a:lstStyle>
            <a:defPPr>
              <a:defRPr lang="ko-KR"/>
            </a:defPPr>
            <a:lvl1pPr>
              <a:defRPr sz="1100">
                <a:latin typeface="맑은 고딕" panose="020B0503020000020004" pitchFamily="50" charset="-127"/>
                <a:ea typeface="맑은 고딕" panose="020B0503020000020004" pitchFamily="50" charset="-127"/>
              </a:defRPr>
            </a:lvl1pPr>
          </a:lstStyle>
          <a:p>
            <a:pPr latinLnBrk="0">
              <a:lnSpc>
                <a:spcPct val="120000"/>
              </a:lnSpc>
              <a:spcBef>
                <a:spcPts val="400"/>
              </a:spcBef>
              <a:spcAft>
                <a:spcPts val="400"/>
              </a:spcAft>
            </a:pPr>
            <a:r>
              <a:rPr lang="en-US" altLang="ko-KR" sz="1000" b="1" spc="-7"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DaaS(Data-as-a-Service, </a:t>
            </a:r>
            <a:r>
              <a:rPr lang="ko-KR" altLang="en-US" sz="1000" b="1" spc="-7"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서비스형 데이터</a:t>
            </a:r>
            <a:r>
              <a:rPr lang="en-US" altLang="ko-KR" sz="1000" b="1" spc="-7"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a:t>
            </a:r>
          </a:p>
          <a:p>
            <a:pPr algn="just" latinLnBrk="0">
              <a:lnSpc>
                <a:spcPct val="115000"/>
              </a:lnSpc>
              <a:spcBef>
                <a:spcPts val="400"/>
              </a:spcBef>
              <a:spcAft>
                <a:spcPts val="400"/>
              </a:spcAft>
            </a:pP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헬스케어 및 생명과학 기업에게 데이터의 중요성은 더욱 높아지고 있습니다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이미 많은 기업은 전자 의료기록</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임상 실험 데이터</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제약 처방 기록 뿐만 아니라 소셜 미디어</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모바일 앱</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IoT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센서 등을 활용해서 데이터를 수집하는 데 힘쓰고 있습니다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a:p>
            <a:pPr algn="just" latinLnBrk="0">
              <a:lnSpc>
                <a:spcPct val="115000"/>
              </a:lnSpc>
              <a:spcBef>
                <a:spcPts val="400"/>
              </a:spcBef>
              <a:spcAft>
                <a:spcPts val="400"/>
              </a:spcAft>
            </a:pP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헬스케어 및 생명과학 기업은 대규모 데이터를 더 쉽게 관리</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데이터 보안</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저장 요구 사항 관리 등</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하고</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데이터를 활용하여 수익 창출 및 경쟁 우위를 확보할 수 있도록 </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DaaS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활용을 고려할 수 있습니다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a:p>
            <a:pPr algn="just" latinLnBrk="0">
              <a:lnSpc>
                <a:spcPct val="115000"/>
              </a:lnSpc>
              <a:spcBef>
                <a:spcPts val="400"/>
              </a:spcBef>
              <a:spcAft>
                <a:spcPts val="400"/>
              </a:spcAft>
            </a:pP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미국의 헬스케어 기업 </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Komodo Health</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는 데이터 중심 접근 방식을 채택하여</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환자의 주요 질병 예방</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치료에 대한 목표 및 계획을 문서화하는 실시간 헬스케어 지도 플랫폼을 구축하였습니다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이 플랫폼은 환자의 의료기록 및 정보를 연결하여 질병을 더 정확하게 예측할 수 있도록 지원합니다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a:p>
            <a:pPr algn="just" latinLnBrk="0">
              <a:lnSpc>
                <a:spcPct val="115000"/>
              </a:lnSpc>
              <a:spcBef>
                <a:spcPts val="400"/>
              </a:spcBef>
              <a:spcAft>
                <a:spcPts val="400"/>
              </a:spcAft>
            </a:pP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이와 같이 </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DaaS</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를 활용하면 기업은 내부 활동을 최적화하거나 통합하여 생산성과 효율을 향상시키고</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리드타임</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(Lead time)</a:t>
            </a:r>
            <a:r>
              <a:rPr lang="ko-KR" altLang="en-US"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을 줄일 수 있습니다</a:t>
            </a:r>
            <a:r>
              <a:rPr lang="en-US" altLang="ko-KR" sz="800" b="1" kern="1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p:txBody>
      </p:sp>
      <p:sp>
        <p:nvSpPr>
          <p:cNvPr id="25" name="object 14">
            <a:extLst>
              <a:ext uri="{FF2B5EF4-FFF2-40B4-BE49-F238E27FC236}">
                <a16:creationId xmlns:a16="http://schemas.microsoft.com/office/drawing/2014/main" id="{1F8B97DF-6926-CCA3-70E0-01523EB8BD55}"/>
              </a:ext>
            </a:extLst>
          </p:cNvPr>
          <p:cNvSpPr txBox="1"/>
          <p:nvPr/>
        </p:nvSpPr>
        <p:spPr>
          <a:xfrm>
            <a:off x="4362258" y="5813920"/>
            <a:ext cx="2905317" cy="331715"/>
          </a:xfrm>
          <a:prstGeom prst="rect">
            <a:avLst/>
          </a:prstGeom>
        </p:spPr>
        <p:txBody>
          <a:bodyPr vert="horz" wrap="square" lIns="0" tIns="8467" rIns="0" bIns="0" rtlCol="0">
            <a:spAutoFit/>
          </a:bodyPr>
          <a:lstStyle/>
          <a:p>
            <a:pPr marL="25401" latinLnBrk="0">
              <a:spcBef>
                <a:spcPts val="67"/>
              </a:spcBef>
            </a:pPr>
            <a:r>
              <a:rPr sz="700" spc="59" baseline="30864" dirty="0">
                <a:gradFill>
                  <a:gsLst>
                    <a:gs pos="0">
                      <a:srgbClr val="1E49E2"/>
                    </a:gs>
                    <a:gs pos="100000">
                      <a:srgbClr val="1E49E2"/>
                    </a:gs>
                  </a:gsLst>
                  <a:lin ang="5400000" scaled="1"/>
                </a:gradFill>
                <a:latin typeface="Calibri"/>
                <a:cs typeface="Calibri"/>
              </a:rPr>
              <a:t>23</a:t>
            </a:r>
            <a:r>
              <a:rPr sz="700" spc="40" dirty="0">
                <a:gradFill>
                  <a:gsLst>
                    <a:gs pos="0">
                      <a:srgbClr val="1E49E2"/>
                    </a:gs>
                    <a:gs pos="100000">
                      <a:srgbClr val="1E49E2"/>
                    </a:gs>
                  </a:gsLst>
                  <a:lin ang="5400000" scaled="1"/>
                </a:gradFill>
                <a:latin typeface="Calibri"/>
                <a:cs typeface="Calibri"/>
              </a:rPr>
              <a:t>Nippon</a:t>
            </a:r>
            <a:r>
              <a:rPr sz="700" spc="33" dirty="0">
                <a:gradFill>
                  <a:gsLst>
                    <a:gs pos="0">
                      <a:srgbClr val="1E49E2"/>
                    </a:gs>
                    <a:gs pos="100000">
                      <a:srgbClr val="1E49E2"/>
                    </a:gs>
                  </a:gsLst>
                  <a:lin ang="5400000" scaled="1"/>
                </a:gradFill>
                <a:latin typeface="Calibri"/>
                <a:cs typeface="Calibri"/>
              </a:rPr>
              <a:t> </a:t>
            </a:r>
            <a:r>
              <a:rPr sz="700" spc="43" dirty="0">
                <a:gradFill>
                  <a:gsLst>
                    <a:gs pos="0">
                      <a:srgbClr val="1E49E2"/>
                    </a:gs>
                    <a:gs pos="100000">
                      <a:srgbClr val="1E49E2"/>
                    </a:gs>
                  </a:gsLst>
                  <a:lin ang="5400000" scaled="1"/>
                </a:gradFill>
                <a:latin typeface="Calibri"/>
                <a:cs typeface="Calibri"/>
              </a:rPr>
              <a:t>Express,</a:t>
            </a:r>
            <a:r>
              <a:rPr sz="700" spc="33" dirty="0">
                <a:gradFill>
                  <a:gsLst>
                    <a:gs pos="0">
                      <a:srgbClr val="1E49E2"/>
                    </a:gs>
                    <a:gs pos="100000">
                      <a:srgbClr val="1E49E2"/>
                    </a:gs>
                  </a:gsLst>
                  <a:lin ang="5400000" scaled="1"/>
                </a:gradFill>
                <a:latin typeface="Calibri"/>
                <a:cs typeface="Calibri"/>
              </a:rPr>
              <a:t> </a:t>
            </a:r>
            <a:r>
              <a:rPr sz="700" spc="43"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Nippon</a:t>
            </a:r>
            <a:r>
              <a:rPr sz="700" spc="33"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 </a:t>
            </a:r>
            <a:r>
              <a:rPr sz="700" spc="47"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Express</a:t>
            </a:r>
            <a:r>
              <a:rPr sz="700" spc="33"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 </a:t>
            </a:r>
            <a:r>
              <a:rPr sz="700" spc="30"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partners</a:t>
            </a:r>
            <a:r>
              <a:rPr sz="700" spc="33"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 with </a:t>
            </a:r>
            <a:r>
              <a:rPr sz="700" spc="30"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IntelR</a:t>
            </a:r>
            <a:r>
              <a:rPr sz="700" spc="33"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 </a:t>
            </a:r>
            <a:r>
              <a:rPr sz="700" spc="43"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and</a:t>
            </a:r>
            <a:r>
              <a:rPr sz="700" spc="33"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 </a:t>
            </a:r>
            <a:r>
              <a:rPr sz="700" spc="40"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Honeywell</a:t>
            </a:r>
            <a:r>
              <a:rPr sz="700" spc="33"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 </a:t>
            </a:r>
            <a:r>
              <a:rPr sz="700" spc="20"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to</a:t>
            </a:r>
            <a:r>
              <a:rPr sz="700" spc="33"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 </a:t>
            </a:r>
            <a:r>
              <a:rPr sz="700" spc="40"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develop</a:t>
            </a:r>
            <a:r>
              <a:rPr sz="700" spc="33"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 </a:t>
            </a:r>
            <a:r>
              <a:rPr sz="700" spc="27"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IoT-based</a:t>
            </a:r>
            <a:r>
              <a:rPr sz="700" spc="7"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 </a:t>
            </a:r>
            <a:r>
              <a:rPr sz="700" spc="47"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“Global</a:t>
            </a:r>
            <a:r>
              <a:rPr sz="700" spc="33"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 </a:t>
            </a:r>
            <a:r>
              <a:rPr sz="700" spc="50"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Cargo</a:t>
            </a:r>
            <a:r>
              <a:rPr sz="700" spc="-20"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 </a:t>
            </a:r>
            <a:r>
              <a:rPr sz="700" spc="23"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Watcher</a:t>
            </a:r>
            <a:r>
              <a:rPr sz="700" spc="3"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 </a:t>
            </a:r>
            <a:r>
              <a:rPr sz="700" spc="47"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Advance”</a:t>
            </a:r>
            <a:r>
              <a:rPr sz="700" spc="33"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 </a:t>
            </a:r>
            <a:r>
              <a:rPr sz="700" spc="37"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service </a:t>
            </a:r>
            <a:r>
              <a:rPr sz="700" spc="27"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for</a:t>
            </a:r>
            <a:r>
              <a:rPr sz="700" spc="33"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 </a:t>
            </a:r>
            <a:r>
              <a:rPr sz="700" spc="40"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visualizing</a:t>
            </a:r>
            <a:r>
              <a:rPr sz="700" spc="33"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 </a:t>
            </a:r>
            <a:r>
              <a:rPr sz="700" spc="27"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transport</a:t>
            </a:r>
            <a:r>
              <a:rPr sz="700" spc="33"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 </a:t>
            </a:r>
            <a:r>
              <a:rPr sz="700" spc="30"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status,</a:t>
            </a:r>
            <a:r>
              <a:rPr sz="700" spc="33" dirty="0">
                <a:gradFill>
                  <a:gsLst>
                    <a:gs pos="0">
                      <a:srgbClr val="1E49E2"/>
                    </a:gs>
                    <a:gs pos="100000">
                      <a:srgbClr val="1E49E2"/>
                    </a:gs>
                  </a:gsLst>
                  <a:lin ang="5400000" scaled="1"/>
                </a:gradFill>
                <a:latin typeface="Calibri"/>
                <a:cs typeface="Calibri"/>
                <a:hlinkClick r:id="rId3">
                  <a:extLst>
                    <a:ext uri="{A12FA001-AC4F-418D-AE19-62706E023703}">
                      <ahyp:hlinkClr xmlns:ahyp="http://schemas.microsoft.com/office/drawing/2018/hyperlinkcolor" val="tx"/>
                    </a:ext>
                  </a:extLst>
                </a:hlinkClick>
              </a:rPr>
              <a:t> </a:t>
            </a:r>
            <a:r>
              <a:rPr sz="700" spc="30" dirty="0">
                <a:gradFill>
                  <a:gsLst>
                    <a:gs pos="0">
                      <a:srgbClr val="1E49E2"/>
                    </a:gs>
                    <a:gs pos="100000">
                      <a:srgbClr val="1E49E2"/>
                    </a:gs>
                  </a:gsLst>
                  <a:lin ang="5400000" scaled="1"/>
                </a:gradFill>
                <a:latin typeface="Calibri"/>
                <a:cs typeface="Calibri"/>
              </a:rPr>
              <a:t>Feb.</a:t>
            </a:r>
            <a:r>
              <a:rPr sz="700" spc="33" dirty="0">
                <a:gradFill>
                  <a:gsLst>
                    <a:gs pos="0">
                      <a:srgbClr val="1E49E2"/>
                    </a:gs>
                    <a:gs pos="100000">
                      <a:srgbClr val="1E49E2"/>
                    </a:gs>
                  </a:gsLst>
                  <a:lin ang="5400000" scaled="1"/>
                </a:gradFill>
                <a:latin typeface="Calibri"/>
                <a:cs typeface="Calibri"/>
              </a:rPr>
              <a:t> </a:t>
            </a:r>
            <a:r>
              <a:rPr sz="700" spc="10" dirty="0">
                <a:gradFill>
                  <a:gsLst>
                    <a:gs pos="0">
                      <a:srgbClr val="1E49E2"/>
                    </a:gs>
                    <a:gs pos="100000">
                      <a:srgbClr val="1E49E2"/>
                    </a:gs>
                  </a:gsLst>
                  <a:lin ang="5400000" scaled="1"/>
                </a:gradFill>
                <a:latin typeface="Calibri"/>
                <a:cs typeface="Calibri"/>
              </a:rPr>
              <a:t>2019</a:t>
            </a:r>
            <a:endParaRPr sz="700" dirty="0">
              <a:gradFill>
                <a:gsLst>
                  <a:gs pos="0">
                    <a:srgbClr val="1E49E2"/>
                  </a:gs>
                  <a:gs pos="100000">
                    <a:srgbClr val="1E49E2"/>
                  </a:gs>
                </a:gsLst>
                <a:lin ang="5400000" scaled="1"/>
              </a:gradFill>
              <a:latin typeface="Calibri"/>
              <a:cs typeface="Calibri"/>
            </a:endParaRPr>
          </a:p>
        </p:txBody>
      </p:sp>
      <p:sp>
        <p:nvSpPr>
          <p:cNvPr id="12" name="사각형: 둥근 위쪽 모서리 11">
            <a:extLst>
              <a:ext uri="{FF2B5EF4-FFF2-40B4-BE49-F238E27FC236}">
                <a16:creationId xmlns:a16="http://schemas.microsoft.com/office/drawing/2014/main" id="{A23B4439-257C-9461-4083-55A364613239}"/>
              </a:ext>
            </a:extLst>
          </p:cNvPr>
          <p:cNvSpPr/>
          <p:nvPr/>
        </p:nvSpPr>
        <p:spPr>
          <a:xfrm>
            <a:off x="4480437" y="571500"/>
            <a:ext cx="8345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13" name="사각형: 둥근 위쪽 모서리 12">
            <a:extLst>
              <a:ext uri="{FF2B5EF4-FFF2-40B4-BE49-F238E27FC236}">
                <a16:creationId xmlns:a16="http://schemas.microsoft.com/office/drawing/2014/main" id="{E281954A-E516-52A7-867B-3BF8E39B6E3F}"/>
              </a:ext>
            </a:extLst>
          </p:cNvPr>
          <p:cNvSpPr/>
          <p:nvPr/>
        </p:nvSpPr>
        <p:spPr>
          <a:xfrm>
            <a:off x="3604137" y="571500"/>
            <a:ext cx="8345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항공 및 방위 산업</a:t>
            </a:r>
          </a:p>
        </p:txBody>
      </p:sp>
    </p:spTree>
    <p:extLst>
      <p:ext uri="{BB962C8B-B14F-4D97-AF65-F5344CB8AC3E}">
        <p14:creationId xmlns:p14="http://schemas.microsoft.com/office/powerpoint/2010/main" val="2301178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descr="의류, 사람, 벽, 인간의 얼굴이(가) 표시된 사진&#10;&#10;자동 생성된 설명">
            <a:extLst>
              <a:ext uri="{FF2B5EF4-FFF2-40B4-BE49-F238E27FC236}">
                <a16:creationId xmlns:a16="http://schemas.microsoft.com/office/drawing/2014/main" id="{19DB64C4-6930-1E4F-E883-29D08A58199F}"/>
              </a:ext>
            </a:extLst>
          </p:cNvPr>
          <p:cNvPicPr>
            <a:picLocks noChangeAspect="1"/>
          </p:cNvPicPr>
          <p:nvPr/>
        </p:nvPicPr>
        <p:blipFill rotWithShape="1">
          <a:blip r:embed="rId2">
            <a:extLst>
              <a:ext uri="{28A0092B-C50C-407E-A947-70E740481C1C}">
                <a14:useLocalDpi xmlns:a14="http://schemas.microsoft.com/office/drawing/2010/main" val="0"/>
              </a:ext>
            </a:extLst>
          </a:blip>
          <a:srcRect l="23970" r="14673" b="6941"/>
          <a:stretch/>
        </p:blipFill>
        <p:spPr>
          <a:xfrm>
            <a:off x="0" y="1196976"/>
            <a:ext cx="4174958" cy="4932362"/>
          </a:xfrm>
          <a:prstGeom prst="rect">
            <a:avLst/>
          </a:prstGeom>
        </p:spPr>
      </p:pic>
      <p:sp>
        <p:nvSpPr>
          <p:cNvPr id="2" name="바닥글 개체 틀 1">
            <a:extLst>
              <a:ext uri="{FF2B5EF4-FFF2-40B4-BE49-F238E27FC236}">
                <a16:creationId xmlns:a16="http://schemas.microsoft.com/office/drawing/2014/main" id="{E560D1CE-4ED3-1061-056D-8A794C60D533}"/>
              </a:ext>
            </a:extLst>
          </p:cNvPr>
          <p:cNvSpPr>
            <a:spLocks noGrp="1"/>
          </p:cNvSpPr>
          <p:nvPr>
            <p:ph type="ftr" sz="quarter" idx="3"/>
          </p:nvPr>
        </p:nvSpPr>
        <p:spPr/>
        <p:txBody>
          <a:body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4" name="사각형: 둥근 위쪽 모서리 3">
            <a:extLst>
              <a:ext uri="{FF2B5EF4-FFF2-40B4-BE49-F238E27FC236}">
                <a16:creationId xmlns:a16="http://schemas.microsoft.com/office/drawing/2014/main" id="{A823884D-AD2E-F96B-F05E-411D30997D72}"/>
              </a:ext>
            </a:extLst>
          </p:cNvPr>
          <p:cNvSpPr/>
          <p:nvPr/>
        </p:nvSpPr>
        <p:spPr>
          <a:xfrm>
            <a:off x="515937" y="571500"/>
            <a:ext cx="106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산업 부문별 혁신</a:t>
            </a:r>
          </a:p>
        </p:txBody>
      </p:sp>
      <p:sp>
        <p:nvSpPr>
          <p:cNvPr id="5" name="사각형: 둥근 위쪽 모서리 4">
            <a:extLst>
              <a:ext uri="{FF2B5EF4-FFF2-40B4-BE49-F238E27FC236}">
                <a16:creationId xmlns:a16="http://schemas.microsoft.com/office/drawing/2014/main" id="{E3D2115F-AAE7-76C1-1F83-4D90BDA1C89E}"/>
              </a:ext>
            </a:extLst>
          </p:cNvPr>
          <p:cNvSpPr/>
          <p:nvPr/>
        </p:nvSpPr>
        <p:spPr>
          <a:xfrm>
            <a:off x="1622937" y="571500"/>
            <a:ext cx="106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헬스케어 및 생명과학</a:t>
            </a:r>
          </a:p>
        </p:txBody>
      </p:sp>
      <p:sp>
        <p:nvSpPr>
          <p:cNvPr id="6" name="사각형: 둥근 위쪽 모서리 5">
            <a:extLst>
              <a:ext uri="{FF2B5EF4-FFF2-40B4-BE49-F238E27FC236}">
                <a16:creationId xmlns:a16="http://schemas.microsoft.com/office/drawing/2014/main" id="{6A6B609E-16F1-C0DE-06FF-CE2C4BA05012}"/>
              </a:ext>
            </a:extLst>
          </p:cNvPr>
          <p:cNvSpPr/>
          <p:nvPr/>
        </p:nvSpPr>
        <p:spPr>
          <a:xfrm>
            <a:off x="2727837" y="571500"/>
            <a:ext cx="834513"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유통</a:t>
            </a:r>
          </a:p>
        </p:txBody>
      </p:sp>
      <p:sp>
        <p:nvSpPr>
          <p:cNvPr id="9" name="object 3">
            <a:extLst>
              <a:ext uri="{FF2B5EF4-FFF2-40B4-BE49-F238E27FC236}">
                <a16:creationId xmlns:a16="http://schemas.microsoft.com/office/drawing/2014/main" id="{707E6010-56C3-AB02-FC37-A6AFB451F185}"/>
              </a:ext>
            </a:extLst>
          </p:cNvPr>
          <p:cNvSpPr/>
          <p:nvPr/>
        </p:nvSpPr>
        <p:spPr>
          <a:xfrm>
            <a:off x="1780686" y="1765126"/>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0" name="object 4">
            <a:extLst>
              <a:ext uri="{FF2B5EF4-FFF2-40B4-BE49-F238E27FC236}">
                <a16:creationId xmlns:a16="http://schemas.microsoft.com/office/drawing/2014/main" id="{5E7A6341-AF04-3BE1-BA15-3FDD1F05FF7D}"/>
              </a:ext>
            </a:extLst>
          </p:cNvPr>
          <p:cNvSpPr txBox="1"/>
          <p:nvPr/>
        </p:nvSpPr>
        <p:spPr>
          <a:xfrm>
            <a:off x="1583118" y="1984857"/>
            <a:ext cx="2667568" cy="1218561"/>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대량 개인화</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(Mass Personalization)</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와 더불어 라스트 마일 배송에 영향을 미치는 고객 행동 변화로 인해 국내 뿐만 아니라 글로벌 전반에서 새로운 공급망 구축을 위한 움직임이 가속화될 것으로 전망됩니다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11" name="object 2">
            <a:extLst>
              <a:ext uri="{FF2B5EF4-FFF2-40B4-BE49-F238E27FC236}">
                <a16:creationId xmlns:a16="http://schemas.microsoft.com/office/drawing/2014/main" id="{4C61299F-8AF3-5B4A-0E66-DA445CF25DDB}"/>
              </a:ext>
            </a:extLst>
          </p:cNvPr>
          <p:cNvSpPr txBox="1"/>
          <p:nvPr/>
        </p:nvSpPr>
        <p:spPr>
          <a:xfrm>
            <a:off x="1562777" y="1258921"/>
            <a:ext cx="3013148" cy="439437"/>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유통</a:t>
            </a:r>
          </a:p>
        </p:txBody>
      </p:sp>
      <p:sp>
        <p:nvSpPr>
          <p:cNvPr id="15" name="object 8">
            <a:extLst>
              <a:ext uri="{FF2B5EF4-FFF2-40B4-BE49-F238E27FC236}">
                <a16:creationId xmlns:a16="http://schemas.microsoft.com/office/drawing/2014/main" id="{4E9B8EA3-83F1-B8D9-CEBE-6781D0A0B75C}"/>
              </a:ext>
            </a:extLst>
          </p:cNvPr>
          <p:cNvSpPr txBox="1"/>
          <p:nvPr/>
        </p:nvSpPr>
        <p:spPr>
          <a:xfrm>
            <a:off x="4339521" y="1105108"/>
            <a:ext cx="2602700" cy="2323892"/>
          </a:xfrm>
          <a:prstGeom prst="rect">
            <a:avLst/>
          </a:prstGeom>
        </p:spPr>
        <p:txBody>
          <a:bodyPr vert="horz" wrap="square" lIns="180000" tIns="24000" rIns="180000" bIns="0" rtlCol="0" anchor="t">
            <a:noAutofit/>
          </a:bodyPr>
          <a:lstStyle>
            <a:defPPr>
              <a:defRPr lang="ko-KR"/>
            </a:defPPr>
            <a:lvl1pPr>
              <a:defRPr sz="1100">
                <a:latin typeface="맑은 고딕" panose="020B0503020000020004" pitchFamily="50" charset="-127"/>
                <a:ea typeface="맑은 고딕" panose="020B0503020000020004" pitchFamily="50" charset="-127"/>
              </a:defRPr>
            </a:lvl1pPr>
          </a:lstStyle>
          <a:p>
            <a:pPr latinLnBrk="0">
              <a:lnSpc>
                <a:spcPct val="150000"/>
              </a:lnSpc>
              <a:spcBef>
                <a:spcPts val="400"/>
              </a:spcBef>
              <a:spcAft>
                <a:spcPts val="200"/>
              </a:spcAft>
            </a:pPr>
            <a:r>
              <a:rPr lang="ko-KR" altLang="en-US" sz="1000" b="1" spc="-7"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개인화</a:t>
            </a:r>
          </a:p>
          <a:p>
            <a:pPr algn="just" latinLnBrk="0">
              <a:lnSpc>
                <a:spcPct val="115000"/>
              </a:lnSpc>
              <a:spcBef>
                <a:spcPts val="400"/>
              </a:spcBef>
              <a:spcAft>
                <a:spcPts val="400"/>
              </a:spcAft>
            </a:pP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오프라인 매장에서 가상거래가 활발해지는 등 소비자 행동이 끊임없이 변화하고 있습니다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오늘날 소비자들은 상품 구매 시</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품목 다양성 뿐만 아니라 배송 서비스 등 기업이 제공하는 제품</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서비스 범위 전반에서 자신들의 취향과 요구사항이 반영되기를 원합니다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다수 유통기업들은 지속되는 시장 환경 변화에 대응하여 실시간으로 데이터를 수집하고 데이터 분석 역량을 고도화 하여 소비자의 구매 욕구를 자극하고 이를 구매로 이어지게 하는 데 힘쓰고 있습니다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a:p>
            <a:pPr algn="just" latinLnBrk="0">
              <a:lnSpc>
                <a:spcPct val="115000"/>
              </a:lnSpc>
              <a:spcBef>
                <a:spcPts val="400"/>
              </a:spcBef>
              <a:spcAft>
                <a:spcPts val="400"/>
              </a:spcAft>
            </a:pP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기업들은 과거 고객을 유인하기 위해 사용자 프로필 등을 사전에 분석하여 불특정 다수 고객을 대상으로 메시지나 푸시</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(Push)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알림 등을 보내는 </a:t>
            </a:r>
            <a:r>
              <a:rPr lang="ko-KR" altLang="en-US" sz="800" b="1" kern="10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아웃바운드</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푸시 캠페인을 펼쳐왔습니다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그러나 점차 동적으로 식별되는 신호를 활용하여 고객별로 개인화된 맞춤형 캠페인을 펼치는 </a:t>
            </a:r>
            <a:r>
              <a:rPr lang="ko-KR" altLang="en-US" sz="800" b="1" kern="10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인바운드</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방식으로 전환되고 있습니다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p:txBody>
      </p:sp>
      <p:sp>
        <p:nvSpPr>
          <p:cNvPr id="16" name="object 8">
            <a:extLst>
              <a:ext uri="{FF2B5EF4-FFF2-40B4-BE49-F238E27FC236}">
                <a16:creationId xmlns:a16="http://schemas.microsoft.com/office/drawing/2014/main" id="{3B5E4A2F-950E-A787-E0C9-A7FF478BCBB6}"/>
              </a:ext>
            </a:extLst>
          </p:cNvPr>
          <p:cNvSpPr txBox="1"/>
          <p:nvPr/>
        </p:nvSpPr>
        <p:spPr>
          <a:xfrm>
            <a:off x="4336059" y="4342469"/>
            <a:ext cx="2602700" cy="1824417"/>
          </a:xfrm>
          <a:prstGeom prst="rect">
            <a:avLst/>
          </a:prstGeom>
        </p:spPr>
        <p:txBody>
          <a:bodyPr vert="horz" wrap="square" lIns="180000" tIns="24000" rIns="180000" bIns="0" rtlCol="0" anchor="t">
            <a:noAutofit/>
          </a:bodyPr>
          <a:lstStyle>
            <a:defPPr>
              <a:defRPr lang="ko-KR"/>
            </a:defPPr>
            <a:lvl1pPr>
              <a:defRPr sz="1100">
                <a:latin typeface="맑은 고딕" panose="020B0503020000020004" pitchFamily="50" charset="-127"/>
                <a:ea typeface="맑은 고딕" panose="020B0503020000020004" pitchFamily="50" charset="-127"/>
              </a:defRPr>
            </a:lvl1pPr>
          </a:lstStyle>
          <a:p>
            <a:pPr algn="just" latinLnBrk="0">
              <a:lnSpc>
                <a:spcPct val="114000"/>
              </a:lnSpc>
              <a:spcBef>
                <a:spcPts val="400"/>
              </a:spcBef>
              <a:spcAft>
                <a:spcPts val="400"/>
              </a:spcAft>
            </a:pPr>
            <a:r>
              <a:rPr lang="en-US" altLang="ko-KR" sz="8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KPMG Retail Outlook Report 2023</a:t>
            </a:r>
            <a:r>
              <a:rPr lang="en-US" altLang="ko-KR" sz="800" b="1" spc="-7" baseline="300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24</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에서 강조한 바와 같이 기업들은 소비자에게 메시지를 전달하기 전에 고객 </a:t>
            </a:r>
            <a:r>
              <a:rPr lang="ko-KR" altLang="en-US" sz="800" b="1" kern="10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구매여정</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(Customer Journey)</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상 ‘구매’ 단계에 있는지 여부를 정확하게 파악하는 것이 중요합니다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구매 단계에 있는 소비자에게 메시지를 전달하면 고객의 구매 욕구를 효율적으로 자극할 수 있기 때문입니다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세계적인 커피 브랜드로 자리매김한 미국의 </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Starbucks</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는 자사 애플리케이션을 통해 이 같은 방식의 마케팅을 효과적으로 전개하고 있습니다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Starbucks</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는 위치 정보</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(Geolocation)</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를 바탕으로 소비자 위치를 확인한 뒤 매장 근처에 있을 경우 소비자가 가장 좋아하는 커피를 제안하여 지금 주문하고 싶은지를 묻고</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고객이 매장 앞을 지나는 순간 커피를 픽업할 수 있도록 합니다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p:txBody>
      </p:sp>
      <p:sp>
        <p:nvSpPr>
          <p:cNvPr id="28" name="object 8">
            <a:extLst>
              <a:ext uri="{FF2B5EF4-FFF2-40B4-BE49-F238E27FC236}">
                <a16:creationId xmlns:a16="http://schemas.microsoft.com/office/drawing/2014/main" id="{A3CA3DE9-EAFA-CAE0-743F-A63D737809EF}"/>
              </a:ext>
            </a:extLst>
          </p:cNvPr>
          <p:cNvSpPr txBox="1"/>
          <p:nvPr/>
        </p:nvSpPr>
        <p:spPr>
          <a:xfrm>
            <a:off x="6937109" y="1169779"/>
            <a:ext cx="2407911" cy="4549734"/>
          </a:xfrm>
          <a:prstGeom prst="rect">
            <a:avLst/>
          </a:prstGeom>
        </p:spPr>
        <p:txBody>
          <a:bodyPr vert="horz" wrap="square" lIns="180000" tIns="24000" rIns="180000" bIns="0" rtlCol="0" anchor="t">
            <a:noAutofit/>
          </a:bodyPr>
          <a:lstStyle>
            <a:defPPr>
              <a:defRPr lang="ko-KR"/>
            </a:defPPr>
            <a:lvl1pPr>
              <a:defRPr sz="1100">
                <a:latin typeface="맑은 고딕" panose="020B0503020000020004" pitchFamily="50" charset="-127"/>
                <a:ea typeface="맑은 고딕" panose="020B0503020000020004" pitchFamily="50" charset="-127"/>
              </a:defRPr>
            </a:lvl1pPr>
          </a:lstStyle>
          <a:p>
            <a:pPr algn="just" latinLnBrk="0">
              <a:lnSpc>
                <a:spcPct val="115000"/>
              </a:lnSpc>
              <a:spcBef>
                <a:spcPts val="400"/>
              </a:spcBef>
              <a:spcAft>
                <a:spcPts val="400"/>
              </a:spcAft>
            </a:pP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맞춤형 서비스 외에도</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개인별 니즈를 반영한 커스터마이징 제품이 유통업계 핵심 트렌드로 부상 중입니다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일각에서는 최종 제품을 만들어 두지 않고</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고객 주문이 들어오면 소비자 요구사항에 따라 맞춤형으로 제품을 제작할 수 있도록 프로세스를 바꾼 브랜드들도 관찰됩니다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대표적으로 미국에 본사를 둔 선글라스 전문 브랜드 </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Ray-Ban</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과 </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Oakley</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는 최종 소비자가 선글라스 프레임 색상과 모양</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렌즈 등을 선택할 수 있도록 하여 고객 맞춤형으로 제품을 제작하고 있습니다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a:p>
            <a:pPr algn="just" latinLnBrk="0">
              <a:lnSpc>
                <a:spcPct val="115000"/>
              </a:lnSpc>
              <a:spcBef>
                <a:spcPts val="400"/>
              </a:spcBef>
              <a:spcAft>
                <a:spcPts val="400"/>
              </a:spcAft>
            </a:pP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한편 오프라인에서도 고객 경험 측면에서 다양한 변화가 일어나고 있습니다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매장에서 제공되는 개인화 서비스는 소비자들의 매장 내 쇼핑 경험을 크게 변화시키고 있습니다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가까운 미래에 소비자들은 온라인 위시리스트에 담아둔 아이템 중 몇 가지를 선택해두면</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곧 방문하게 될 매장 </a:t>
            </a:r>
            <a:r>
              <a:rPr lang="ko-KR" altLang="en-US" sz="800" b="1" kern="10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피팅룸에서</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자신이 고른 제품들이 걸려있는 신기한 경험을 하게 될 것으로 보입니다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고객 경험을 제고하기 위한 노력은 프론트</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미들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백 오피스 전반에서 이뤄져야 하는 가운데</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기업은 이를 통해 고객 만족도를 향상시키면서 마케팅 활동에 들어가는 비용 대비 효과를 높일 수 있을 것입니다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a:p>
            <a:pPr algn="just" latinLnBrk="0">
              <a:lnSpc>
                <a:spcPct val="115000"/>
              </a:lnSpc>
              <a:spcBef>
                <a:spcPts val="400"/>
              </a:spcBef>
              <a:spcAft>
                <a:spcPts val="400"/>
              </a:spcAft>
            </a:pP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온</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오프라인 쇼핑 경험을 재정비</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en-US" sz="800" b="1" kern="10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맞춤화</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하면 재고를 효율적으로 관리할 수 있고 배송 역량도 크게 향상될 것입니다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또한 소규모 기업의 시장 진출이 촉진되면서 대형 유통업체는 이들과 협업하는 생태계를 구축하여 혁신을 가속화 하는 한편 신규 공급망의 고도화된 요구사항도 구현할 수 있습니다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이를 위해 기업은 공급망 어느 부분에 맞춤화가 필요한지 고민해야 하며</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잠재적인 자사의 고객 니즈에 부합할지 검토할 필요가 있습니다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아울러 이 과정에서 위탁계약제조업체 및 유통 거래처 요건 수정 혹은 지원책 확대 등에 대한 검토 작업도 이뤄질 수 있습니다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p:txBody>
      </p:sp>
      <p:sp>
        <p:nvSpPr>
          <p:cNvPr id="31" name="object 8">
            <a:extLst>
              <a:ext uri="{FF2B5EF4-FFF2-40B4-BE49-F238E27FC236}">
                <a16:creationId xmlns:a16="http://schemas.microsoft.com/office/drawing/2014/main" id="{7F55D44D-CDDF-73B1-2889-6A4492A01344}"/>
              </a:ext>
            </a:extLst>
          </p:cNvPr>
          <p:cNvSpPr txBox="1"/>
          <p:nvPr/>
        </p:nvSpPr>
        <p:spPr>
          <a:xfrm>
            <a:off x="9350272" y="1114633"/>
            <a:ext cx="2517219" cy="4200818"/>
          </a:xfrm>
          <a:prstGeom prst="rect">
            <a:avLst/>
          </a:prstGeom>
        </p:spPr>
        <p:txBody>
          <a:bodyPr vert="horz" wrap="square" lIns="180000" tIns="24000" rIns="180000" bIns="0" rtlCol="0" anchor="t">
            <a:noAutofit/>
          </a:bodyPr>
          <a:lstStyle>
            <a:defPPr>
              <a:defRPr lang="ko-KR"/>
            </a:defPPr>
            <a:lvl1pPr>
              <a:defRPr sz="1100">
                <a:latin typeface="맑은 고딕" panose="020B0503020000020004" pitchFamily="50" charset="-127"/>
                <a:ea typeface="맑은 고딕" panose="020B0503020000020004" pitchFamily="50" charset="-127"/>
              </a:defRPr>
            </a:lvl1pPr>
          </a:lstStyle>
          <a:p>
            <a:pPr latinLnBrk="0">
              <a:lnSpc>
                <a:spcPct val="150000"/>
              </a:lnSpc>
              <a:spcBef>
                <a:spcPts val="400"/>
              </a:spcBef>
              <a:spcAft>
                <a:spcPts val="200"/>
              </a:spcAft>
            </a:pPr>
            <a:r>
              <a:rPr lang="ko-KR" altLang="en-US" sz="1000" b="1" spc="-7" dirty="0" err="1">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이커머스와</a:t>
            </a:r>
            <a:r>
              <a:rPr lang="ko-KR" altLang="en-US" sz="1000" b="1" spc="-7"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 라스트 마일 배송</a:t>
            </a:r>
          </a:p>
          <a:p>
            <a:pPr algn="just" latinLnBrk="0">
              <a:lnSpc>
                <a:spcPct val="115000"/>
              </a:lnSpc>
              <a:spcBef>
                <a:spcPts val="400"/>
              </a:spcBef>
              <a:spcAft>
                <a:spcPts val="400"/>
              </a:spcAft>
            </a:pP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멀티채널상에서는 온라인 주문을 처리</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반품하는 수많은 방법이 존재합니다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따라서 공급망 관리 경영진은 ‘다대다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多對多</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채널에 기반하여 네트워크의 연계가 유연하게 이뤄질 수 있도록 공급망 네트워크를 설계해야 합니다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이는 다수의 출고지 뿐만 아니라 계속해서 증가하는 배송지를 효율적으로 관리하기 위한 목적도 있습니다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공급망 관리 경영진은 주요 비즈니스 규칙</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고객 서비스 제안 및 수익 성장 목표에 따라 조정 및 최적화 등</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에 맞춰 </a:t>
            </a:r>
            <a:r>
              <a:rPr lang="ko-KR" altLang="en-US" sz="800" b="1" kern="10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풀필먼트를</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최적화</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자동화하는 데 필요한 기술에 투자하고자 합니다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p>
          <a:p>
            <a:pPr algn="just" latinLnBrk="0">
              <a:lnSpc>
                <a:spcPct val="115000"/>
              </a:lnSpc>
              <a:spcBef>
                <a:spcPts val="400"/>
              </a:spcBef>
              <a:spcAft>
                <a:spcPts val="400"/>
              </a:spcAft>
            </a:pP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앞으로 유통기업은 </a:t>
            </a:r>
            <a:r>
              <a:rPr lang="ko-KR" altLang="en-US" sz="800" b="1" kern="10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노드별</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채널별</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재고를 실시간으로 공유하는 등 공급망의 통합 관리를 실현할 수 있을 것으로 예상됩니다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이미 몇몇 유통기업은 오프라인 매장을 활용하여 공급망을 통합하였으며</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온</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오프라인 채널 간 재고 자산을 공유하고 있습니다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호주 소매업체 </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Officeworks</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는 코로나</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19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팬데믹 기간 중 자사가 보유한 매장을 제품 픽업 및 배송 거점으로 전환하고 온라인 주문건에 대한 </a:t>
            </a:r>
            <a:r>
              <a:rPr lang="ko-KR" altLang="en-US" sz="800" b="1" kern="10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풀필먼트</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속도를 높였습니다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미국의 </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Target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또한 오프라인 매장을 유통 거점으로 활용하고 고객 리드타임을 줄이고 있습니다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a:p>
            <a:pPr algn="just" latinLnBrk="0">
              <a:lnSpc>
                <a:spcPct val="115000"/>
              </a:lnSpc>
              <a:spcBef>
                <a:spcPts val="400"/>
              </a:spcBef>
              <a:spcAft>
                <a:spcPts val="400"/>
              </a:spcAft>
            </a:pP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온라인 쇼핑이 제공하는 편리함에도 불구하고</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아직 제품을 수취하고 반품하는 과정이 다소 불편하고 리드타임이 걸린다는 점에서 소비자들은 온라인 쇼핑의 효용을 정확하게 인지하지 못한 것으로 보입니다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 </a:t>
            </a:r>
            <a:r>
              <a:rPr lang="ko-KR" altLang="en-US"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그러나 많은 유통업체가 이를 해결하기 위해 노력함에 따라 점차 개선될 것으로 예상됩니다</a:t>
            </a:r>
            <a:r>
              <a:rPr lang="en-US" altLang="ko-KR" sz="800" b="1" kern="1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Times New Roman" panose="02020603050405020304" pitchFamily="18" charset="0"/>
              </a:rPr>
              <a:t>.</a:t>
            </a:r>
          </a:p>
        </p:txBody>
      </p:sp>
      <p:grpSp>
        <p:nvGrpSpPr>
          <p:cNvPr id="18" name="그룹 17">
            <a:extLst>
              <a:ext uri="{FF2B5EF4-FFF2-40B4-BE49-F238E27FC236}">
                <a16:creationId xmlns:a16="http://schemas.microsoft.com/office/drawing/2014/main" id="{428587CF-6335-6678-F625-480A54B49A6B}"/>
              </a:ext>
            </a:extLst>
          </p:cNvPr>
          <p:cNvGrpSpPr/>
          <p:nvPr/>
        </p:nvGrpSpPr>
        <p:grpSpPr>
          <a:xfrm>
            <a:off x="2292676" y="3718788"/>
            <a:ext cx="4479870" cy="584619"/>
            <a:chOff x="6233966" y="2733727"/>
            <a:chExt cx="4479870" cy="584619"/>
          </a:xfrm>
        </p:grpSpPr>
        <p:sp>
          <p:nvSpPr>
            <p:cNvPr id="19" name="직사각형 18">
              <a:extLst>
                <a:ext uri="{FF2B5EF4-FFF2-40B4-BE49-F238E27FC236}">
                  <a16:creationId xmlns:a16="http://schemas.microsoft.com/office/drawing/2014/main" id="{7DDEE15B-E519-70C6-E779-89D617D0DE7D}"/>
                </a:ext>
              </a:extLst>
            </p:cNvPr>
            <p:cNvSpPr/>
            <p:nvPr/>
          </p:nvSpPr>
          <p:spPr>
            <a:xfrm>
              <a:off x="6233966" y="2733727"/>
              <a:ext cx="4479870" cy="584619"/>
            </a:xfrm>
            <a:prstGeom prst="rect">
              <a:avLst/>
            </a:prstGeom>
            <a:solidFill>
              <a:schemeClr val="bg1"/>
            </a:solidFill>
            <a:ln>
              <a:solidFill>
                <a:srgbClr val="510D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object 12">
              <a:extLst>
                <a:ext uri="{FF2B5EF4-FFF2-40B4-BE49-F238E27FC236}">
                  <a16:creationId xmlns:a16="http://schemas.microsoft.com/office/drawing/2014/main" id="{1D3A7BE8-FEEB-609C-2058-963549F9AF4E}"/>
                </a:ext>
              </a:extLst>
            </p:cNvPr>
            <p:cNvSpPr txBox="1"/>
            <p:nvPr/>
          </p:nvSpPr>
          <p:spPr>
            <a:xfrm>
              <a:off x="6567093" y="2793446"/>
              <a:ext cx="3915452" cy="412078"/>
            </a:xfrm>
            <a:prstGeom prst="rect">
              <a:avLst/>
            </a:prstGeom>
          </p:spPr>
          <p:txBody>
            <a:bodyPr vert="horz" wrap="square" lIns="0" tIns="72813" rIns="0" bIns="0" rtlCol="0">
              <a:spAutoFit/>
            </a:bodyPr>
            <a:lstStyle/>
            <a:p>
              <a:pPr marL="8467" marR="3387" latinLnBrk="0">
                <a:spcBef>
                  <a:spcPts val="573"/>
                </a:spcBef>
              </a:pPr>
              <a:r>
                <a:rPr lang="ko-KR" altLang="en-US" sz="11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공급망 관리 경영진은 ‘다대다</a:t>
              </a:r>
              <a:r>
                <a:rPr lang="en-US" altLang="ko-KR" sz="11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a:t>
              </a:r>
              <a:r>
                <a:rPr lang="ko-KR" altLang="en-US" sz="11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多對多</a:t>
              </a:r>
              <a:r>
                <a:rPr lang="en-US" altLang="ko-KR" sz="11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 </a:t>
              </a:r>
              <a:r>
                <a:rPr lang="ko-KR" altLang="en-US" sz="11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채널에 기반하여 네트워크의 연계가 유연하게 이뤄질 수 있도록 공급망 네트워크를 설계해야 합니다</a:t>
              </a:r>
              <a:r>
                <a:rPr lang="en-US" altLang="ko-KR" sz="11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a:t>
              </a:r>
            </a:p>
          </p:txBody>
        </p:sp>
        <p:pic>
          <p:nvPicPr>
            <p:cNvPr id="24" name="그림 23" descr="로고, 상징, 폰트, 그래픽이(가) 표시된 사진&#10;&#10;자동 생성된 설명">
              <a:extLst>
                <a:ext uri="{FF2B5EF4-FFF2-40B4-BE49-F238E27FC236}">
                  <a16:creationId xmlns:a16="http://schemas.microsoft.com/office/drawing/2014/main" id="{92B27066-E933-8F98-14DB-273B3FBEC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8746" y="3027823"/>
              <a:ext cx="186894" cy="218334"/>
            </a:xfrm>
            <a:prstGeom prst="rect">
              <a:avLst/>
            </a:prstGeom>
          </p:spPr>
        </p:pic>
        <p:pic>
          <p:nvPicPr>
            <p:cNvPr id="25" name="그림 24" descr="로고, 상징, 폰트, 그래픽이(가) 표시된 사진&#10;&#10;자동 생성된 설명">
              <a:extLst>
                <a:ext uri="{FF2B5EF4-FFF2-40B4-BE49-F238E27FC236}">
                  <a16:creationId xmlns:a16="http://schemas.microsoft.com/office/drawing/2014/main" id="{FCE5C76B-A868-2FC3-5559-701C72D29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287631" y="2805335"/>
              <a:ext cx="186894" cy="218332"/>
            </a:xfrm>
            <a:prstGeom prst="rect">
              <a:avLst/>
            </a:prstGeom>
          </p:spPr>
        </p:pic>
      </p:grpSp>
      <p:sp>
        <p:nvSpPr>
          <p:cNvPr id="12" name="object 3">
            <a:extLst>
              <a:ext uri="{FF2B5EF4-FFF2-40B4-BE49-F238E27FC236}">
                <a16:creationId xmlns:a16="http://schemas.microsoft.com/office/drawing/2014/main" id="{4D200A84-72E8-BCD5-A788-4DCD1D23E864}"/>
              </a:ext>
            </a:extLst>
          </p:cNvPr>
          <p:cNvSpPr txBox="1"/>
          <p:nvPr/>
        </p:nvSpPr>
        <p:spPr>
          <a:xfrm>
            <a:off x="488858" y="6183312"/>
            <a:ext cx="1750695" cy="120546"/>
          </a:xfrm>
          <a:prstGeom prst="rect">
            <a:avLst/>
          </a:prstGeom>
        </p:spPr>
        <p:txBody>
          <a:bodyPr vert="horz" wrap="square" lIns="0" tIns="12700" rIns="0" bIns="0" rtlCol="0">
            <a:spAutoFit/>
          </a:bodyPr>
          <a:lstStyle/>
          <a:p>
            <a:pPr marL="38100" marR="0" lvl="0" indent="0" algn="l" defTabSz="914400" rtl="0" eaLnBrk="1" fontAlgn="auto" latinLnBrk="1" hangingPunct="1">
              <a:lnSpc>
                <a:spcPct val="100000"/>
              </a:lnSpc>
              <a:spcBef>
                <a:spcPts val="100"/>
              </a:spcBef>
              <a:spcAft>
                <a:spcPts val="0"/>
              </a:spcAft>
              <a:buClrTx/>
              <a:buSzTx/>
              <a:buFontTx/>
              <a:buNone/>
              <a:tabLst/>
              <a:defRPr/>
            </a:pPr>
            <a:r>
              <a:rPr kumimoji="0" sz="700" b="0" i="0" u="none" strike="noStrike" kern="1200" cap="none" spc="104" normalizeH="0" baseline="30864" noProof="0" dirty="0">
                <a:ln>
                  <a:noFill/>
                </a:ln>
                <a:gradFill>
                  <a:gsLst>
                    <a:gs pos="0">
                      <a:srgbClr val="1E49E2"/>
                    </a:gs>
                    <a:gs pos="100000">
                      <a:srgbClr val="1E49E2"/>
                    </a:gs>
                  </a:gsLst>
                  <a:lin ang="5400000" scaled="1"/>
                </a:gradFill>
                <a:effectLst/>
                <a:uLnTx/>
                <a:uFillTx/>
                <a:latin typeface="KoPub돋움체 Medium" panose="00000600000000000000" pitchFamily="2" charset="-127"/>
                <a:ea typeface="KoPub돋움체 Medium" panose="00000600000000000000" pitchFamily="2" charset="-127"/>
                <a:cs typeface="Calibri"/>
              </a:rPr>
              <a:t>24</a:t>
            </a:r>
            <a:r>
              <a:rPr kumimoji="0" sz="700" b="0" i="0" u="none" strike="noStrike" kern="1200" cap="none" spc="70" normalizeH="0" baseline="0" noProof="0" dirty="0">
                <a:ln>
                  <a:noFill/>
                </a:ln>
                <a:gradFill>
                  <a:gsLst>
                    <a:gs pos="0">
                      <a:srgbClr val="1E49E2"/>
                    </a:gs>
                    <a:gs pos="100000">
                      <a:srgbClr val="1E49E2"/>
                    </a:gs>
                  </a:gsLst>
                  <a:lin ang="5400000" scaled="1"/>
                </a:gradFill>
                <a:effectLst/>
                <a:uLnTx/>
                <a:uFillTx/>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KPMG </a:t>
            </a:r>
            <a:r>
              <a:rPr kumimoji="0" sz="700" b="0" i="0" u="none" strike="noStrike" kern="1200" cap="none" spc="40" normalizeH="0" baseline="0" noProof="0" dirty="0">
                <a:ln>
                  <a:noFill/>
                </a:ln>
                <a:gradFill>
                  <a:gsLst>
                    <a:gs pos="0">
                      <a:srgbClr val="1E49E2"/>
                    </a:gs>
                    <a:gs pos="100000">
                      <a:srgbClr val="1E49E2"/>
                    </a:gs>
                  </a:gsLst>
                  <a:lin ang="5400000" scaled="1"/>
                </a:gradFill>
                <a:effectLst/>
                <a:uLnTx/>
                <a:uFillTx/>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Retail </a:t>
            </a:r>
            <a:r>
              <a:rPr kumimoji="0" sz="700" b="0" i="0" u="none" strike="noStrike" kern="1200" cap="none" spc="50" normalizeH="0" baseline="0" noProof="0" dirty="0">
                <a:ln>
                  <a:noFill/>
                </a:ln>
                <a:gradFill>
                  <a:gsLst>
                    <a:gs pos="0">
                      <a:srgbClr val="1E49E2"/>
                    </a:gs>
                    <a:gs pos="100000">
                      <a:srgbClr val="1E49E2"/>
                    </a:gs>
                  </a:gsLst>
                  <a:lin ang="5400000" scaled="1"/>
                </a:gradFill>
                <a:effectLst/>
                <a:uLnTx/>
                <a:uFillTx/>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Outlook </a:t>
            </a:r>
            <a:r>
              <a:rPr kumimoji="0" sz="700" b="0" i="0" u="none" strike="noStrike" kern="1200" cap="none" spc="45" normalizeH="0" baseline="0" noProof="0" dirty="0">
                <a:ln>
                  <a:noFill/>
                </a:ln>
                <a:gradFill>
                  <a:gsLst>
                    <a:gs pos="0">
                      <a:srgbClr val="1E49E2"/>
                    </a:gs>
                    <a:gs pos="100000">
                      <a:srgbClr val="1E49E2"/>
                    </a:gs>
                  </a:gsLst>
                  <a:lin ang="5400000" scaled="1"/>
                </a:gradFill>
                <a:effectLst/>
                <a:uLnTx/>
                <a:uFillTx/>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Report</a:t>
            </a:r>
            <a:r>
              <a:rPr kumimoji="0" sz="700" b="0" i="0" u="none" strike="noStrike" kern="1200" cap="none" spc="-10" normalizeH="0" baseline="0" noProof="0" dirty="0">
                <a:ln>
                  <a:noFill/>
                </a:ln>
                <a:gradFill>
                  <a:gsLst>
                    <a:gs pos="0">
                      <a:srgbClr val="1E49E2"/>
                    </a:gs>
                    <a:gs pos="100000">
                      <a:srgbClr val="1E49E2"/>
                    </a:gs>
                  </a:gsLst>
                  <a:lin ang="5400000" scaled="1"/>
                </a:gradFill>
                <a:effectLst/>
                <a:uLnTx/>
                <a:uFillTx/>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 </a:t>
            </a:r>
            <a:r>
              <a:rPr kumimoji="0" sz="700" b="0" i="0" u="none" strike="noStrike" kern="1200" cap="none" spc="35" normalizeH="0" baseline="0" noProof="0" dirty="0">
                <a:ln>
                  <a:noFill/>
                </a:ln>
                <a:gradFill>
                  <a:gsLst>
                    <a:gs pos="0">
                      <a:srgbClr val="1E49E2"/>
                    </a:gs>
                    <a:gs pos="100000">
                      <a:srgbClr val="1E49E2"/>
                    </a:gs>
                  </a:gsLst>
                  <a:lin ang="5400000" scaled="1"/>
                </a:gradFill>
                <a:effectLst/>
                <a:uLnTx/>
                <a:uFillTx/>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2023</a:t>
            </a:r>
            <a:endParaRPr kumimoji="0" sz="700" b="0" i="0" u="none" strike="noStrike" kern="1200" cap="none" spc="0" normalizeH="0" baseline="0" noProof="0" dirty="0">
              <a:ln>
                <a:noFill/>
              </a:ln>
              <a:gradFill>
                <a:gsLst>
                  <a:gs pos="0">
                    <a:srgbClr val="1E49E2"/>
                  </a:gs>
                  <a:gs pos="100000">
                    <a:srgbClr val="1E49E2"/>
                  </a:gs>
                </a:gsLst>
                <a:lin ang="5400000" scaled="1"/>
              </a:gradFill>
              <a:effectLst/>
              <a:uLnTx/>
              <a:uFillTx/>
              <a:latin typeface="KoPub돋움체 Medium" panose="00000600000000000000" pitchFamily="2" charset="-127"/>
              <a:ea typeface="KoPub돋움체 Medium" panose="00000600000000000000" pitchFamily="2" charset="-127"/>
              <a:cs typeface="Calibri"/>
            </a:endParaRPr>
          </a:p>
        </p:txBody>
      </p:sp>
      <p:sp>
        <p:nvSpPr>
          <p:cNvPr id="3" name="슬라이드 번호 개체 틀 2">
            <a:extLst>
              <a:ext uri="{FF2B5EF4-FFF2-40B4-BE49-F238E27FC236}">
                <a16:creationId xmlns:a16="http://schemas.microsoft.com/office/drawing/2014/main" id="{527BD5E9-94DF-D0EF-61D9-0E8602890672}"/>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51</a:t>
            </a:fld>
            <a:r>
              <a:rPr lang="en-US" altLang="ko-KR"/>
              <a:t> </a:t>
            </a:r>
            <a:endParaRPr lang="en-US" dirty="0"/>
          </a:p>
        </p:txBody>
      </p:sp>
      <p:sp>
        <p:nvSpPr>
          <p:cNvPr id="14" name="사각형: 둥근 위쪽 모서리 13">
            <a:extLst>
              <a:ext uri="{FF2B5EF4-FFF2-40B4-BE49-F238E27FC236}">
                <a16:creationId xmlns:a16="http://schemas.microsoft.com/office/drawing/2014/main" id="{47CE66FF-A30F-6345-BDD3-6CC2D34B82B4}"/>
              </a:ext>
            </a:extLst>
          </p:cNvPr>
          <p:cNvSpPr/>
          <p:nvPr/>
        </p:nvSpPr>
        <p:spPr>
          <a:xfrm>
            <a:off x="4480437" y="571500"/>
            <a:ext cx="8345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17" name="사각형: 둥근 위쪽 모서리 16">
            <a:extLst>
              <a:ext uri="{FF2B5EF4-FFF2-40B4-BE49-F238E27FC236}">
                <a16:creationId xmlns:a16="http://schemas.microsoft.com/office/drawing/2014/main" id="{1C82911A-7C6E-C5A3-EC68-1F0A594FD31A}"/>
              </a:ext>
            </a:extLst>
          </p:cNvPr>
          <p:cNvSpPr/>
          <p:nvPr/>
        </p:nvSpPr>
        <p:spPr>
          <a:xfrm>
            <a:off x="3604137" y="571500"/>
            <a:ext cx="8345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항공 및 방위 산업</a:t>
            </a:r>
          </a:p>
        </p:txBody>
      </p:sp>
    </p:spTree>
    <p:extLst>
      <p:ext uri="{BB962C8B-B14F-4D97-AF65-F5344CB8AC3E}">
        <p14:creationId xmlns:p14="http://schemas.microsoft.com/office/powerpoint/2010/main" val="15301382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descr="하늘, 항공기, 비행기, 교통이(가) 표시된 사진&#10;&#10;자동 생성된 설명">
            <a:extLst>
              <a:ext uri="{FF2B5EF4-FFF2-40B4-BE49-F238E27FC236}">
                <a16:creationId xmlns:a16="http://schemas.microsoft.com/office/drawing/2014/main" id="{B9E81802-D96C-4A61-ED20-83D0002271CD}"/>
              </a:ext>
            </a:extLst>
          </p:cNvPr>
          <p:cNvPicPr>
            <a:picLocks noChangeAspect="1"/>
          </p:cNvPicPr>
          <p:nvPr/>
        </p:nvPicPr>
        <p:blipFill rotWithShape="1">
          <a:blip r:embed="rId2">
            <a:extLst>
              <a:ext uri="{28A0092B-C50C-407E-A947-70E740481C1C}">
                <a14:useLocalDpi xmlns:a14="http://schemas.microsoft.com/office/drawing/2010/main" val="0"/>
              </a:ext>
            </a:extLst>
          </a:blip>
          <a:srcRect l="2479" r="10639" b="2547"/>
          <a:stretch/>
        </p:blipFill>
        <p:spPr>
          <a:xfrm flipH="1">
            <a:off x="-4" y="1197994"/>
            <a:ext cx="12192001" cy="4931343"/>
          </a:xfrm>
          <a:prstGeom prst="rect">
            <a:avLst/>
          </a:prstGeom>
        </p:spPr>
      </p:pic>
      <p:sp>
        <p:nvSpPr>
          <p:cNvPr id="2" name="바닥글 개체 틀 1">
            <a:extLst>
              <a:ext uri="{FF2B5EF4-FFF2-40B4-BE49-F238E27FC236}">
                <a16:creationId xmlns:a16="http://schemas.microsoft.com/office/drawing/2014/main" id="{E560D1CE-4ED3-1061-056D-8A794C60D533}"/>
              </a:ext>
            </a:extLst>
          </p:cNvPr>
          <p:cNvSpPr>
            <a:spLocks noGrp="1"/>
          </p:cNvSpPr>
          <p:nvPr>
            <p:ph type="ftr" sz="quarter" idx="3"/>
          </p:nvPr>
        </p:nvSpPr>
        <p:spPr/>
        <p:txBody>
          <a:body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4" name="사각형: 둥근 위쪽 모서리 3">
            <a:extLst>
              <a:ext uri="{FF2B5EF4-FFF2-40B4-BE49-F238E27FC236}">
                <a16:creationId xmlns:a16="http://schemas.microsoft.com/office/drawing/2014/main" id="{A823884D-AD2E-F96B-F05E-411D30997D72}"/>
              </a:ext>
            </a:extLst>
          </p:cNvPr>
          <p:cNvSpPr/>
          <p:nvPr/>
        </p:nvSpPr>
        <p:spPr>
          <a:xfrm>
            <a:off x="515937" y="571500"/>
            <a:ext cx="106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산업 부문별 혁신</a:t>
            </a:r>
          </a:p>
        </p:txBody>
      </p:sp>
      <p:sp>
        <p:nvSpPr>
          <p:cNvPr id="5" name="사각형: 둥근 위쪽 모서리 4">
            <a:extLst>
              <a:ext uri="{FF2B5EF4-FFF2-40B4-BE49-F238E27FC236}">
                <a16:creationId xmlns:a16="http://schemas.microsoft.com/office/drawing/2014/main" id="{E3D2115F-AAE7-76C1-1F83-4D90BDA1C89E}"/>
              </a:ext>
            </a:extLst>
          </p:cNvPr>
          <p:cNvSpPr/>
          <p:nvPr/>
        </p:nvSpPr>
        <p:spPr>
          <a:xfrm>
            <a:off x="1622937" y="571500"/>
            <a:ext cx="106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헬스케어 및 생명과학</a:t>
            </a:r>
          </a:p>
        </p:txBody>
      </p:sp>
      <p:sp>
        <p:nvSpPr>
          <p:cNvPr id="6" name="사각형: 둥근 위쪽 모서리 5">
            <a:extLst>
              <a:ext uri="{FF2B5EF4-FFF2-40B4-BE49-F238E27FC236}">
                <a16:creationId xmlns:a16="http://schemas.microsoft.com/office/drawing/2014/main" id="{6A6B609E-16F1-C0DE-06FF-CE2C4BA05012}"/>
              </a:ext>
            </a:extLst>
          </p:cNvPr>
          <p:cNvSpPr/>
          <p:nvPr/>
        </p:nvSpPr>
        <p:spPr>
          <a:xfrm>
            <a:off x="2727837" y="571500"/>
            <a:ext cx="8345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유통</a:t>
            </a:r>
          </a:p>
        </p:txBody>
      </p:sp>
      <p:sp>
        <p:nvSpPr>
          <p:cNvPr id="7" name="사각형: 둥근 위쪽 모서리 6">
            <a:extLst>
              <a:ext uri="{FF2B5EF4-FFF2-40B4-BE49-F238E27FC236}">
                <a16:creationId xmlns:a16="http://schemas.microsoft.com/office/drawing/2014/main" id="{520CDB67-E89F-2B58-19FE-988065FDF2F9}"/>
              </a:ext>
            </a:extLst>
          </p:cNvPr>
          <p:cNvSpPr/>
          <p:nvPr/>
        </p:nvSpPr>
        <p:spPr>
          <a:xfrm>
            <a:off x="3604137" y="571500"/>
            <a:ext cx="834513"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항공 및 방위 산업</a:t>
            </a:r>
          </a:p>
        </p:txBody>
      </p:sp>
      <p:sp>
        <p:nvSpPr>
          <p:cNvPr id="14" name="object 3">
            <a:extLst>
              <a:ext uri="{FF2B5EF4-FFF2-40B4-BE49-F238E27FC236}">
                <a16:creationId xmlns:a16="http://schemas.microsoft.com/office/drawing/2014/main" id="{02E4B2BC-B065-B3BA-929C-8F2010742F8F}"/>
              </a:ext>
            </a:extLst>
          </p:cNvPr>
          <p:cNvSpPr/>
          <p:nvPr/>
        </p:nvSpPr>
        <p:spPr>
          <a:xfrm>
            <a:off x="713505" y="1897939"/>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7" name="object 4">
            <a:extLst>
              <a:ext uri="{FF2B5EF4-FFF2-40B4-BE49-F238E27FC236}">
                <a16:creationId xmlns:a16="http://schemas.microsoft.com/office/drawing/2014/main" id="{F99A5BCD-55D3-A450-E0DB-609A44EFE987}"/>
              </a:ext>
            </a:extLst>
          </p:cNvPr>
          <p:cNvSpPr txBox="1"/>
          <p:nvPr/>
        </p:nvSpPr>
        <p:spPr>
          <a:xfrm>
            <a:off x="515937" y="2074101"/>
            <a:ext cx="2516021" cy="1015428"/>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지정학적 이슈가 국제 무역 흐름에 영향을 미치기 때문에</a:t>
            </a:r>
            <a:r>
              <a:rPr lang="en-US" altLang="ko-KR" sz="12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항공 및 방위산업은 규제 기관</a:t>
            </a:r>
            <a:r>
              <a:rPr lang="en-US" altLang="ko-KR" sz="12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거래 파트너</a:t>
            </a:r>
            <a:r>
              <a:rPr lang="en-US" altLang="ko-KR" sz="12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그리고 투자자들로부터 더 많은  조사를 받을 수 있습니다</a:t>
            </a:r>
            <a:r>
              <a:rPr lang="en-US" altLang="ko-KR" sz="12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20" name="object 2">
            <a:extLst>
              <a:ext uri="{FF2B5EF4-FFF2-40B4-BE49-F238E27FC236}">
                <a16:creationId xmlns:a16="http://schemas.microsoft.com/office/drawing/2014/main" id="{3737A932-1482-05FB-A387-F7D904FDF86E}"/>
              </a:ext>
            </a:extLst>
          </p:cNvPr>
          <p:cNvSpPr txBox="1"/>
          <p:nvPr/>
        </p:nvSpPr>
        <p:spPr>
          <a:xfrm>
            <a:off x="495596" y="1367671"/>
            <a:ext cx="3013148" cy="439437"/>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항공 및 방위 산업</a:t>
            </a:r>
          </a:p>
        </p:txBody>
      </p:sp>
      <p:sp>
        <p:nvSpPr>
          <p:cNvPr id="21" name="object 18">
            <a:extLst>
              <a:ext uri="{FF2B5EF4-FFF2-40B4-BE49-F238E27FC236}">
                <a16:creationId xmlns:a16="http://schemas.microsoft.com/office/drawing/2014/main" id="{3AD97786-AAA1-9206-E499-CABD1B8DC2C5}"/>
              </a:ext>
            </a:extLst>
          </p:cNvPr>
          <p:cNvSpPr txBox="1"/>
          <p:nvPr/>
        </p:nvSpPr>
        <p:spPr>
          <a:xfrm>
            <a:off x="527497" y="3429000"/>
            <a:ext cx="2504462" cy="415498"/>
          </a:xfrm>
          <a:prstGeom prst="rect">
            <a:avLst/>
          </a:prstGeom>
          <a:noFill/>
        </p:spPr>
        <p:txBody>
          <a:bodyPr vert="horz" wrap="square" lIns="180000" tIns="0" rIns="180000" bIns="0" rtlCol="0">
            <a:spAutoFit/>
          </a:bodyPr>
          <a:lstStyle/>
          <a:p>
            <a:pPr marL="8467" algn="just" latinLnBrk="0">
              <a:spcBef>
                <a:spcPts val="800"/>
              </a:spcBef>
            </a:pP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따라서 기업들은 주요 공급원과 국경 간 무역 흐름을 감시하고 관리할 수 있는 역량을 강화해야 하므로</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시의성 있는 데이터 확보가 필수적입니다</a:t>
            </a:r>
            <a:r>
              <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23" name="object 2">
            <a:extLst>
              <a:ext uri="{FF2B5EF4-FFF2-40B4-BE49-F238E27FC236}">
                <a16:creationId xmlns:a16="http://schemas.microsoft.com/office/drawing/2014/main" id="{AE009B9D-08AA-7379-41D6-982D2292E331}"/>
              </a:ext>
            </a:extLst>
          </p:cNvPr>
          <p:cNvSpPr/>
          <p:nvPr/>
        </p:nvSpPr>
        <p:spPr>
          <a:xfrm>
            <a:off x="3324225" y="1197994"/>
            <a:ext cx="2607343" cy="4931343"/>
          </a:xfrm>
          <a:custGeom>
            <a:avLst/>
            <a:gdLst/>
            <a:ahLst/>
            <a:cxnLst/>
            <a:rect l="l" t="t" r="r" b="b"/>
            <a:pathLst>
              <a:path w="6499859" h="7418070">
                <a:moveTo>
                  <a:pt x="0" y="7417993"/>
                </a:moveTo>
                <a:lnTo>
                  <a:pt x="6499796" y="7417993"/>
                </a:lnTo>
                <a:lnTo>
                  <a:pt x="6499796" y="0"/>
                </a:lnTo>
                <a:lnTo>
                  <a:pt x="0" y="0"/>
                </a:lnTo>
                <a:lnTo>
                  <a:pt x="0" y="7417993"/>
                </a:lnTo>
                <a:close/>
              </a:path>
            </a:pathLst>
          </a:custGeom>
          <a:solidFill>
            <a:srgbClr val="1E49E2"/>
          </a:solidFill>
        </p:spPr>
        <p:txBody>
          <a:bodyPr wrap="square" lIns="0" tIns="0" rIns="0" bIns="0" rtlCol="0"/>
          <a:lstStyle/>
          <a:p>
            <a:endParaRPr lang="ko-KR" altLang="en-US" sz="800"/>
          </a:p>
        </p:txBody>
      </p:sp>
      <p:sp>
        <p:nvSpPr>
          <p:cNvPr id="27" name="TextBox 26">
            <a:extLst>
              <a:ext uri="{FF2B5EF4-FFF2-40B4-BE49-F238E27FC236}">
                <a16:creationId xmlns:a16="http://schemas.microsoft.com/office/drawing/2014/main" id="{50B49506-BB9A-7ED4-19DA-3941758FD77E}"/>
              </a:ext>
            </a:extLst>
          </p:cNvPr>
          <p:cNvSpPr txBox="1"/>
          <p:nvPr/>
        </p:nvSpPr>
        <p:spPr>
          <a:xfrm>
            <a:off x="3208760" y="1367670"/>
            <a:ext cx="3300324" cy="553998"/>
          </a:xfrm>
          <a:prstGeom prst="rect">
            <a:avLst/>
          </a:prstGeom>
          <a:noFill/>
        </p:spPr>
        <p:txBody>
          <a:bodyPr wrap="square">
            <a:spAutoFit/>
          </a:bodyPr>
          <a:lstStyle/>
          <a:p>
            <a:pPr marL="191780" marR="661279" latinLnBrk="0"/>
            <a:r>
              <a:rPr lang="ko-KR" altLang="en-US" sz="1000" spc="73"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Calibri"/>
              </a:rPr>
              <a:t>항공 및 방위 산업 내 기업들이 직면한 이슈를 해결하는 </a:t>
            </a:r>
            <a:r>
              <a:rPr lang="en-US" altLang="ko-KR" sz="1000" spc="73"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Calibri"/>
              </a:rPr>
              <a:t>2</a:t>
            </a:r>
            <a:r>
              <a:rPr lang="ko-KR" altLang="en-US" sz="1000" spc="73"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Calibri"/>
              </a:rPr>
              <a:t>가지 방안은 다음과 같습니다</a:t>
            </a:r>
            <a:endParaRPr lang="en-US" altLang="ko-KR" sz="100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Calibri"/>
            </a:endParaRPr>
          </a:p>
        </p:txBody>
      </p:sp>
      <p:sp>
        <p:nvSpPr>
          <p:cNvPr id="30" name="TextBox 29">
            <a:extLst>
              <a:ext uri="{FF2B5EF4-FFF2-40B4-BE49-F238E27FC236}">
                <a16:creationId xmlns:a16="http://schemas.microsoft.com/office/drawing/2014/main" id="{F03407CD-BB1D-6076-4665-C2356C4D71C8}"/>
              </a:ext>
            </a:extLst>
          </p:cNvPr>
          <p:cNvSpPr txBox="1"/>
          <p:nvPr/>
        </p:nvSpPr>
        <p:spPr>
          <a:xfrm>
            <a:off x="3220791" y="2036943"/>
            <a:ext cx="2867187" cy="2114681"/>
          </a:xfrm>
          <a:prstGeom prst="rect">
            <a:avLst/>
          </a:prstGeom>
          <a:noFill/>
        </p:spPr>
        <p:txBody>
          <a:bodyPr wrap="square">
            <a:spAutoFit/>
          </a:bodyPr>
          <a:lstStyle/>
          <a:p>
            <a:pPr marL="191780" marR="652812" latinLnBrk="0">
              <a:lnSpc>
                <a:spcPct val="101200"/>
              </a:lnSpc>
              <a:spcBef>
                <a:spcPts val="743"/>
              </a:spcBef>
            </a:pPr>
            <a:r>
              <a:rPr lang="ko-KR" altLang="en-US" sz="900" b="1" spc="-3" dirty="0" err="1">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Univers LT Std 45 Light"/>
              </a:rPr>
              <a:t>엣지</a:t>
            </a:r>
            <a:r>
              <a:rPr lang="ko-KR" altLang="en-US" sz="900" b="1" spc="-3"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900" b="1" spc="-3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cs typeface="Univers LT Std 45 Light"/>
              </a:rPr>
              <a:t>컴퓨팅 적용</a:t>
            </a:r>
          </a:p>
          <a:p>
            <a:pPr marL="191780" marR="223531" algn="just" latinLnBrk="0">
              <a:lnSpc>
                <a:spcPct val="103200"/>
              </a:lnSpc>
              <a:spcBef>
                <a:spcPts val="143"/>
              </a:spcBef>
            </a:pPr>
            <a:r>
              <a:rPr lang="ko-KR" altLang="en-US" sz="800" b="1" spc="-30"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엣지</a:t>
            </a:r>
            <a:r>
              <a:rPr lang="ko-KR" altLang="en-US"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컴퓨팅을 통해서 데이터 수집</a:t>
            </a:r>
            <a:r>
              <a:rPr lang="en-US" altLang="ko-KR"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소비 시점에서 보다 효율적으로 처리할 수 있으며</a:t>
            </a:r>
            <a:r>
              <a:rPr lang="en-US" altLang="ko-KR"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공급망 및 유통망의 효율성</a:t>
            </a:r>
            <a:r>
              <a:rPr lang="en-US" altLang="ko-KR"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효과성</a:t>
            </a:r>
            <a:r>
              <a:rPr lang="en-US" altLang="ko-KR"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처리 속도를 획기적으로 개선할 수 있을 것으로 기대됩니다</a:t>
            </a:r>
            <a:r>
              <a:rPr lang="en-US" altLang="ko-KR"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spc="-30"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엣지</a:t>
            </a:r>
            <a:r>
              <a:rPr lang="ko-KR" altLang="en-US"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컴퓨팅을 적용하면 공급망 생태계 전반에서 정보를 실시간으로 공유할 수 있어 더욱 유연하고 즉각적인 성과를 기대할 수 있습니다</a:t>
            </a:r>
            <a:r>
              <a:rPr lang="en-US" altLang="ko-KR"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endParaRPr lang="ko-KR" altLang="en-US"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endParaRPr>
          </a:p>
          <a:p>
            <a:pPr algn="just" latinLnBrk="0">
              <a:lnSpc>
                <a:spcPct val="100000"/>
              </a:lnSpc>
            </a:pPr>
            <a:endParaRPr lang="ko-KR" altLang="en-US"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endParaRPr>
          </a:p>
          <a:p>
            <a:pPr marL="191780" algn="just" latinLnBrk="0">
              <a:spcBef>
                <a:spcPts val="597"/>
              </a:spcBef>
            </a:pPr>
            <a:r>
              <a:rPr lang="en-US" altLang="ko-KR" sz="900" b="1" spc="-3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rPr>
              <a:t>5G</a:t>
            </a:r>
            <a:r>
              <a:rPr lang="ko-KR" altLang="en-US" sz="900" b="1" spc="-3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rPr>
              <a:t>와 </a:t>
            </a:r>
            <a:r>
              <a:rPr lang="en-US" altLang="ko-KR" sz="900" b="1" spc="-3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rPr>
              <a:t>IoT</a:t>
            </a:r>
            <a:r>
              <a:rPr lang="ko-KR" altLang="en-US" sz="900" b="1" spc="-30" dirty="0">
                <a:gradFill>
                  <a:gsLst>
                    <a:gs pos="0">
                      <a:srgbClr val="BDE9FF"/>
                    </a:gs>
                    <a:gs pos="100000">
                      <a:srgbClr val="BDE9FF"/>
                    </a:gs>
                  </a:gsLst>
                  <a:lin ang="5400000" scaled="1"/>
                </a:gradFill>
                <a:latin typeface="KoPub돋움체 Bold" panose="00000800000000000000" pitchFamily="2" charset="-127"/>
                <a:ea typeface="KoPub돋움체 Bold" panose="00000800000000000000" pitchFamily="2" charset="-127"/>
              </a:rPr>
              <a:t> 적용</a:t>
            </a:r>
          </a:p>
          <a:p>
            <a:pPr marL="191780" marR="262903" algn="just" latinLnBrk="0">
              <a:lnSpc>
                <a:spcPct val="103200"/>
              </a:lnSpc>
              <a:spcBef>
                <a:spcPts val="140"/>
              </a:spcBef>
            </a:pPr>
            <a:r>
              <a:rPr lang="en-US" altLang="ko-KR"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5G</a:t>
            </a:r>
            <a:r>
              <a:rPr lang="ko-KR" altLang="en-US"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와 </a:t>
            </a:r>
            <a:r>
              <a:rPr lang="en-US" altLang="ko-KR"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IoT </a:t>
            </a:r>
            <a:r>
              <a:rPr lang="ko-KR" altLang="en-US"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기술을 통해 거의 실시간으로 의사결정을 지원하고</a:t>
            </a:r>
            <a:r>
              <a:rPr lang="en-US" altLang="ko-KR"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공동으로 공급망을 운영할 수 있는 환경을 조성하며</a:t>
            </a:r>
            <a:r>
              <a:rPr lang="en-US" altLang="ko-KR"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거래 파트너 간의 초연결을 가속화할 수 있는 기회를 얻을 수 있습니다</a:t>
            </a:r>
            <a:r>
              <a:rPr lang="en-US" altLang="ko-KR"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또한 </a:t>
            </a:r>
            <a:r>
              <a:rPr lang="en-US" altLang="ko-KR"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IoT </a:t>
            </a:r>
            <a:r>
              <a:rPr lang="ko-KR" altLang="en-US"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기기는 </a:t>
            </a:r>
            <a:r>
              <a:rPr lang="ko-KR" altLang="en-US" sz="800" b="1" spc="-30"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업스트림</a:t>
            </a:r>
            <a:r>
              <a:rPr lang="ko-KR" altLang="en-US"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부품 및 서비스 공급업체의 제품 성능 및 유지보수에 대한 즉각적인 피드백을 제공할 수 있습니다</a:t>
            </a:r>
            <a:r>
              <a:rPr lang="en-US" altLang="ko-KR"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endParaRPr lang="ko-KR" altLang="en-US" sz="800" b="1" spc="-3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32" name="object 18">
            <a:extLst>
              <a:ext uri="{FF2B5EF4-FFF2-40B4-BE49-F238E27FC236}">
                <a16:creationId xmlns:a16="http://schemas.microsoft.com/office/drawing/2014/main" id="{CA642523-2D2A-9160-C518-32DDFD5D6CCB}"/>
              </a:ext>
            </a:extLst>
          </p:cNvPr>
          <p:cNvSpPr txBox="1"/>
          <p:nvPr/>
        </p:nvSpPr>
        <p:spPr>
          <a:xfrm>
            <a:off x="6104024" y="1398034"/>
            <a:ext cx="2800264" cy="4057201"/>
          </a:xfrm>
          <a:prstGeom prst="rect">
            <a:avLst/>
          </a:prstGeom>
          <a:noFill/>
        </p:spPr>
        <p:txBody>
          <a:bodyPr vert="horz" wrap="square" lIns="180000" tIns="0" rIns="180000" bIns="0" rtlCol="0">
            <a:spAutoFit/>
          </a:bodyPr>
          <a:lstStyle/>
          <a:p>
            <a:pPr marL="8467" algn="just" latinLnBrk="0">
              <a:spcBef>
                <a:spcPts val="800"/>
              </a:spcBef>
            </a:pP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향후 항공 및 방위기업들은 로봇과 정보의 실시간 가용성을 결합하여 더욱 큰 규모의 자동화된 의사결정 시스템을 갖춘 선진 기업 모델로 전환할 것 입니다</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이때</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미들 및 백 오피스 기능의 효율성을 높이기 위한 </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RPA</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가 크게 증가할 것으로 예상됩니다</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인간은 점점 더 로봇으로 대체되거나 원격 조종되는 차량으로 작업을 수행할 가능성이 높아지고 있습니다</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800"/>
              </a:spcBef>
            </a:pP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이 분야에서 사용되고 있는 또 다른 유망 기술은 보잉사가 이미 항공기 설계에 사용하고 있는 디지털 트윈입니다</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800"/>
              </a:spcBef>
            </a:pP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이를 통해 가상 환경에서 항공기 성능을 시뮬레이션 함으로써 회사는 실제 시작품을 제작하기 전에 다양한 설계 옵션을 테스트하고 잠재적인 문제를 식별할 수 있습니다</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p>
          <a:p>
            <a:pPr marR="20321" latinLnBrk="0">
              <a:lnSpc>
                <a:spcPct val="103200"/>
              </a:lnSpc>
              <a:spcBef>
                <a:spcPts val="40"/>
              </a:spcBef>
            </a:pP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또한</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디지털 트윈은 부품 및 시스템의 최초 품질 수준에서 </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40%</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의 개선율을 달성하는 데 기여하며</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최종 설계가 최대한 효율적이고 안전하도록 지원합니다</a:t>
            </a:r>
            <a:r>
              <a:rPr lang="en-US" altLang="ko-KR" sz="900" b="1" baseline="300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25</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p>
          <a:p>
            <a:pPr marL="8467" marR="20321" algn="just" latinLnBrk="0">
              <a:lnSpc>
                <a:spcPct val="103200"/>
              </a:lnSpc>
              <a:spcBef>
                <a:spcPts val="800"/>
              </a:spcBef>
            </a:pP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한편</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혁신을 방해할 수 있는 요인으로 독자적인 공급망을 구축하고자 하는 기업의 니즈가 있습니다</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이는 거래 상대방 간 불신을 유발할 수 있으며</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함께 혁신을 추구하는 것을 어렵게 만들 수 있습니다</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또한  독자적인 공급망 구축에 대한 니즈는 각 산업 내부의 문제를 더욱 악화시킬 수도 있습니다</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예</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인력 부족 및 인재 수요 문제 등</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endPar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endParaRPr>
          </a:p>
          <a:p>
            <a:pPr marL="8467" algn="just" latinLnBrk="0">
              <a:spcBef>
                <a:spcPts val="800"/>
              </a:spcBef>
            </a:pPr>
            <a:endParaRPr lang="en-US" altLang="ko-KR" sz="900" b="1"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endParaRPr>
          </a:p>
        </p:txBody>
      </p:sp>
      <p:grpSp>
        <p:nvGrpSpPr>
          <p:cNvPr id="33" name="그룹 32">
            <a:extLst>
              <a:ext uri="{FF2B5EF4-FFF2-40B4-BE49-F238E27FC236}">
                <a16:creationId xmlns:a16="http://schemas.microsoft.com/office/drawing/2014/main" id="{537A4CE3-AA28-F5CF-0BB6-C47F41C73E2F}"/>
              </a:ext>
            </a:extLst>
          </p:cNvPr>
          <p:cNvGrpSpPr/>
          <p:nvPr/>
        </p:nvGrpSpPr>
        <p:grpSpPr>
          <a:xfrm>
            <a:off x="9117873" y="2821578"/>
            <a:ext cx="2558189" cy="1197972"/>
            <a:chOff x="6228617" y="2750919"/>
            <a:chExt cx="2558189" cy="1197972"/>
          </a:xfrm>
        </p:grpSpPr>
        <p:sp>
          <p:nvSpPr>
            <p:cNvPr id="34" name="직사각형 33">
              <a:extLst>
                <a:ext uri="{FF2B5EF4-FFF2-40B4-BE49-F238E27FC236}">
                  <a16:creationId xmlns:a16="http://schemas.microsoft.com/office/drawing/2014/main" id="{415D415A-F8E4-468F-A49E-BD1C9CBE17EB}"/>
                </a:ext>
              </a:extLst>
            </p:cNvPr>
            <p:cNvSpPr/>
            <p:nvPr/>
          </p:nvSpPr>
          <p:spPr>
            <a:xfrm>
              <a:off x="6228617" y="2750919"/>
              <a:ext cx="2558189" cy="1197972"/>
            </a:xfrm>
            <a:prstGeom prst="rect">
              <a:avLst/>
            </a:prstGeom>
            <a:solidFill>
              <a:schemeClr val="bg1"/>
            </a:solidFill>
            <a:ln>
              <a:solidFill>
                <a:srgbClr val="510D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object 12">
              <a:extLst>
                <a:ext uri="{FF2B5EF4-FFF2-40B4-BE49-F238E27FC236}">
                  <a16:creationId xmlns:a16="http://schemas.microsoft.com/office/drawing/2014/main" id="{7712ED55-9F88-A583-6ABC-594A3F6BC202}"/>
                </a:ext>
              </a:extLst>
            </p:cNvPr>
            <p:cNvSpPr txBox="1"/>
            <p:nvPr/>
          </p:nvSpPr>
          <p:spPr>
            <a:xfrm>
              <a:off x="6567093" y="2817510"/>
              <a:ext cx="2085061" cy="996854"/>
            </a:xfrm>
            <a:prstGeom prst="rect">
              <a:avLst/>
            </a:prstGeom>
          </p:spPr>
          <p:txBody>
            <a:bodyPr vert="horz" wrap="square" lIns="0" tIns="72813" rIns="0" bIns="0" rtlCol="0">
              <a:spAutoFit/>
            </a:bodyPr>
            <a:lstStyle/>
            <a:p>
              <a:pPr marL="8467" marR="3387" latinLnBrk="0">
                <a:spcBef>
                  <a:spcPts val="573"/>
                </a:spcBef>
              </a:pPr>
              <a:r>
                <a:rPr lang="ko-KR" altLang="en-US"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향후 항공 및 방위기업들은 로봇과 정보의 실시간 가용성을 결합하여 더욱 큰 규모의 자동화된 의사결정 시스템을 갖춘 선진 기업 모델로 전환할 것 입니다</a:t>
              </a:r>
              <a:r>
                <a:rPr lang="en-US" altLang="ko-KR"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a:t>
              </a:r>
            </a:p>
          </p:txBody>
        </p:sp>
        <p:pic>
          <p:nvPicPr>
            <p:cNvPr id="36" name="그림 35" descr="로고, 상징, 폰트, 그래픽이(가) 표시된 사진&#10;&#10;자동 생성된 설명">
              <a:extLst>
                <a:ext uri="{FF2B5EF4-FFF2-40B4-BE49-F238E27FC236}">
                  <a16:creationId xmlns:a16="http://schemas.microsoft.com/office/drawing/2014/main" id="{98800EE0-AE9C-761B-B53F-6675BB188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9817" y="3608631"/>
              <a:ext cx="216385" cy="252786"/>
            </a:xfrm>
            <a:prstGeom prst="rect">
              <a:avLst/>
            </a:prstGeom>
          </p:spPr>
        </p:pic>
        <p:pic>
          <p:nvPicPr>
            <p:cNvPr id="37" name="그림 36" descr="로고, 상징, 폰트, 그래픽이(가) 표시된 사진&#10;&#10;자동 생성된 설명">
              <a:extLst>
                <a:ext uri="{FF2B5EF4-FFF2-40B4-BE49-F238E27FC236}">
                  <a16:creationId xmlns:a16="http://schemas.microsoft.com/office/drawing/2014/main" id="{74075E99-0DAA-6C99-9CAC-0DF1EAA56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287632" y="2814044"/>
              <a:ext cx="216385" cy="252784"/>
            </a:xfrm>
            <a:prstGeom prst="rect">
              <a:avLst/>
            </a:prstGeom>
          </p:spPr>
        </p:pic>
      </p:grpSp>
      <p:sp>
        <p:nvSpPr>
          <p:cNvPr id="9" name="object 7">
            <a:extLst>
              <a:ext uri="{FF2B5EF4-FFF2-40B4-BE49-F238E27FC236}">
                <a16:creationId xmlns:a16="http://schemas.microsoft.com/office/drawing/2014/main" id="{9583E978-4E43-F9A2-178C-507517DB4CD6}"/>
              </a:ext>
            </a:extLst>
          </p:cNvPr>
          <p:cNvSpPr txBox="1"/>
          <p:nvPr/>
        </p:nvSpPr>
        <p:spPr>
          <a:xfrm>
            <a:off x="6271408" y="5759271"/>
            <a:ext cx="4533265" cy="120546"/>
          </a:xfrm>
          <a:prstGeom prst="rect">
            <a:avLst/>
          </a:prstGeom>
        </p:spPr>
        <p:txBody>
          <a:bodyPr vert="horz" wrap="square" lIns="0" tIns="12700" rIns="0" bIns="0" rtlCol="0">
            <a:spAutoFit/>
          </a:bodyPr>
          <a:lstStyle/>
          <a:p>
            <a:pPr marL="38100">
              <a:lnSpc>
                <a:spcPct val="100000"/>
              </a:lnSpc>
              <a:spcBef>
                <a:spcPts val="100"/>
              </a:spcBef>
            </a:pPr>
            <a:r>
              <a:rPr sz="700" spc="75" baseline="30864"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25</a:t>
            </a:r>
            <a:r>
              <a:rPr sz="7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Bellamy,</a:t>
            </a:r>
            <a:r>
              <a:rPr sz="700" spc="-4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sz="700" spc="5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Woodrow,</a:t>
            </a:r>
            <a:r>
              <a:rPr sz="7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sz="700" spc="7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Boeing</a:t>
            </a:r>
            <a:r>
              <a:rPr sz="700" spc="4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 </a:t>
            </a:r>
            <a:r>
              <a:rPr sz="700" spc="7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CEOTalks</a:t>
            </a:r>
            <a:r>
              <a:rPr sz="7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 </a:t>
            </a:r>
            <a:r>
              <a:rPr sz="700" spc="4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‘Digital</a:t>
            </a:r>
            <a:r>
              <a:rPr sz="700" spc="-10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 </a:t>
            </a:r>
            <a:r>
              <a:rPr sz="700" spc="4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Twin’</a:t>
            </a:r>
            <a:r>
              <a:rPr sz="7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 </a:t>
            </a:r>
            <a:r>
              <a:rPr sz="700" spc="6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Era</a:t>
            </a:r>
            <a:r>
              <a:rPr sz="700" spc="4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 </a:t>
            </a:r>
            <a:r>
              <a:rPr sz="700" spc="4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of</a:t>
            </a:r>
            <a:r>
              <a:rPr sz="700" spc="1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 </a:t>
            </a:r>
            <a:r>
              <a:rPr sz="7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Aviation,</a:t>
            </a:r>
            <a:r>
              <a:rPr sz="700" spc="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 </a:t>
            </a:r>
            <a:r>
              <a:rPr sz="7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Aviation</a:t>
            </a:r>
            <a:r>
              <a:rPr sz="700" spc="-10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sz="700" spc="4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Today,</a:t>
            </a:r>
            <a:r>
              <a:rPr sz="7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sz="700" spc="7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Sep.</a:t>
            </a:r>
            <a:r>
              <a:rPr sz="700" spc="4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sz="700" spc="2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2018</a:t>
            </a:r>
            <a:endParaRPr sz="7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3" name="슬라이드 번호 개체 틀 2">
            <a:extLst>
              <a:ext uri="{FF2B5EF4-FFF2-40B4-BE49-F238E27FC236}">
                <a16:creationId xmlns:a16="http://schemas.microsoft.com/office/drawing/2014/main" id="{DB60BB0D-26B0-8280-00B2-CBCF5526910B}"/>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52</a:t>
            </a:fld>
            <a:r>
              <a:rPr lang="en-US" altLang="ko-KR"/>
              <a:t> </a:t>
            </a:r>
            <a:endParaRPr lang="en-US" dirty="0"/>
          </a:p>
        </p:txBody>
      </p:sp>
      <p:sp>
        <p:nvSpPr>
          <p:cNvPr id="10" name="사각형: 둥근 위쪽 모서리 9">
            <a:extLst>
              <a:ext uri="{FF2B5EF4-FFF2-40B4-BE49-F238E27FC236}">
                <a16:creationId xmlns:a16="http://schemas.microsoft.com/office/drawing/2014/main" id="{C7353481-4761-58A6-60E3-2A3D5B92C5AB}"/>
              </a:ext>
            </a:extLst>
          </p:cNvPr>
          <p:cNvSpPr/>
          <p:nvPr/>
        </p:nvSpPr>
        <p:spPr>
          <a:xfrm>
            <a:off x="4480437" y="571500"/>
            <a:ext cx="8345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95048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E560D1CE-4ED3-1061-056D-8A794C60D533}"/>
              </a:ext>
            </a:extLst>
          </p:cNvPr>
          <p:cNvSpPr>
            <a:spLocks noGrp="1"/>
          </p:cNvSpPr>
          <p:nvPr>
            <p:ph type="ftr" sz="quarter" idx="3"/>
          </p:nvPr>
        </p:nvSpPr>
        <p:spPr/>
        <p:txBody>
          <a:body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4" name="사각형: 둥근 위쪽 모서리 3">
            <a:extLst>
              <a:ext uri="{FF2B5EF4-FFF2-40B4-BE49-F238E27FC236}">
                <a16:creationId xmlns:a16="http://schemas.microsoft.com/office/drawing/2014/main" id="{A823884D-AD2E-F96B-F05E-411D30997D72}"/>
              </a:ext>
            </a:extLst>
          </p:cNvPr>
          <p:cNvSpPr/>
          <p:nvPr/>
        </p:nvSpPr>
        <p:spPr>
          <a:xfrm>
            <a:off x="515937" y="571500"/>
            <a:ext cx="106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산업 부문별 혁신</a:t>
            </a:r>
          </a:p>
        </p:txBody>
      </p:sp>
      <p:sp>
        <p:nvSpPr>
          <p:cNvPr id="5" name="사각형: 둥근 위쪽 모서리 4">
            <a:extLst>
              <a:ext uri="{FF2B5EF4-FFF2-40B4-BE49-F238E27FC236}">
                <a16:creationId xmlns:a16="http://schemas.microsoft.com/office/drawing/2014/main" id="{E3D2115F-AAE7-76C1-1F83-4D90BDA1C89E}"/>
              </a:ext>
            </a:extLst>
          </p:cNvPr>
          <p:cNvSpPr/>
          <p:nvPr/>
        </p:nvSpPr>
        <p:spPr>
          <a:xfrm>
            <a:off x="1622937" y="571500"/>
            <a:ext cx="1063112"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헬스케어 및 생명과학</a:t>
            </a:r>
          </a:p>
        </p:txBody>
      </p:sp>
      <p:sp>
        <p:nvSpPr>
          <p:cNvPr id="6" name="사각형: 둥근 위쪽 모서리 5">
            <a:extLst>
              <a:ext uri="{FF2B5EF4-FFF2-40B4-BE49-F238E27FC236}">
                <a16:creationId xmlns:a16="http://schemas.microsoft.com/office/drawing/2014/main" id="{6A6B609E-16F1-C0DE-06FF-CE2C4BA05012}"/>
              </a:ext>
            </a:extLst>
          </p:cNvPr>
          <p:cNvSpPr/>
          <p:nvPr/>
        </p:nvSpPr>
        <p:spPr>
          <a:xfrm>
            <a:off x="2727837" y="571500"/>
            <a:ext cx="8345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유통</a:t>
            </a:r>
          </a:p>
        </p:txBody>
      </p:sp>
      <p:sp>
        <p:nvSpPr>
          <p:cNvPr id="8" name="사각형: 둥근 위쪽 모서리 7">
            <a:extLst>
              <a:ext uri="{FF2B5EF4-FFF2-40B4-BE49-F238E27FC236}">
                <a16:creationId xmlns:a16="http://schemas.microsoft.com/office/drawing/2014/main" id="{FB17EA90-42C6-5C62-5A8B-148384BC3221}"/>
              </a:ext>
            </a:extLst>
          </p:cNvPr>
          <p:cNvSpPr/>
          <p:nvPr/>
        </p:nvSpPr>
        <p:spPr>
          <a:xfrm>
            <a:off x="4480437" y="571500"/>
            <a:ext cx="834513"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pic>
        <p:nvPicPr>
          <p:cNvPr id="9" name="그림 8" descr="실내, 컴퓨터, 사람, 노트북이(가) 표시된 사진&#10;&#10;자동 생성된 설명">
            <a:extLst>
              <a:ext uri="{FF2B5EF4-FFF2-40B4-BE49-F238E27FC236}">
                <a16:creationId xmlns:a16="http://schemas.microsoft.com/office/drawing/2014/main" id="{44438EC2-E2F0-0C31-A43F-B44A3BE24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 y="1187606"/>
            <a:ext cx="7579895" cy="4941732"/>
          </a:xfrm>
          <a:prstGeom prst="rect">
            <a:avLst/>
          </a:prstGeom>
        </p:spPr>
      </p:pic>
      <p:sp>
        <p:nvSpPr>
          <p:cNvPr id="10" name="object 24">
            <a:extLst>
              <a:ext uri="{FF2B5EF4-FFF2-40B4-BE49-F238E27FC236}">
                <a16:creationId xmlns:a16="http://schemas.microsoft.com/office/drawing/2014/main" id="{CB37540B-0A10-C347-5E71-3B1BAB91C666}"/>
              </a:ext>
            </a:extLst>
          </p:cNvPr>
          <p:cNvSpPr/>
          <p:nvPr/>
        </p:nvSpPr>
        <p:spPr>
          <a:xfrm>
            <a:off x="7579894" y="1184939"/>
            <a:ext cx="4612106" cy="4944400"/>
          </a:xfrm>
          <a:custGeom>
            <a:avLst/>
            <a:gdLst/>
            <a:ahLst/>
            <a:cxnLst/>
            <a:rect l="l" t="t" r="r" b="b"/>
            <a:pathLst>
              <a:path w="2985134" h="6257290">
                <a:moveTo>
                  <a:pt x="0" y="6256997"/>
                </a:moveTo>
                <a:lnTo>
                  <a:pt x="2984842" y="6256997"/>
                </a:lnTo>
                <a:lnTo>
                  <a:pt x="2984842" y="0"/>
                </a:lnTo>
                <a:lnTo>
                  <a:pt x="0" y="0"/>
                </a:lnTo>
                <a:lnTo>
                  <a:pt x="0" y="6256997"/>
                </a:lnTo>
                <a:close/>
              </a:path>
            </a:pathLst>
          </a:custGeom>
          <a:solidFill>
            <a:srgbClr val="1E49E2"/>
          </a:solidFill>
        </p:spPr>
        <p:txBody>
          <a:bodyPr wrap="square" lIns="0" tIns="0" rIns="0" bIns="0" rtlCol="0"/>
          <a:lstStyle/>
          <a:p>
            <a:endParaRPr sz="800" dirty="0">
              <a:latin typeface="+mn-ea"/>
            </a:endParaRPr>
          </a:p>
        </p:txBody>
      </p:sp>
      <p:sp>
        <p:nvSpPr>
          <p:cNvPr id="11" name="object 25">
            <a:extLst>
              <a:ext uri="{FF2B5EF4-FFF2-40B4-BE49-F238E27FC236}">
                <a16:creationId xmlns:a16="http://schemas.microsoft.com/office/drawing/2014/main" id="{88EE712A-E157-91E4-C3AF-AE5D3CBC005B}"/>
              </a:ext>
            </a:extLst>
          </p:cNvPr>
          <p:cNvSpPr txBox="1"/>
          <p:nvPr/>
        </p:nvSpPr>
        <p:spPr>
          <a:xfrm>
            <a:off x="7801534" y="1405376"/>
            <a:ext cx="3874530" cy="726695"/>
          </a:xfrm>
          <a:prstGeom prst="rect">
            <a:avLst/>
          </a:prstGeom>
        </p:spPr>
        <p:txBody>
          <a:bodyPr vert="horz" wrap="square" lIns="0" tIns="8467" rIns="0" bIns="0" rtlCol="0">
            <a:spAutoFit/>
          </a:bodyPr>
          <a:lstStyle/>
          <a:p>
            <a:pPr marL="191780" algn="just" latinLnBrk="0">
              <a:spcBef>
                <a:spcPts val="67"/>
              </a:spcBef>
            </a:pPr>
            <a:r>
              <a:rPr lang="en-US" altLang="ko-KR"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KPMG Bold"/>
              </a:rPr>
              <a:t>Key Takeaways</a:t>
            </a:r>
          </a:p>
          <a:p>
            <a:pPr marL="191780" algn="just" latinLnBrk="0">
              <a:spcBef>
                <a:spcPts val="67"/>
              </a:spcBef>
            </a:pPr>
            <a:endPar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endParaRPr>
          </a:p>
          <a:p>
            <a:pPr marL="191780" algn="just" latinLnBrk="0">
              <a:spcBef>
                <a:spcPts val="67"/>
              </a:spcBef>
            </a:pPr>
            <a:r>
              <a:rPr lang="ko-KR" altLang="en-US" sz="900" b="1"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Calibri"/>
              </a:rPr>
              <a:t>앞서 설명한 주요 산업 내 변화의 움직임은 공급망의 혁신적인 변화를 견인할 것입니다</a:t>
            </a:r>
            <a:r>
              <a:rPr lang="en-US" altLang="ko-KR" sz="900" b="1" dirty="0">
                <a:gradFill>
                  <a:gsLst>
                    <a:gs pos="0">
                      <a:srgbClr val="B8E3F2"/>
                    </a:gs>
                    <a:gs pos="100000">
                      <a:srgbClr val="B8E3F2"/>
                    </a:gs>
                  </a:gsLst>
                  <a:lin ang="5400000" scaled="1"/>
                </a:gradFill>
                <a:latin typeface="KoPub돋움체 Bold" panose="00000800000000000000" pitchFamily="2" charset="-127"/>
                <a:ea typeface="KoPub돋움체 Bold" panose="00000800000000000000" pitchFamily="2" charset="-127"/>
                <a:cs typeface="Calibri"/>
              </a:rPr>
              <a:t>.</a:t>
            </a:r>
          </a:p>
        </p:txBody>
      </p:sp>
      <p:sp>
        <p:nvSpPr>
          <p:cNvPr id="13" name="object 3">
            <a:extLst>
              <a:ext uri="{FF2B5EF4-FFF2-40B4-BE49-F238E27FC236}">
                <a16:creationId xmlns:a16="http://schemas.microsoft.com/office/drawing/2014/main" id="{22D39DC2-6021-8B20-9AEA-1B4435D67D8B}"/>
              </a:ext>
            </a:extLst>
          </p:cNvPr>
          <p:cNvSpPr/>
          <p:nvPr/>
        </p:nvSpPr>
        <p:spPr>
          <a:xfrm flipV="1">
            <a:off x="7999919" y="1720996"/>
            <a:ext cx="186626" cy="45719"/>
          </a:xfrm>
          <a:custGeom>
            <a:avLst/>
            <a:gdLst/>
            <a:ahLst/>
            <a:cxnLst/>
            <a:rect l="l" t="t" r="r" b="b"/>
            <a:pathLst>
              <a:path w="894080">
                <a:moveTo>
                  <a:pt x="0" y="0"/>
                </a:moveTo>
                <a:lnTo>
                  <a:pt x="894003" y="0"/>
                </a:lnTo>
              </a:path>
            </a:pathLst>
          </a:custGeom>
          <a:ln w="25400">
            <a:solidFill>
              <a:srgbClr val="B8E3F2"/>
            </a:solidFill>
          </a:ln>
        </p:spPr>
        <p:txBody>
          <a:bodyPr wrap="square" lIns="0" tIns="0" rIns="0" bIns="0" rtlCol="0"/>
          <a:lstStyle/>
          <a:p>
            <a:pPr latinLnBrk="0"/>
            <a:endParaRPr sz="800" dirty="0">
              <a:latin typeface="KoPub돋움체 Medium" panose="00000600000000000000" pitchFamily="2" charset="-127"/>
            </a:endParaRPr>
          </a:p>
        </p:txBody>
      </p:sp>
      <p:sp>
        <p:nvSpPr>
          <p:cNvPr id="15" name="object 7">
            <a:extLst>
              <a:ext uri="{FF2B5EF4-FFF2-40B4-BE49-F238E27FC236}">
                <a16:creationId xmlns:a16="http://schemas.microsoft.com/office/drawing/2014/main" id="{8F15948D-53B6-1A6C-FF58-FC675A4B94E9}"/>
              </a:ext>
            </a:extLst>
          </p:cNvPr>
          <p:cNvSpPr txBox="1"/>
          <p:nvPr/>
        </p:nvSpPr>
        <p:spPr>
          <a:xfrm>
            <a:off x="8648700" y="2584595"/>
            <a:ext cx="2924175" cy="611343"/>
          </a:xfrm>
          <a:prstGeom prst="rect">
            <a:avLst/>
          </a:prstGeom>
        </p:spPr>
        <p:txBody>
          <a:bodyPr vert="horz" wrap="square" lIns="0" tIns="8467" rIns="0" bIns="0" rtlCol="0">
            <a:spAutoFit/>
          </a:bodyPr>
          <a:lstStyle/>
          <a:p>
            <a:pPr marR="3387" latinLnBrk="0">
              <a:lnSpc>
                <a:spcPct val="110000"/>
              </a:lnSpc>
              <a:spcBef>
                <a:spcPts val="67"/>
              </a:spcBef>
            </a:pPr>
            <a:r>
              <a:rPr lang="ko-KR" altLang="en-US" sz="900" b="1"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rPr>
              <a:t>헬스케어 및 생명과학 기업은 정밀의료 및 의료기술의 발전을 지원하기 위해 제품의 초정밀 추적</a:t>
            </a:r>
            <a:r>
              <a:rPr lang="en-US" altLang="ko-KR" sz="900" b="1"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rPr>
              <a:t>, </a:t>
            </a:r>
            <a:r>
              <a:rPr lang="ko-KR" altLang="en-US" sz="900" b="1"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rPr>
              <a:t>증가하는 데이터 관리를 위한 </a:t>
            </a:r>
            <a:r>
              <a:rPr lang="en-US" altLang="ko-KR" sz="900" b="1"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rPr>
              <a:t>DaaS(Data-as-a-Service)</a:t>
            </a:r>
            <a:r>
              <a:rPr lang="ko-KR" altLang="en-US" sz="900" b="1"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rPr>
              <a:t>의 적용과 같은 새로운 공급망 솔루션을 적용할 것입니다</a:t>
            </a:r>
            <a:r>
              <a:rPr lang="en-US" altLang="ko-KR" sz="900" b="1"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rPr>
              <a:t>.</a:t>
            </a:r>
          </a:p>
        </p:txBody>
      </p:sp>
      <p:sp>
        <p:nvSpPr>
          <p:cNvPr id="16" name="object 25">
            <a:extLst>
              <a:ext uri="{FF2B5EF4-FFF2-40B4-BE49-F238E27FC236}">
                <a16:creationId xmlns:a16="http://schemas.microsoft.com/office/drawing/2014/main" id="{63BCE078-73C0-CA77-C2AD-0163C1A2CD6F}"/>
              </a:ext>
            </a:extLst>
          </p:cNvPr>
          <p:cNvSpPr txBox="1"/>
          <p:nvPr/>
        </p:nvSpPr>
        <p:spPr>
          <a:xfrm>
            <a:off x="7801534" y="5110514"/>
            <a:ext cx="3874530" cy="562547"/>
          </a:xfrm>
          <a:prstGeom prst="rect">
            <a:avLst/>
          </a:prstGeom>
        </p:spPr>
        <p:txBody>
          <a:bodyPr vert="horz" wrap="square" lIns="0" tIns="8467" rIns="0" bIns="0" rtlCol="0">
            <a:spAutoFit/>
          </a:bodyPr>
          <a:lstStyle/>
          <a:p>
            <a:pPr marL="191780" algn="just" latinLnBrk="0">
              <a:spcBef>
                <a:spcPts val="67"/>
              </a:spcBef>
            </a:pP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산업용 사이클론을 활용하여 진공 청소기를 재창조한 다이슨</a:t>
            </a:r>
            <a:r>
              <a:rPr lang="en-US" altLang="ko-KR" sz="900" b="1" baseline="300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26</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err="1">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와플</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기계를 사용하여 러닝화를 재창조한 나이키</a:t>
            </a:r>
            <a:r>
              <a:rPr lang="en-US" altLang="ko-KR" sz="900" b="1" baseline="300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27</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의 경우와 마찬가지로</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기업들은 혁신을 모색하기 위해 다른 부문으로도 눈을 돌려야 할 뿐만 아니라 파트너들과 새로운 솔루션을 공동으로 만들고 테스트를 거쳐 채택할 수 있는 기회를 확보해야 합니다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p>
        </p:txBody>
      </p:sp>
      <p:grpSp>
        <p:nvGrpSpPr>
          <p:cNvPr id="18" name="그룹 17">
            <a:extLst>
              <a:ext uri="{FF2B5EF4-FFF2-40B4-BE49-F238E27FC236}">
                <a16:creationId xmlns:a16="http://schemas.microsoft.com/office/drawing/2014/main" id="{E5F3FA42-DA15-4DF7-C60D-C8BE505EA04A}"/>
              </a:ext>
            </a:extLst>
          </p:cNvPr>
          <p:cNvGrpSpPr/>
          <p:nvPr/>
        </p:nvGrpSpPr>
        <p:grpSpPr>
          <a:xfrm>
            <a:off x="8028430" y="4105486"/>
            <a:ext cx="353570" cy="353570"/>
            <a:chOff x="8108848" y="4286999"/>
            <a:chExt cx="316230" cy="316230"/>
          </a:xfrm>
        </p:grpSpPr>
        <p:sp>
          <p:nvSpPr>
            <p:cNvPr id="19" name="object 13">
              <a:extLst>
                <a:ext uri="{FF2B5EF4-FFF2-40B4-BE49-F238E27FC236}">
                  <a16:creationId xmlns:a16="http://schemas.microsoft.com/office/drawing/2014/main" id="{C040A17F-7C80-3ED5-F97F-8B772F8649D1}"/>
                </a:ext>
              </a:extLst>
            </p:cNvPr>
            <p:cNvSpPr/>
            <p:nvPr/>
          </p:nvSpPr>
          <p:spPr>
            <a:xfrm>
              <a:off x="8108848" y="4286999"/>
              <a:ext cx="316230" cy="316230"/>
            </a:xfrm>
            <a:custGeom>
              <a:avLst/>
              <a:gdLst/>
              <a:ahLst/>
              <a:cxnLst/>
              <a:rect l="l" t="t" r="r" b="b"/>
              <a:pathLst>
                <a:path w="474345"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endParaRPr sz="800">
                <a:latin typeface="+mj-ea"/>
                <a:ea typeface="+mj-ea"/>
              </a:endParaRPr>
            </a:p>
          </p:txBody>
        </p:sp>
        <p:sp>
          <p:nvSpPr>
            <p:cNvPr id="22" name="object 15">
              <a:extLst>
                <a:ext uri="{FF2B5EF4-FFF2-40B4-BE49-F238E27FC236}">
                  <a16:creationId xmlns:a16="http://schemas.microsoft.com/office/drawing/2014/main" id="{53F768E8-F952-C506-A3F7-56B454EC62C2}"/>
                </a:ext>
              </a:extLst>
            </p:cNvPr>
            <p:cNvSpPr/>
            <p:nvPr/>
          </p:nvSpPr>
          <p:spPr>
            <a:xfrm>
              <a:off x="8149958" y="4368566"/>
              <a:ext cx="233680" cy="159597"/>
            </a:xfrm>
            <a:custGeom>
              <a:avLst/>
              <a:gdLst/>
              <a:ahLst/>
              <a:cxnLst/>
              <a:rect l="l" t="t" r="r" b="b"/>
              <a:pathLst>
                <a:path w="350520" h="239395">
                  <a:moveTo>
                    <a:pt x="308203" y="2341"/>
                  </a:moveTo>
                  <a:lnTo>
                    <a:pt x="99339" y="93400"/>
                  </a:lnTo>
                  <a:lnTo>
                    <a:pt x="53492" y="70426"/>
                  </a:lnTo>
                  <a:lnTo>
                    <a:pt x="0" y="93400"/>
                  </a:lnTo>
                  <a:lnTo>
                    <a:pt x="68770" y="162323"/>
                  </a:lnTo>
                  <a:lnTo>
                    <a:pt x="183388" y="116374"/>
                  </a:lnTo>
                  <a:lnTo>
                    <a:pt x="137541" y="238904"/>
                  </a:lnTo>
                  <a:lnTo>
                    <a:pt x="198678" y="208271"/>
                  </a:lnTo>
                  <a:lnTo>
                    <a:pt x="259803" y="85742"/>
                  </a:lnTo>
                  <a:lnTo>
                    <a:pt x="331597" y="58945"/>
                  </a:lnTo>
                  <a:lnTo>
                    <a:pt x="341671" y="52156"/>
                  </a:lnTo>
                  <a:lnTo>
                    <a:pt x="348143" y="42363"/>
                  </a:lnTo>
                  <a:lnTo>
                    <a:pt x="350479" y="30854"/>
                  </a:lnTo>
                  <a:lnTo>
                    <a:pt x="348145" y="18914"/>
                  </a:lnTo>
                  <a:lnTo>
                    <a:pt x="341370" y="8818"/>
                  </a:lnTo>
                  <a:lnTo>
                    <a:pt x="331598" y="2336"/>
                  </a:lnTo>
                  <a:lnTo>
                    <a:pt x="320114" y="0"/>
                  </a:lnTo>
                  <a:lnTo>
                    <a:pt x="308203" y="2341"/>
                  </a:lnTo>
                  <a:close/>
                </a:path>
              </a:pathLst>
            </a:custGeom>
            <a:ln w="12699">
              <a:solidFill>
                <a:srgbClr val="1E49E2"/>
              </a:solidFill>
            </a:ln>
          </p:spPr>
          <p:txBody>
            <a:bodyPr wrap="square" lIns="0" tIns="0" rIns="0" bIns="0" rtlCol="0"/>
            <a:lstStyle/>
            <a:p>
              <a:pPr latinLnBrk="0"/>
              <a:endParaRPr sz="800">
                <a:latin typeface="+mj-ea"/>
                <a:ea typeface="+mj-ea"/>
              </a:endParaRPr>
            </a:p>
          </p:txBody>
        </p:sp>
        <p:sp>
          <p:nvSpPr>
            <p:cNvPr id="24" name="object 16">
              <a:extLst>
                <a:ext uri="{FF2B5EF4-FFF2-40B4-BE49-F238E27FC236}">
                  <a16:creationId xmlns:a16="http://schemas.microsoft.com/office/drawing/2014/main" id="{811874AD-DC88-4151-2D39-15F005572894}"/>
                </a:ext>
              </a:extLst>
            </p:cNvPr>
            <p:cNvSpPr/>
            <p:nvPr/>
          </p:nvSpPr>
          <p:spPr>
            <a:xfrm>
              <a:off x="8204154" y="4362032"/>
              <a:ext cx="105833" cy="44450"/>
            </a:xfrm>
            <a:custGeom>
              <a:avLst/>
              <a:gdLst/>
              <a:ahLst/>
              <a:cxnLst/>
              <a:rect l="l" t="t" r="r" b="b"/>
              <a:pathLst>
                <a:path w="158750" h="66675">
                  <a:moveTo>
                    <a:pt x="158216" y="42087"/>
                  </a:moveTo>
                  <a:lnTo>
                    <a:pt x="56476" y="0"/>
                  </a:lnTo>
                  <a:lnTo>
                    <a:pt x="0" y="23444"/>
                  </a:lnTo>
                  <a:lnTo>
                    <a:pt x="102984" y="66167"/>
                  </a:lnTo>
                </a:path>
              </a:pathLst>
            </a:custGeom>
            <a:ln w="12700">
              <a:solidFill>
                <a:srgbClr val="1E49E2"/>
              </a:solidFill>
            </a:ln>
          </p:spPr>
          <p:txBody>
            <a:bodyPr wrap="square" lIns="0" tIns="0" rIns="0" bIns="0" rtlCol="0"/>
            <a:lstStyle/>
            <a:p>
              <a:pPr latinLnBrk="0"/>
              <a:endParaRPr sz="800">
                <a:latin typeface="+mj-ea"/>
                <a:ea typeface="+mj-ea"/>
              </a:endParaRPr>
            </a:p>
          </p:txBody>
        </p:sp>
      </p:grpSp>
      <p:grpSp>
        <p:nvGrpSpPr>
          <p:cNvPr id="25" name="그룹 24">
            <a:extLst>
              <a:ext uri="{FF2B5EF4-FFF2-40B4-BE49-F238E27FC236}">
                <a16:creationId xmlns:a16="http://schemas.microsoft.com/office/drawing/2014/main" id="{EE7FA013-AE91-5A9F-9B40-02EAE9D9A05A}"/>
              </a:ext>
            </a:extLst>
          </p:cNvPr>
          <p:cNvGrpSpPr/>
          <p:nvPr/>
        </p:nvGrpSpPr>
        <p:grpSpPr>
          <a:xfrm>
            <a:off x="8028430" y="2618776"/>
            <a:ext cx="353570" cy="353570"/>
            <a:chOff x="8108848" y="2973426"/>
            <a:chExt cx="316230" cy="316230"/>
          </a:xfrm>
        </p:grpSpPr>
        <p:sp>
          <p:nvSpPr>
            <p:cNvPr id="26" name="object 7">
              <a:extLst>
                <a:ext uri="{FF2B5EF4-FFF2-40B4-BE49-F238E27FC236}">
                  <a16:creationId xmlns:a16="http://schemas.microsoft.com/office/drawing/2014/main" id="{6C416878-E302-9822-6E00-EE572066AA9B}"/>
                </a:ext>
              </a:extLst>
            </p:cNvPr>
            <p:cNvSpPr txBox="1"/>
            <p:nvPr/>
          </p:nvSpPr>
          <p:spPr>
            <a:xfrm>
              <a:off x="8216815" y="3060272"/>
              <a:ext cx="108797" cy="121337"/>
            </a:xfrm>
            <a:prstGeom prst="rect">
              <a:avLst/>
            </a:prstGeom>
          </p:spPr>
          <p:txBody>
            <a:bodyPr vert="horz" wrap="square" lIns="0" tIns="8467" rIns="0" bIns="0" rtlCol="0">
              <a:spAutoFit/>
            </a:bodyPr>
            <a:lstStyle/>
            <a:p>
              <a:pPr latinLnBrk="0">
                <a:spcBef>
                  <a:spcPts val="67"/>
                </a:spcBef>
              </a:pPr>
              <a:r>
                <a:rPr sz="733" u="sng" spc="37" dirty="0">
                  <a:solidFill>
                    <a:srgbClr val="ACEAFF"/>
                  </a:solidFill>
                  <a:uFill>
                    <a:solidFill>
                      <a:srgbClr val="1E49E2"/>
                    </a:solidFill>
                  </a:uFill>
                  <a:latin typeface="+mj-ea"/>
                  <a:ea typeface="+mj-ea"/>
                  <a:cs typeface="Calibri"/>
                </a:rPr>
                <a:t> </a:t>
              </a:r>
              <a:r>
                <a:rPr sz="733" u="sng" spc="-83" dirty="0">
                  <a:solidFill>
                    <a:srgbClr val="ACEAFF"/>
                  </a:solidFill>
                  <a:uFill>
                    <a:solidFill>
                      <a:srgbClr val="1E49E2"/>
                    </a:solidFill>
                  </a:uFill>
                  <a:latin typeface="+mj-ea"/>
                  <a:ea typeface="+mj-ea"/>
                  <a:cs typeface="Calibri"/>
                </a:rPr>
                <a:t> </a:t>
              </a:r>
              <a:endParaRPr sz="733">
                <a:latin typeface="+mj-ea"/>
                <a:ea typeface="+mj-ea"/>
                <a:cs typeface="Calibri"/>
              </a:endParaRPr>
            </a:p>
          </p:txBody>
        </p:sp>
        <p:sp>
          <p:nvSpPr>
            <p:cNvPr id="28" name="object 11">
              <a:extLst>
                <a:ext uri="{FF2B5EF4-FFF2-40B4-BE49-F238E27FC236}">
                  <a16:creationId xmlns:a16="http://schemas.microsoft.com/office/drawing/2014/main" id="{827FD37E-E4A7-6562-4DA9-6FD2C03FAC60}"/>
                </a:ext>
              </a:extLst>
            </p:cNvPr>
            <p:cNvSpPr/>
            <p:nvPr/>
          </p:nvSpPr>
          <p:spPr>
            <a:xfrm>
              <a:off x="8108848" y="2973426"/>
              <a:ext cx="316230" cy="316230"/>
            </a:xfrm>
            <a:custGeom>
              <a:avLst/>
              <a:gdLst/>
              <a:ahLst/>
              <a:cxnLst/>
              <a:rect l="l" t="t" r="r" b="b"/>
              <a:pathLst>
                <a:path w="474345"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endParaRPr sz="800">
                <a:latin typeface="+mj-ea"/>
                <a:ea typeface="+mj-ea"/>
              </a:endParaRPr>
            </a:p>
          </p:txBody>
        </p:sp>
        <p:sp>
          <p:nvSpPr>
            <p:cNvPr id="29" name="object 17">
              <a:extLst>
                <a:ext uri="{FF2B5EF4-FFF2-40B4-BE49-F238E27FC236}">
                  <a16:creationId xmlns:a16="http://schemas.microsoft.com/office/drawing/2014/main" id="{F183AD6C-01DF-F410-12E0-0DF8B43A243D}"/>
                </a:ext>
              </a:extLst>
            </p:cNvPr>
            <p:cNvSpPr/>
            <p:nvPr/>
          </p:nvSpPr>
          <p:spPr>
            <a:xfrm>
              <a:off x="8189561" y="3026958"/>
              <a:ext cx="154517" cy="209127"/>
            </a:xfrm>
            <a:custGeom>
              <a:avLst/>
              <a:gdLst/>
              <a:ahLst/>
              <a:cxnLst/>
              <a:rect l="l" t="t" r="r" b="b"/>
              <a:pathLst>
                <a:path w="231775" h="313689">
                  <a:moveTo>
                    <a:pt x="231673" y="313207"/>
                  </a:moveTo>
                  <a:lnTo>
                    <a:pt x="0" y="313207"/>
                  </a:lnTo>
                  <a:lnTo>
                    <a:pt x="0" y="0"/>
                  </a:lnTo>
                  <a:lnTo>
                    <a:pt x="149910" y="0"/>
                  </a:lnTo>
                  <a:lnTo>
                    <a:pt x="231673" y="81699"/>
                  </a:lnTo>
                  <a:lnTo>
                    <a:pt x="231673" y="313207"/>
                  </a:lnTo>
                  <a:close/>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31" name="object 18">
              <a:extLst>
                <a:ext uri="{FF2B5EF4-FFF2-40B4-BE49-F238E27FC236}">
                  <a16:creationId xmlns:a16="http://schemas.microsoft.com/office/drawing/2014/main" id="{DE5E8570-4659-1154-63EF-9339D868420E}"/>
                </a:ext>
              </a:extLst>
            </p:cNvPr>
            <p:cNvSpPr/>
            <p:nvPr/>
          </p:nvSpPr>
          <p:spPr>
            <a:xfrm>
              <a:off x="8289502" y="3026958"/>
              <a:ext cx="54610" cy="54610"/>
            </a:xfrm>
            <a:custGeom>
              <a:avLst/>
              <a:gdLst/>
              <a:ahLst/>
              <a:cxnLst/>
              <a:rect l="l" t="t" r="r" b="b"/>
              <a:pathLst>
                <a:path w="81915" h="81914">
                  <a:moveTo>
                    <a:pt x="0" y="0"/>
                  </a:moveTo>
                  <a:lnTo>
                    <a:pt x="0" y="81699"/>
                  </a:lnTo>
                  <a:lnTo>
                    <a:pt x="81762" y="81699"/>
                  </a:lnTo>
                </a:path>
              </a:pathLst>
            </a:custGeom>
            <a:ln w="12700">
              <a:solidFill>
                <a:srgbClr val="1E49E2"/>
              </a:solidFill>
            </a:ln>
          </p:spPr>
          <p:txBody>
            <a:bodyPr wrap="square" lIns="0" tIns="0" rIns="0" bIns="0" rtlCol="0"/>
            <a:lstStyle/>
            <a:p>
              <a:pPr latinLnBrk="0"/>
              <a:endParaRPr sz="800">
                <a:latin typeface="+mj-ea"/>
                <a:ea typeface="+mj-ea"/>
              </a:endParaRPr>
            </a:p>
          </p:txBody>
        </p:sp>
        <p:sp>
          <p:nvSpPr>
            <p:cNvPr id="38" name="object 19">
              <a:extLst>
                <a:ext uri="{FF2B5EF4-FFF2-40B4-BE49-F238E27FC236}">
                  <a16:creationId xmlns:a16="http://schemas.microsoft.com/office/drawing/2014/main" id="{4FD3E783-5745-9BF4-7205-B3CF3DA1DF23}"/>
                </a:ext>
              </a:extLst>
            </p:cNvPr>
            <p:cNvSpPr/>
            <p:nvPr/>
          </p:nvSpPr>
          <p:spPr>
            <a:xfrm>
              <a:off x="8234985" y="3099586"/>
              <a:ext cx="63923" cy="63923"/>
            </a:xfrm>
            <a:custGeom>
              <a:avLst/>
              <a:gdLst/>
              <a:ahLst/>
              <a:cxnLst/>
              <a:rect l="l" t="t" r="r" b="b"/>
              <a:pathLst>
                <a:path w="95884" h="95885">
                  <a:moveTo>
                    <a:pt x="95402" y="27241"/>
                  </a:moveTo>
                  <a:lnTo>
                    <a:pt x="68148" y="27241"/>
                  </a:lnTo>
                  <a:lnTo>
                    <a:pt x="68148" y="0"/>
                  </a:lnTo>
                  <a:lnTo>
                    <a:pt x="27254" y="0"/>
                  </a:lnTo>
                  <a:lnTo>
                    <a:pt x="27254" y="27241"/>
                  </a:lnTo>
                  <a:lnTo>
                    <a:pt x="0" y="27241"/>
                  </a:lnTo>
                  <a:lnTo>
                    <a:pt x="0" y="68084"/>
                  </a:lnTo>
                  <a:lnTo>
                    <a:pt x="27254" y="68084"/>
                  </a:lnTo>
                  <a:lnTo>
                    <a:pt x="27254" y="95326"/>
                  </a:lnTo>
                  <a:lnTo>
                    <a:pt x="68148" y="95326"/>
                  </a:lnTo>
                  <a:lnTo>
                    <a:pt x="68148" y="68084"/>
                  </a:lnTo>
                  <a:lnTo>
                    <a:pt x="95402" y="68084"/>
                  </a:lnTo>
                  <a:lnTo>
                    <a:pt x="95402" y="27241"/>
                  </a:lnTo>
                  <a:close/>
                </a:path>
              </a:pathLst>
            </a:custGeom>
            <a:ln w="12700">
              <a:solidFill>
                <a:srgbClr val="1E49E2"/>
              </a:solidFill>
            </a:ln>
          </p:spPr>
          <p:txBody>
            <a:bodyPr wrap="square" lIns="0" tIns="0" rIns="0" bIns="0" rtlCol="0"/>
            <a:lstStyle/>
            <a:p>
              <a:pPr latinLnBrk="0"/>
              <a:endParaRPr sz="800">
                <a:latin typeface="+mj-ea"/>
                <a:ea typeface="+mj-ea"/>
              </a:endParaRPr>
            </a:p>
          </p:txBody>
        </p:sp>
      </p:grpSp>
      <p:grpSp>
        <p:nvGrpSpPr>
          <p:cNvPr id="39" name="그룹 38">
            <a:extLst>
              <a:ext uri="{FF2B5EF4-FFF2-40B4-BE49-F238E27FC236}">
                <a16:creationId xmlns:a16="http://schemas.microsoft.com/office/drawing/2014/main" id="{B4783327-7503-9239-1D9B-19031CC198A2}"/>
              </a:ext>
            </a:extLst>
          </p:cNvPr>
          <p:cNvGrpSpPr/>
          <p:nvPr/>
        </p:nvGrpSpPr>
        <p:grpSpPr>
          <a:xfrm>
            <a:off x="8028430" y="3474277"/>
            <a:ext cx="353570" cy="353570"/>
            <a:chOff x="8108848" y="3719030"/>
            <a:chExt cx="316230" cy="316230"/>
          </a:xfrm>
        </p:grpSpPr>
        <p:sp>
          <p:nvSpPr>
            <p:cNvPr id="40" name="object 12">
              <a:extLst>
                <a:ext uri="{FF2B5EF4-FFF2-40B4-BE49-F238E27FC236}">
                  <a16:creationId xmlns:a16="http://schemas.microsoft.com/office/drawing/2014/main" id="{AE4B255A-B297-7185-F068-6E0EC9BCE5AC}"/>
                </a:ext>
              </a:extLst>
            </p:cNvPr>
            <p:cNvSpPr/>
            <p:nvPr/>
          </p:nvSpPr>
          <p:spPr>
            <a:xfrm>
              <a:off x="8108848" y="3719030"/>
              <a:ext cx="316230" cy="316230"/>
            </a:xfrm>
            <a:custGeom>
              <a:avLst/>
              <a:gdLst/>
              <a:ahLst/>
              <a:cxnLst/>
              <a:rect l="l" t="t" r="r" b="b"/>
              <a:pathLst>
                <a:path w="474345"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endParaRPr sz="800">
                <a:latin typeface="+mj-ea"/>
                <a:ea typeface="+mj-ea"/>
              </a:endParaRPr>
            </a:p>
          </p:txBody>
        </p:sp>
        <p:sp>
          <p:nvSpPr>
            <p:cNvPr id="41" name="object 20">
              <a:extLst>
                <a:ext uri="{FF2B5EF4-FFF2-40B4-BE49-F238E27FC236}">
                  <a16:creationId xmlns:a16="http://schemas.microsoft.com/office/drawing/2014/main" id="{B6F6C0A2-481A-0263-D6E3-A5F21B0F68E0}"/>
                </a:ext>
              </a:extLst>
            </p:cNvPr>
            <p:cNvSpPr/>
            <p:nvPr/>
          </p:nvSpPr>
          <p:spPr>
            <a:xfrm>
              <a:off x="8165185" y="3775366"/>
              <a:ext cx="203200" cy="203200"/>
            </a:xfrm>
            <a:prstGeom prst="rect">
              <a:avLst/>
            </a:prstGeom>
            <a:blipFill>
              <a:blip r:embed="rId3" cstate="print"/>
              <a:stretch>
                <a:fillRect/>
              </a:stretch>
            </a:blipFill>
          </p:spPr>
          <p:txBody>
            <a:bodyPr wrap="square" lIns="0" tIns="0" rIns="0" bIns="0" rtlCol="0"/>
            <a:lstStyle/>
            <a:p>
              <a:pPr latinLnBrk="0"/>
              <a:endParaRPr sz="800">
                <a:latin typeface="+mj-ea"/>
                <a:ea typeface="+mj-ea"/>
              </a:endParaRPr>
            </a:p>
          </p:txBody>
        </p:sp>
      </p:grpSp>
      <p:sp>
        <p:nvSpPr>
          <p:cNvPr id="43" name="object 7">
            <a:extLst>
              <a:ext uri="{FF2B5EF4-FFF2-40B4-BE49-F238E27FC236}">
                <a16:creationId xmlns:a16="http://schemas.microsoft.com/office/drawing/2014/main" id="{17D6E978-5F4F-BF06-6253-BFDA669B7127}"/>
              </a:ext>
            </a:extLst>
          </p:cNvPr>
          <p:cNvSpPr txBox="1"/>
          <p:nvPr/>
        </p:nvSpPr>
        <p:spPr>
          <a:xfrm>
            <a:off x="8648700" y="3477251"/>
            <a:ext cx="2924175" cy="306645"/>
          </a:xfrm>
          <a:prstGeom prst="rect">
            <a:avLst/>
          </a:prstGeom>
        </p:spPr>
        <p:txBody>
          <a:bodyPr vert="horz" wrap="square" lIns="0" tIns="8467" rIns="0" bIns="0" rtlCol="0">
            <a:spAutoFit/>
          </a:bodyPr>
          <a:lstStyle/>
          <a:p>
            <a:pPr marR="3387" latinLnBrk="0">
              <a:lnSpc>
                <a:spcPct val="110000"/>
              </a:lnSpc>
              <a:spcBef>
                <a:spcPts val="67"/>
              </a:spcBef>
            </a:pPr>
            <a:r>
              <a:rPr lang="ko-KR" altLang="en-US" sz="900" b="1"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rPr>
              <a:t>유통기업은 가상 및 오프라인 고객 경험 모두에서 예측 분석과 개인화를 추진해야 합니다</a:t>
            </a:r>
            <a:r>
              <a:rPr lang="en-US" altLang="ko-KR" sz="900" b="1"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rPr>
              <a:t>.</a:t>
            </a:r>
          </a:p>
        </p:txBody>
      </p:sp>
      <p:sp>
        <p:nvSpPr>
          <p:cNvPr id="44" name="object 7">
            <a:extLst>
              <a:ext uri="{FF2B5EF4-FFF2-40B4-BE49-F238E27FC236}">
                <a16:creationId xmlns:a16="http://schemas.microsoft.com/office/drawing/2014/main" id="{CF1EEA59-89BD-17A6-3E42-6B1F56B7FC02}"/>
              </a:ext>
            </a:extLst>
          </p:cNvPr>
          <p:cNvSpPr txBox="1"/>
          <p:nvPr/>
        </p:nvSpPr>
        <p:spPr>
          <a:xfrm>
            <a:off x="8648700" y="4072252"/>
            <a:ext cx="2924175" cy="458994"/>
          </a:xfrm>
          <a:prstGeom prst="rect">
            <a:avLst/>
          </a:prstGeom>
        </p:spPr>
        <p:txBody>
          <a:bodyPr vert="horz" wrap="square" lIns="0" tIns="8467" rIns="0" bIns="0" rtlCol="0">
            <a:spAutoFit/>
          </a:bodyPr>
          <a:lstStyle/>
          <a:p>
            <a:pPr marR="3387" latinLnBrk="0">
              <a:lnSpc>
                <a:spcPct val="110000"/>
              </a:lnSpc>
              <a:spcBef>
                <a:spcPts val="67"/>
              </a:spcBef>
            </a:pPr>
            <a:r>
              <a:rPr lang="ko-KR" altLang="en-US" sz="900" b="1"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rPr>
              <a:t>항공 및 방위 기업이 더욱 정밀한 기술력을 확보하기  위해서는 실시간 의사결정 지원과 </a:t>
            </a:r>
            <a:r>
              <a:rPr lang="ko-KR" altLang="en-US" sz="900" b="1" dirty="0" err="1">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rPr>
              <a:t>초연결</a:t>
            </a:r>
            <a:r>
              <a:rPr lang="ko-KR" altLang="en-US" sz="900" b="1"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rPr>
              <a:t> 체계 </a:t>
            </a:r>
            <a:r>
              <a:rPr lang="en-US" altLang="ko-KR" sz="900" b="1"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rPr>
              <a:t>(Hyperconnectivity)</a:t>
            </a:r>
            <a:r>
              <a:rPr lang="ko-KR" altLang="en-US" sz="900" b="1"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rPr>
              <a:t>가 필요합니다</a:t>
            </a:r>
            <a:r>
              <a:rPr lang="en-US" altLang="ko-KR" sz="900" b="1"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rPr>
              <a:t>.</a:t>
            </a:r>
          </a:p>
        </p:txBody>
      </p:sp>
      <p:sp>
        <p:nvSpPr>
          <p:cNvPr id="3" name="object 21">
            <a:extLst>
              <a:ext uri="{FF2B5EF4-FFF2-40B4-BE49-F238E27FC236}">
                <a16:creationId xmlns:a16="http://schemas.microsoft.com/office/drawing/2014/main" id="{6CA43871-6D23-6608-25D5-0F8BBC2F143A}"/>
              </a:ext>
            </a:extLst>
          </p:cNvPr>
          <p:cNvSpPr txBox="1"/>
          <p:nvPr/>
        </p:nvSpPr>
        <p:spPr>
          <a:xfrm>
            <a:off x="675834" y="5784694"/>
            <a:ext cx="5342255" cy="228268"/>
          </a:xfrm>
          <a:prstGeom prst="rect">
            <a:avLst/>
          </a:prstGeom>
        </p:spPr>
        <p:txBody>
          <a:bodyPr vert="horz" wrap="square" lIns="0" tIns="12700" rIns="0" bIns="0" rtlCol="0">
            <a:spAutoFit/>
          </a:bodyPr>
          <a:lstStyle/>
          <a:p>
            <a:pPr marL="38100">
              <a:lnSpc>
                <a:spcPct val="100000"/>
              </a:lnSpc>
              <a:spcBef>
                <a:spcPts val="100"/>
              </a:spcBef>
            </a:pPr>
            <a:r>
              <a:rPr sz="700" spc="82" baseline="30864"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26</a:t>
            </a:r>
            <a:r>
              <a:rPr sz="700" spc="5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Dowling, </a:t>
            </a:r>
            <a:r>
              <a:rPr sz="700" spc="6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Stephen, </a:t>
            </a:r>
            <a:r>
              <a:rPr sz="7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Frustration </a:t>
            </a:r>
            <a:r>
              <a:rPr sz="700" spc="6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and </a:t>
            </a:r>
            <a:r>
              <a:rPr sz="7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failure fuel </a:t>
            </a:r>
            <a:r>
              <a:rPr sz="700" spc="5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Dyson’s </a:t>
            </a:r>
            <a:r>
              <a:rPr sz="700" spc="6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4">
                  <a:extLst>
                    <a:ext uri="{A12FA001-AC4F-418D-AE19-62706E023703}">
                      <ahyp:hlinkClr xmlns:ahyp="http://schemas.microsoft.com/office/drawing/2018/hyperlinkcolor" val="tx"/>
                    </a:ext>
                  </a:extLst>
                </a:hlinkClick>
              </a:rPr>
              <a:t>success</a:t>
            </a:r>
            <a:r>
              <a:rPr sz="700" spc="6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700" spc="1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BBC </a:t>
            </a:r>
            <a:r>
              <a:rPr sz="7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Future, </a:t>
            </a:r>
            <a:r>
              <a:rPr sz="7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March</a:t>
            </a:r>
            <a:r>
              <a:rPr sz="700" spc="-114"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700" spc="2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2013</a:t>
            </a:r>
            <a:endParaRPr sz="7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a:p>
            <a:pPr marL="38100">
              <a:lnSpc>
                <a:spcPct val="100000"/>
              </a:lnSpc>
              <a:spcBef>
                <a:spcPts val="40"/>
              </a:spcBef>
            </a:pPr>
            <a:r>
              <a:rPr sz="700" spc="67" baseline="30864"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27</a:t>
            </a:r>
            <a:r>
              <a:rPr sz="7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Peterson, </a:t>
            </a:r>
            <a:r>
              <a:rPr sz="7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Hayley,</a:t>
            </a:r>
            <a:r>
              <a:rPr sz="700" spc="-1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7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The</a:t>
            </a:r>
            <a:r>
              <a:rPr sz="7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 </a:t>
            </a:r>
            <a:r>
              <a:rPr sz="7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bizarre</a:t>
            </a:r>
            <a:r>
              <a:rPr sz="7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 </a:t>
            </a:r>
            <a:r>
              <a:rPr sz="7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inspiration </a:t>
            </a:r>
            <a:r>
              <a:rPr sz="700" spc="5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behind</a:t>
            </a:r>
            <a:r>
              <a:rPr sz="7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 </a:t>
            </a:r>
            <a:r>
              <a:rPr sz="7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Nike’s</a:t>
            </a:r>
            <a:r>
              <a:rPr sz="7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 </a:t>
            </a:r>
            <a:r>
              <a:rPr sz="700" spc="3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first</a:t>
            </a:r>
            <a:r>
              <a:rPr sz="7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 pair </a:t>
            </a:r>
            <a:r>
              <a:rPr sz="7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of</a:t>
            </a:r>
            <a:r>
              <a:rPr sz="7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 </a:t>
            </a:r>
            <a:r>
              <a:rPr sz="700" spc="6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running</a:t>
            </a:r>
            <a:r>
              <a:rPr sz="7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 </a:t>
            </a:r>
            <a:r>
              <a:rPr sz="700" spc="6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shoes</a:t>
            </a:r>
            <a:r>
              <a:rPr sz="700" spc="6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a:t>
            </a:r>
            <a:r>
              <a:rPr sz="7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700" spc="7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Business</a:t>
            </a:r>
            <a:r>
              <a:rPr sz="7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700" spc="4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Insider,</a:t>
            </a:r>
            <a:r>
              <a:rPr sz="700" spc="4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700" spc="85"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July</a:t>
            </a:r>
            <a:r>
              <a:rPr sz="700" spc="5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sz="700" spc="2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2015</a:t>
            </a:r>
            <a:endParaRPr sz="7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12" name="슬라이드 번호 개체 틀 11">
            <a:extLst>
              <a:ext uri="{FF2B5EF4-FFF2-40B4-BE49-F238E27FC236}">
                <a16:creationId xmlns:a16="http://schemas.microsoft.com/office/drawing/2014/main" id="{807A50DE-6F56-6B6D-5F13-21D438A7497B}"/>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53</a:t>
            </a:fld>
            <a:r>
              <a:rPr lang="en-US" altLang="ko-KR"/>
              <a:t> </a:t>
            </a:r>
            <a:endParaRPr lang="en-US" dirty="0"/>
          </a:p>
        </p:txBody>
      </p:sp>
      <p:sp>
        <p:nvSpPr>
          <p:cNvPr id="14" name="사각형: 둥근 위쪽 모서리 13">
            <a:extLst>
              <a:ext uri="{FF2B5EF4-FFF2-40B4-BE49-F238E27FC236}">
                <a16:creationId xmlns:a16="http://schemas.microsoft.com/office/drawing/2014/main" id="{29778409-4B8B-6519-BDDB-ADA32AF74430}"/>
              </a:ext>
            </a:extLst>
          </p:cNvPr>
          <p:cNvSpPr/>
          <p:nvPr/>
        </p:nvSpPr>
        <p:spPr>
          <a:xfrm>
            <a:off x="3604137" y="571500"/>
            <a:ext cx="8345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항공 및 방위 산업</a:t>
            </a:r>
          </a:p>
        </p:txBody>
      </p:sp>
    </p:spTree>
    <p:extLst>
      <p:ext uri="{BB962C8B-B14F-4D97-AF65-F5344CB8AC3E}">
        <p14:creationId xmlns:p14="http://schemas.microsoft.com/office/powerpoint/2010/main" val="3083137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E8AADC35-0A32-DEB2-8D51-DDC99BDFB9E8}"/>
              </a:ext>
            </a:extLst>
          </p:cNvPr>
          <p:cNvGrpSpPr/>
          <p:nvPr/>
        </p:nvGrpSpPr>
        <p:grpSpPr>
          <a:xfrm>
            <a:off x="-622" y="1196975"/>
            <a:ext cx="9676250" cy="5661025"/>
            <a:chOff x="-622" y="1196975"/>
            <a:chExt cx="9676250" cy="5661025"/>
          </a:xfrm>
        </p:grpSpPr>
        <p:sp>
          <p:nvSpPr>
            <p:cNvPr id="12" name="object 2">
              <a:extLst>
                <a:ext uri="{FF2B5EF4-FFF2-40B4-BE49-F238E27FC236}">
                  <a16:creationId xmlns:a16="http://schemas.microsoft.com/office/drawing/2014/main" id="{9211A10C-D30F-7550-E615-DE75B6DDFCB3}"/>
                </a:ext>
              </a:extLst>
            </p:cNvPr>
            <p:cNvSpPr/>
            <p:nvPr/>
          </p:nvSpPr>
          <p:spPr>
            <a:xfrm>
              <a:off x="-622" y="1196975"/>
              <a:ext cx="9676250" cy="5661025"/>
            </a:xfrm>
            <a:prstGeom prst="rect">
              <a:avLst/>
            </a:prstGeom>
            <a:solidFill>
              <a:srgbClr val="510DBC">
                <a:alpha val="10000"/>
              </a:srgbClr>
            </a:solidFill>
          </p:spPr>
          <p:txBody>
            <a:bodyPr wrap="square" lIns="0" tIns="0" rIns="0" bIns="0" rtlCol="0"/>
            <a:lstStyle/>
            <a:p>
              <a:endParaRPr sz="800" dirty="0">
                <a:latin typeface="KoPub돋움체 Medium" panose="00000600000000000000" pitchFamily="2" charset="-127"/>
                <a:ea typeface="+mj-ea"/>
              </a:endParaRPr>
            </a:p>
          </p:txBody>
        </p:sp>
        <p:sp>
          <p:nvSpPr>
            <p:cNvPr id="13" name="object 2">
              <a:extLst>
                <a:ext uri="{FF2B5EF4-FFF2-40B4-BE49-F238E27FC236}">
                  <a16:creationId xmlns:a16="http://schemas.microsoft.com/office/drawing/2014/main" id="{B85E30FC-23AC-712F-F1C6-CBF2F572E741}"/>
                </a:ext>
              </a:extLst>
            </p:cNvPr>
            <p:cNvSpPr/>
            <p:nvPr/>
          </p:nvSpPr>
          <p:spPr>
            <a:xfrm>
              <a:off x="1637730" y="1431667"/>
              <a:ext cx="4458269" cy="3116270"/>
            </a:xfrm>
            <a:prstGeom prst="rect">
              <a:avLst/>
            </a:prstGeom>
            <a:solidFill>
              <a:srgbClr val="510DBC">
                <a:alpha val="10000"/>
              </a:srgbClr>
            </a:solidFill>
          </p:spPr>
          <p:txBody>
            <a:bodyPr wrap="square" lIns="0" tIns="0" rIns="0" bIns="0" rtlCol="0"/>
            <a:lstStyle/>
            <a:p>
              <a:endParaRPr sz="800" dirty="0">
                <a:latin typeface="KoPub돋움체 Medium" panose="00000600000000000000" pitchFamily="2" charset="-127"/>
                <a:ea typeface="+mj-ea"/>
              </a:endParaRPr>
            </a:p>
          </p:txBody>
        </p:sp>
      </p:grpSp>
      <p:sp>
        <p:nvSpPr>
          <p:cNvPr id="7" name="object 5">
            <a:extLst>
              <a:ext uri="{FF2B5EF4-FFF2-40B4-BE49-F238E27FC236}">
                <a16:creationId xmlns:a16="http://schemas.microsoft.com/office/drawing/2014/main" id="{DDA6CBA2-1593-846F-EB50-30F0F26FDE60}"/>
              </a:ext>
            </a:extLst>
          </p:cNvPr>
          <p:cNvSpPr txBox="1"/>
          <p:nvPr/>
        </p:nvSpPr>
        <p:spPr>
          <a:xfrm>
            <a:off x="7132157" y="2250250"/>
            <a:ext cx="4543906" cy="2297190"/>
          </a:xfrm>
          <a:prstGeom prst="rect">
            <a:avLst/>
          </a:prstGeom>
        </p:spPr>
        <p:txBody>
          <a:bodyPr vert="horz" wrap="square" lIns="0" tIns="8467" rIns="0" bIns="0" rtlCol="0">
            <a:spAutoFit/>
          </a:bodyPr>
          <a:lstStyle/>
          <a:p>
            <a:pPr marL="8467" defTabSz="609630">
              <a:spcBef>
                <a:spcPts val="67"/>
              </a:spcBef>
              <a:defRPr/>
            </a:pPr>
            <a:r>
              <a:rPr lang="ko-KR" altLang="en-US"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메타버스 </a:t>
            </a:r>
            <a:r>
              <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55</a:t>
            </a:r>
          </a:p>
          <a:p>
            <a:pPr marL="8467" defTabSz="609630">
              <a:spcBef>
                <a:spcPts val="67"/>
              </a:spcBef>
              <a:defRPr/>
            </a:pPr>
            <a:endPar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defTabSz="609630">
              <a:spcBef>
                <a:spcPts val="67"/>
              </a:spcBef>
              <a:defRPr/>
            </a:pPr>
            <a:r>
              <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1</a:t>
            </a:r>
            <a:r>
              <a:rPr lang="ko-KR" altLang="en-US"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단계 </a:t>
            </a:r>
            <a:r>
              <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ko-KR" altLang="en-US"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실제 참여와 학습 경험 </a:t>
            </a:r>
            <a:r>
              <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56</a:t>
            </a:r>
          </a:p>
          <a:p>
            <a:pPr marL="8467" defTabSz="609630">
              <a:spcBef>
                <a:spcPts val="67"/>
              </a:spcBef>
              <a:defRPr/>
            </a:pPr>
            <a:endPar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defTabSz="609630">
              <a:spcBef>
                <a:spcPts val="67"/>
              </a:spcBef>
              <a:defRPr/>
            </a:pPr>
            <a:r>
              <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2</a:t>
            </a:r>
            <a:r>
              <a:rPr lang="ko-KR" altLang="en-US"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단계 </a:t>
            </a:r>
            <a:r>
              <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ko-KR" altLang="en-US"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공급망 내 디지털 트윈 </a:t>
            </a:r>
            <a:r>
              <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57</a:t>
            </a:r>
          </a:p>
          <a:p>
            <a:pPr marL="8467" defTabSz="609630">
              <a:spcBef>
                <a:spcPts val="67"/>
              </a:spcBef>
              <a:defRPr/>
            </a:pPr>
            <a:endPar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defTabSz="609630">
              <a:spcBef>
                <a:spcPts val="67"/>
              </a:spcBef>
              <a:defRPr/>
            </a:pPr>
            <a:r>
              <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3</a:t>
            </a:r>
            <a:r>
              <a:rPr lang="ko-KR" altLang="en-US"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단계 </a:t>
            </a:r>
            <a:r>
              <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ko-KR" altLang="en-US"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물리적 공급망의 디지털 전환 </a:t>
            </a:r>
            <a:r>
              <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58</a:t>
            </a:r>
          </a:p>
          <a:p>
            <a:pPr marL="8467" defTabSz="609630">
              <a:spcBef>
                <a:spcPts val="67"/>
              </a:spcBef>
              <a:defRPr/>
            </a:pPr>
            <a:endPar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defTabSz="609630">
              <a:spcBef>
                <a:spcPts val="67"/>
              </a:spcBef>
              <a:defRPr/>
            </a:pPr>
            <a:r>
              <a:rPr lang="ko-KR" altLang="en-US"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기술 적용을 위한 주요 과제</a:t>
            </a:r>
            <a:r>
              <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en-US" altLang="ko-KR" sz="1067" b="1" spc="-100"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43</a:t>
            </a:r>
          </a:p>
          <a:p>
            <a:pPr marL="8467" defTabSz="609630">
              <a:spcBef>
                <a:spcPts val="67"/>
              </a:spcBef>
              <a:defRPr/>
            </a:pPr>
            <a:endPar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defTabSz="609630">
              <a:spcBef>
                <a:spcPts val="67"/>
              </a:spcBef>
              <a:defRPr/>
            </a:pPr>
            <a:r>
              <a:rPr lang="ko-KR" altLang="en-US"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메타버스 도입 카운트다운 </a:t>
            </a:r>
            <a:r>
              <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a:t>
            </a:r>
            <a:r>
              <a:rPr lang="en-US" altLang="ko-KR" sz="1067" b="1" spc="200"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59</a:t>
            </a:r>
          </a:p>
          <a:p>
            <a:pPr marL="8467" defTabSz="609630">
              <a:spcBef>
                <a:spcPts val="67"/>
              </a:spcBef>
              <a:defRPr/>
            </a:pPr>
            <a:r>
              <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p>
          <a:p>
            <a:pPr marL="8467" defTabSz="609630">
              <a:spcBef>
                <a:spcPts val="67"/>
              </a:spcBef>
              <a:defRPr/>
            </a:pPr>
            <a:r>
              <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Key Takeaways</a:t>
            </a:r>
            <a:r>
              <a:rPr lang="ko-KR" altLang="en-US"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a:t>
            </a:r>
            <a:r>
              <a:rPr lang="en-US" altLang="ko-KR" sz="1067" b="1" spc="200"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en-US" altLang="ko-KR" sz="1067" b="1" dirty="0">
                <a:ln>
                  <a:solidFill>
                    <a:srgbClr val="F79646">
                      <a:alpha val="0"/>
                    </a:srgb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60</a:t>
            </a:r>
          </a:p>
        </p:txBody>
      </p:sp>
      <p:sp>
        <p:nvSpPr>
          <p:cNvPr id="3" name="슬라이드 번호 개체 틀 2">
            <a:extLst>
              <a:ext uri="{FF2B5EF4-FFF2-40B4-BE49-F238E27FC236}">
                <a16:creationId xmlns:a16="http://schemas.microsoft.com/office/drawing/2014/main" id="{509F19E6-AE1C-7B3C-3148-4C96AB5E83B9}"/>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54</a:t>
            </a:fld>
            <a:r>
              <a:rPr lang="en-US" altLang="ko-KR"/>
              <a:t> </a:t>
            </a:r>
            <a:endParaRPr lang="en-US" dirty="0"/>
          </a:p>
        </p:txBody>
      </p:sp>
      <p:sp>
        <p:nvSpPr>
          <p:cNvPr id="15" name="object 4">
            <a:extLst>
              <a:ext uri="{FF2B5EF4-FFF2-40B4-BE49-F238E27FC236}">
                <a16:creationId xmlns:a16="http://schemas.microsoft.com/office/drawing/2014/main" id="{6883068B-C92E-54C8-5505-3F2D0E042700}"/>
              </a:ext>
            </a:extLst>
          </p:cNvPr>
          <p:cNvSpPr txBox="1"/>
          <p:nvPr/>
        </p:nvSpPr>
        <p:spPr>
          <a:xfrm>
            <a:off x="6902831" y="1328035"/>
            <a:ext cx="5790485" cy="1245026"/>
          </a:xfrm>
          <a:prstGeom prst="rect">
            <a:avLst/>
          </a:prstGeom>
        </p:spPr>
        <p:txBody>
          <a:bodyPr vert="horz" wrap="square" lIns="0" tIns="289137" rIns="0" bIns="0" rtlCol="0">
            <a:noAutofit/>
          </a:bodyPr>
          <a:lstStyle/>
          <a:p>
            <a:pPr marL="8467" marR="895818">
              <a:lnSpc>
                <a:spcPct val="66300"/>
              </a:lnSpc>
              <a:spcBef>
                <a:spcPts val="2277"/>
              </a:spcBef>
            </a:pPr>
            <a:r>
              <a:rPr lang="ko-KR" altLang="en-US" sz="3600" b="1" dirty="0">
                <a:solidFill>
                  <a:srgbClr val="1E49E2"/>
                </a:solidFill>
                <a:latin typeface="KPMG Bold" panose="020B0803030202040204" pitchFamily="34" charset="0"/>
                <a:ea typeface="KoPub돋움체 Medium" panose="00000600000000000000" pitchFamily="2" charset="-127"/>
                <a:cs typeface="KPMG Bold"/>
              </a:rPr>
              <a:t>메타버스</a:t>
            </a:r>
          </a:p>
        </p:txBody>
      </p:sp>
      <p:sp>
        <p:nvSpPr>
          <p:cNvPr id="16" name="object 6">
            <a:extLst>
              <a:ext uri="{FF2B5EF4-FFF2-40B4-BE49-F238E27FC236}">
                <a16:creationId xmlns:a16="http://schemas.microsoft.com/office/drawing/2014/main" id="{35AC47A7-7BA1-9296-09F0-BD3431051D90}"/>
              </a:ext>
            </a:extLst>
          </p:cNvPr>
          <p:cNvSpPr txBox="1"/>
          <p:nvPr/>
        </p:nvSpPr>
        <p:spPr>
          <a:xfrm>
            <a:off x="5384800" y="1582983"/>
            <a:ext cx="1422400" cy="391628"/>
          </a:xfrm>
          <a:prstGeom prst="rect">
            <a:avLst/>
          </a:prstGeom>
          <a:solidFill>
            <a:srgbClr val="1E49E2"/>
          </a:solidFill>
        </p:spPr>
        <p:txBody>
          <a:bodyPr vert="horz" wrap="square" lIns="0" tIns="72000" rIns="0" bIns="72000" rtlCol="0">
            <a:spAutoFit/>
          </a:bodyPr>
          <a:lstStyle/>
          <a:p>
            <a:pPr algn="ctr">
              <a:spcBef>
                <a:spcPts val="210"/>
              </a:spcBef>
            </a:pPr>
            <a:r>
              <a:rPr lang="ko-KR" altLang="en-US"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제 </a:t>
            </a:r>
            <a:r>
              <a:rPr lang="en-US" altLang="ko-KR"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8 </a:t>
            </a:r>
            <a:r>
              <a:rPr lang="ko-KR" altLang="en-US"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장</a:t>
            </a:r>
            <a:endParaRPr lang="en-US" altLang="ko-KR" sz="16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endParaRPr>
          </a:p>
        </p:txBody>
      </p:sp>
      <p:sp>
        <p:nvSpPr>
          <p:cNvPr id="17" name="object 6">
            <a:extLst>
              <a:ext uri="{FF2B5EF4-FFF2-40B4-BE49-F238E27FC236}">
                <a16:creationId xmlns:a16="http://schemas.microsoft.com/office/drawing/2014/main" id="{8E992F15-31C6-47BB-13B3-B3A54D94D5F3}"/>
              </a:ext>
            </a:extLst>
          </p:cNvPr>
          <p:cNvSpPr txBox="1"/>
          <p:nvPr/>
        </p:nvSpPr>
        <p:spPr>
          <a:xfrm>
            <a:off x="6902832" y="2268343"/>
            <a:ext cx="126122" cy="2247997"/>
          </a:xfrm>
          <a:prstGeom prst="rect">
            <a:avLst/>
          </a:prstGeom>
          <a:solidFill>
            <a:srgbClr val="1E49E2"/>
          </a:solidFill>
        </p:spPr>
        <p:txBody>
          <a:bodyPr vert="horz" wrap="square" lIns="0" tIns="26670" rIns="0" bIns="0" rtlCol="0">
            <a:noAutofit/>
          </a:bodyPr>
          <a:lstStyle>
            <a:defPPr>
              <a:defRPr lang="ko-KR"/>
            </a:defPPr>
            <a:lvl1pPr marL="302895">
              <a:lnSpc>
                <a:spcPct val="100000"/>
              </a:lnSpc>
              <a:spcBef>
                <a:spcPts val="315"/>
              </a:spcBef>
              <a:defRPr sz="2800" b="1" spc="-10">
                <a:solidFill>
                  <a:srgbClr val="E3D0FB"/>
                </a:solidFill>
                <a:latin typeface="KPMG Bold"/>
                <a:cs typeface="KPMG Bold"/>
              </a:defRPr>
            </a:lvl1pPr>
          </a:lstStyle>
          <a:p>
            <a:endParaRPr sz="1867" dirty="0">
              <a:latin typeface="KoPub돋움체 Medium" panose="00000600000000000000" pitchFamily="2" charset="-127"/>
              <a:ea typeface="+mj-ea"/>
            </a:endParaRPr>
          </a:p>
        </p:txBody>
      </p:sp>
      <p:sp>
        <p:nvSpPr>
          <p:cNvPr id="4" name="사각형: 둥근 위쪽 모서리 3">
            <a:extLst>
              <a:ext uri="{FF2B5EF4-FFF2-40B4-BE49-F238E27FC236}">
                <a16:creationId xmlns:a16="http://schemas.microsoft.com/office/drawing/2014/main" id="{208DB626-52DD-E034-417C-5B79FD38DC63}"/>
              </a:ext>
            </a:extLst>
          </p:cNvPr>
          <p:cNvSpPr/>
          <p:nvPr/>
        </p:nvSpPr>
        <p:spPr>
          <a:xfrm>
            <a:off x="515937" y="571500"/>
            <a:ext cx="8366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메타버스</a:t>
            </a:r>
          </a:p>
        </p:txBody>
      </p:sp>
      <p:sp>
        <p:nvSpPr>
          <p:cNvPr id="5" name="object 5">
            <a:extLst>
              <a:ext uri="{FF2B5EF4-FFF2-40B4-BE49-F238E27FC236}">
                <a16:creationId xmlns:a16="http://schemas.microsoft.com/office/drawing/2014/main" id="{11356923-E4A5-295B-1941-509FD2059308}"/>
              </a:ext>
            </a:extLst>
          </p:cNvPr>
          <p:cNvSpPr/>
          <p:nvPr/>
        </p:nvSpPr>
        <p:spPr>
          <a:xfrm>
            <a:off x="0" y="2715655"/>
            <a:ext cx="5827594" cy="4142346"/>
          </a:xfrm>
          <a:prstGeom prst="rect">
            <a:avLst/>
          </a:prstGeom>
          <a:blipFill>
            <a:blip r:embed="rId2" cstate="print"/>
            <a:stretch>
              <a:fillRect/>
            </a:stretch>
          </a:blipFill>
        </p:spPr>
        <p:txBody>
          <a:bodyPr wrap="square" lIns="0" tIns="0" rIns="0" bIns="0" rtlCol="0"/>
          <a:lstStyle/>
          <a:p>
            <a:pPr defTabSz="609630">
              <a:defRPr/>
            </a:pPr>
            <a:endParaRPr dirty="0">
              <a:solidFill>
                <a:prstClr val="black"/>
              </a:solidFill>
              <a:latin typeface="Calibri"/>
            </a:endParaRPr>
          </a:p>
        </p:txBody>
      </p:sp>
      <p:pic>
        <p:nvPicPr>
          <p:cNvPr id="6" name="그림 5" descr="폰트, 그래픽, 그래픽 디자인, 타이포그래피이(가) 표시된 사진&#10;&#10;자동 생성된 설명">
            <a:extLst>
              <a:ext uri="{FF2B5EF4-FFF2-40B4-BE49-F238E27FC236}">
                <a16:creationId xmlns:a16="http://schemas.microsoft.com/office/drawing/2014/main" id="{F4A22BFF-1B4B-A2F2-F81B-04EB81038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446" y="6480212"/>
            <a:ext cx="726932" cy="177834"/>
          </a:xfrm>
          <a:prstGeom prst="rect">
            <a:avLst/>
          </a:prstGeom>
        </p:spPr>
      </p:pic>
      <p:sp>
        <p:nvSpPr>
          <p:cNvPr id="8" name="사각형: 둥근 위쪽 모서리 7">
            <a:extLst>
              <a:ext uri="{FF2B5EF4-FFF2-40B4-BE49-F238E27FC236}">
                <a16:creationId xmlns:a16="http://schemas.microsoft.com/office/drawing/2014/main" id="{55BDD7D4-DB49-595F-3945-F687F100D2F1}"/>
              </a:ext>
            </a:extLst>
          </p:cNvPr>
          <p:cNvSpPr/>
          <p:nvPr/>
        </p:nvSpPr>
        <p:spPr>
          <a:xfrm>
            <a:off x="1382712"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1</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실제 참여와 학습 경험</a:t>
            </a:r>
          </a:p>
        </p:txBody>
      </p:sp>
      <p:sp>
        <p:nvSpPr>
          <p:cNvPr id="10" name="사각형: 둥근 위쪽 모서리 9">
            <a:extLst>
              <a:ext uri="{FF2B5EF4-FFF2-40B4-BE49-F238E27FC236}">
                <a16:creationId xmlns:a16="http://schemas.microsoft.com/office/drawing/2014/main" id="{0CE96C67-5A81-11E3-2642-68D5A8FF2FEB}"/>
              </a:ext>
            </a:extLst>
          </p:cNvPr>
          <p:cNvSpPr/>
          <p:nvPr/>
        </p:nvSpPr>
        <p:spPr>
          <a:xfrm>
            <a:off x="2859087"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공급망 내 디지털 트윈 </a:t>
            </a:r>
          </a:p>
        </p:txBody>
      </p:sp>
      <p:sp>
        <p:nvSpPr>
          <p:cNvPr id="14" name="사각형: 둥근 위쪽 모서리 13">
            <a:extLst>
              <a:ext uri="{FF2B5EF4-FFF2-40B4-BE49-F238E27FC236}">
                <a16:creationId xmlns:a16="http://schemas.microsoft.com/office/drawing/2014/main" id="{0DF86115-51D7-26F4-67CB-F2B62A5CBC6F}"/>
              </a:ext>
            </a:extLst>
          </p:cNvPr>
          <p:cNvSpPr/>
          <p:nvPr/>
        </p:nvSpPr>
        <p:spPr>
          <a:xfrm>
            <a:off x="4335462" y="571500"/>
            <a:ext cx="1760537"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3</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물리적 공급망의 디지털 전환</a:t>
            </a:r>
          </a:p>
        </p:txBody>
      </p:sp>
      <p:sp>
        <p:nvSpPr>
          <p:cNvPr id="18" name="사각형: 둥근 위쪽 모서리 17">
            <a:extLst>
              <a:ext uri="{FF2B5EF4-FFF2-40B4-BE49-F238E27FC236}">
                <a16:creationId xmlns:a16="http://schemas.microsoft.com/office/drawing/2014/main" id="{B74092F1-4EF8-84AC-E681-C45425C11A10}"/>
              </a:ext>
            </a:extLst>
          </p:cNvPr>
          <p:cNvSpPr/>
          <p:nvPr/>
        </p:nvSpPr>
        <p:spPr>
          <a:xfrm>
            <a:off x="6126162"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기술 적용을 위한 주요 과제</a:t>
            </a:r>
          </a:p>
        </p:txBody>
      </p:sp>
      <p:sp>
        <p:nvSpPr>
          <p:cNvPr id="19" name="사각형: 둥근 위쪽 모서리 18">
            <a:extLst>
              <a:ext uri="{FF2B5EF4-FFF2-40B4-BE49-F238E27FC236}">
                <a16:creationId xmlns:a16="http://schemas.microsoft.com/office/drawing/2014/main" id="{3B875977-28CA-64A6-85D4-C70210C1BA90}"/>
              </a:ext>
            </a:extLst>
          </p:cNvPr>
          <p:cNvSpPr/>
          <p:nvPr/>
        </p:nvSpPr>
        <p:spPr>
          <a:xfrm>
            <a:off x="7602537"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메타버스 도입 카운트다운</a:t>
            </a:r>
          </a:p>
        </p:txBody>
      </p:sp>
      <p:sp>
        <p:nvSpPr>
          <p:cNvPr id="21" name="사각형: 둥근 위쪽 모서리 20">
            <a:extLst>
              <a:ext uri="{FF2B5EF4-FFF2-40B4-BE49-F238E27FC236}">
                <a16:creationId xmlns:a16="http://schemas.microsoft.com/office/drawing/2014/main" id="{834B00B7-C605-828C-BAE1-118AFA41C83F}"/>
              </a:ext>
            </a:extLst>
          </p:cNvPr>
          <p:cNvSpPr/>
          <p:nvPr/>
        </p:nvSpPr>
        <p:spPr>
          <a:xfrm>
            <a:off x="9078912" y="571500"/>
            <a:ext cx="8366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19838247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9279063F-3C3F-442A-FCFA-99A8D5EF34A3}"/>
              </a:ext>
            </a:extLst>
          </p:cNvPr>
          <p:cNvSpPr>
            <a:spLocks noGrp="1"/>
          </p:cNvSpPr>
          <p:nvPr>
            <p:ph type="ftr" sz="quarter" idx="3"/>
          </p:nvPr>
        </p:nvSpPr>
        <p:spPr/>
        <p:txBody>
          <a:body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슬라이드 번호 개체 틀 2">
            <a:extLst>
              <a:ext uri="{FF2B5EF4-FFF2-40B4-BE49-F238E27FC236}">
                <a16:creationId xmlns:a16="http://schemas.microsoft.com/office/drawing/2014/main" id="{C79CAAEB-63F1-A562-014D-31F4D7DCAA76}"/>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55</a:t>
            </a:fld>
            <a:r>
              <a:rPr lang="en-US" altLang="ko-KR"/>
              <a:t> </a:t>
            </a:r>
            <a:endParaRPr lang="en-US" dirty="0"/>
          </a:p>
        </p:txBody>
      </p:sp>
      <p:sp>
        <p:nvSpPr>
          <p:cNvPr id="5" name="사각형: 둥근 위쪽 모서리 4">
            <a:extLst>
              <a:ext uri="{FF2B5EF4-FFF2-40B4-BE49-F238E27FC236}">
                <a16:creationId xmlns:a16="http://schemas.microsoft.com/office/drawing/2014/main" id="{BD6360CD-B2B9-48CB-D977-C3013D422E89}"/>
              </a:ext>
            </a:extLst>
          </p:cNvPr>
          <p:cNvSpPr/>
          <p:nvPr/>
        </p:nvSpPr>
        <p:spPr>
          <a:xfrm>
            <a:off x="515937" y="571500"/>
            <a:ext cx="836613"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메타버스</a:t>
            </a:r>
          </a:p>
        </p:txBody>
      </p:sp>
      <p:sp>
        <p:nvSpPr>
          <p:cNvPr id="6" name="사각형: 둥근 위쪽 모서리 5">
            <a:extLst>
              <a:ext uri="{FF2B5EF4-FFF2-40B4-BE49-F238E27FC236}">
                <a16:creationId xmlns:a16="http://schemas.microsoft.com/office/drawing/2014/main" id="{3EADD8C3-8E4D-4CB7-7F67-911EE08F7672}"/>
              </a:ext>
            </a:extLst>
          </p:cNvPr>
          <p:cNvSpPr/>
          <p:nvPr/>
        </p:nvSpPr>
        <p:spPr>
          <a:xfrm>
            <a:off x="1382712"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1</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실제 참여와 학습 경험</a:t>
            </a:r>
          </a:p>
        </p:txBody>
      </p:sp>
      <p:sp>
        <p:nvSpPr>
          <p:cNvPr id="7" name="사각형: 둥근 위쪽 모서리 6">
            <a:extLst>
              <a:ext uri="{FF2B5EF4-FFF2-40B4-BE49-F238E27FC236}">
                <a16:creationId xmlns:a16="http://schemas.microsoft.com/office/drawing/2014/main" id="{E1B59579-45E2-9E19-7B40-A269F8A1304C}"/>
              </a:ext>
            </a:extLst>
          </p:cNvPr>
          <p:cNvSpPr/>
          <p:nvPr/>
        </p:nvSpPr>
        <p:spPr>
          <a:xfrm>
            <a:off x="2859087"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공급망 내 디지털 트윈 </a:t>
            </a:r>
          </a:p>
        </p:txBody>
      </p:sp>
      <p:sp>
        <p:nvSpPr>
          <p:cNvPr id="8" name="사각형: 둥근 위쪽 모서리 7">
            <a:extLst>
              <a:ext uri="{FF2B5EF4-FFF2-40B4-BE49-F238E27FC236}">
                <a16:creationId xmlns:a16="http://schemas.microsoft.com/office/drawing/2014/main" id="{A56514CF-7E15-D4D7-66E2-BDD8FAB8ADF9}"/>
              </a:ext>
            </a:extLst>
          </p:cNvPr>
          <p:cNvSpPr/>
          <p:nvPr/>
        </p:nvSpPr>
        <p:spPr>
          <a:xfrm>
            <a:off x="4335462" y="571500"/>
            <a:ext cx="1760537"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3</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물리적 공급망의 디지털 전환</a:t>
            </a:r>
          </a:p>
        </p:txBody>
      </p:sp>
      <p:sp>
        <p:nvSpPr>
          <p:cNvPr id="9" name="사각형: 둥근 위쪽 모서리 8">
            <a:extLst>
              <a:ext uri="{FF2B5EF4-FFF2-40B4-BE49-F238E27FC236}">
                <a16:creationId xmlns:a16="http://schemas.microsoft.com/office/drawing/2014/main" id="{7E3988C5-1CF9-7CDB-D826-460F2DECB271}"/>
              </a:ext>
            </a:extLst>
          </p:cNvPr>
          <p:cNvSpPr/>
          <p:nvPr/>
        </p:nvSpPr>
        <p:spPr>
          <a:xfrm>
            <a:off x="6126162"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기술 적용을 위한 주요 과제</a:t>
            </a:r>
          </a:p>
        </p:txBody>
      </p:sp>
      <p:sp>
        <p:nvSpPr>
          <p:cNvPr id="10" name="사각형: 둥근 위쪽 모서리 9">
            <a:extLst>
              <a:ext uri="{FF2B5EF4-FFF2-40B4-BE49-F238E27FC236}">
                <a16:creationId xmlns:a16="http://schemas.microsoft.com/office/drawing/2014/main" id="{18DCE759-F0B8-879E-7B87-59AF8975E5B9}"/>
              </a:ext>
            </a:extLst>
          </p:cNvPr>
          <p:cNvSpPr/>
          <p:nvPr/>
        </p:nvSpPr>
        <p:spPr>
          <a:xfrm>
            <a:off x="7602537"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메타버스 도입 카운트다운</a:t>
            </a:r>
          </a:p>
        </p:txBody>
      </p:sp>
      <p:sp>
        <p:nvSpPr>
          <p:cNvPr id="12" name="object 3">
            <a:extLst>
              <a:ext uri="{FF2B5EF4-FFF2-40B4-BE49-F238E27FC236}">
                <a16:creationId xmlns:a16="http://schemas.microsoft.com/office/drawing/2014/main" id="{A629669F-7FE9-15F2-F74E-85EE7A4A511B}"/>
              </a:ext>
            </a:extLst>
          </p:cNvPr>
          <p:cNvSpPr/>
          <p:nvPr/>
        </p:nvSpPr>
        <p:spPr>
          <a:xfrm>
            <a:off x="713505" y="1669339"/>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3" name="object 4">
            <a:extLst>
              <a:ext uri="{FF2B5EF4-FFF2-40B4-BE49-F238E27FC236}">
                <a16:creationId xmlns:a16="http://schemas.microsoft.com/office/drawing/2014/main" id="{8318D910-04E7-29FD-0902-7E236FCE0B0B}"/>
              </a:ext>
            </a:extLst>
          </p:cNvPr>
          <p:cNvSpPr txBox="1"/>
          <p:nvPr/>
        </p:nvSpPr>
        <p:spPr>
          <a:xfrm>
            <a:off x="515936" y="1845501"/>
            <a:ext cx="2992807" cy="1218561"/>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메타버스는 가상 현실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증강 현실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개인용 컴퓨터</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기기</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게임 콘솔 및 스마트폰을 통합하는 유망한 기술 플랫폼으로 현재 기업들은 메타버스를 가상 회의</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가상 사무 공간</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디지털 트윈 생성</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제품 디자인 아이디어 회의 등에 활용하고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14" name="object 2">
            <a:extLst>
              <a:ext uri="{FF2B5EF4-FFF2-40B4-BE49-F238E27FC236}">
                <a16:creationId xmlns:a16="http://schemas.microsoft.com/office/drawing/2014/main" id="{4C40A577-D15D-4971-9824-60C9AFA8809A}"/>
              </a:ext>
            </a:extLst>
          </p:cNvPr>
          <p:cNvSpPr txBox="1"/>
          <p:nvPr/>
        </p:nvSpPr>
        <p:spPr>
          <a:xfrm>
            <a:off x="495596" y="1139071"/>
            <a:ext cx="3013148" cy="439437"/>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메타버스</a:t>
            </a:r>
          </a:p>
        </p:txBody>
      </p:sp>
      <p:pic>
        <p:nvPicPr>
          <p:cNvPr id="16" name="그림 15" descr="사람, 만화 영화, 의류이(가) 표시된 사진&#10;&#10;자동 생성된 설명">
            <a:extLst>
              <a:ext uri="{FF2B5EF4-FFF2-40B4-BE49-F238E27FC236}">
                <a16:creationId xmlns:a16="http://schemas.microsoft.com/office/drawing/2014/main" id="{71224EED-8C04-754A-6CF2-20A37924137D}"/>
              </a:ext>
            </a:extLst>
          </p:cNvPr>
          <p:cNvPicPr>
            <a:picLocks noChangeAspect="1"/>
          </p:cNvPicPr>
          <p:nvPr/>
        </p:nvPicPr>
        <p:blipFill rotWithShape="1">
          <a:blip r:embed="rId2">
            <a:extLst>
              <a:ext uri="{28A0092B-C50C-407E-A947-70E740481C1C}">
                <a14:useLocalDpi xmlns:a14="http://schemas.microsoft.com/office/drawing/2010/main" val="0"/>
              </a:ext>
            </a:extLst>
          </a:blip>
          <a:srcRect l="3491"/>
          <a:stretch/>
        </p:blipFill>
        <p:spPr>
          <a:xfrm>
            <a:off x="3729788" y="1207608"/>
            <a:ext cx="8462211" cy="4930888"/>
          </a:xfrm>
          <a:prstGeom prst="rect">
            <a:avLst/>
          </a:prstGeom>
        </p:spPr>
      </p:pic>
      <p:sp>
        <p:nvSpPr>
          <p:cNvPr id="17" name="object 18">
            <a:extLst>
              <a:ext uri="{FF2B5EF4-FFF2-40B4-BE49-F238E27FC236}">
                <a16:creationId xmlns:a16="http://schemas.microsoft.com/office/drawing/2014/main" id="{7DD8CE8C-F363-634E-F56F-3D7F4FA529CB}"/>
              </a:ext>
            </a:extLst>
          </p:cNvPr>
          <p:cNvSpPr txBox="1"/>
          <p:nvPr/>
        </p:nvSpPr>
        <p:spPr>
          <a:xfrm>
            <a:off x="527496" y="4005563"/>
            <a:ext cx="2796729" cy="1933863"/>
          </a:xfrm>
          <a:prstGeom prst="rect">
            <a:avLst/>
          </a:prstGeom>
          <a:noFill/>
        </p:spPr>
        <p:txBody>
          <a:bodyPr vert="horz" wrap="square" lIns="180000" tIns="0" rIns="180000" bIns="0" rtlCol="0">
            <a:spAutoFit/>
          </a:bodyPr>
          <a:lstStyle/>
          <a:p>
            <a:pPr marL="8467" algn="just" latinLnBrk="0">
              <a:spcBef>
                <a:spcPts val="8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본 보고서는 현재의 공급망 관리 경영진들 중 약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3</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분의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1</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 메타버스 기술을 실험하고 있는 상황을 강조합니다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b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b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또한 보고서에서는 공급망 관리 경영진들이 메타버스 기술을 일상 업무에 도입할 것으로 예측하며</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 과정을 세 단계로 나눠 설명하고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800"/>
              </a:spcBef>
            </a:pPr>
            <a:endPar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8467" algn="just" latinLnBrk="0">
              <a:spcBef>
                <a:spcPts val="800"/>
              </a:spcBef>
            </a:pP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1</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실제 참여와 학습 경험</a:t>
            </a:r>
          </a:p>
          <a:p>
            <a:pPr marL="8467" algn="just" latinLnBrk="0">
              <a:spcBef>
                <a:spcPts val="800"/>
              </a:spcBef>
            </a:pP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2</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내 디지털 트윈</a:t>
            </a:r>
          </a:p>
          <a:p>
            <a:pPr marL="8467" algn="just" latinLnBrk="0">
              <a:spcBef>
                <a:spcPts val="800"/>
              </a:spcBef>
            </a:pP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3</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공급망의 완전한 디지털화를 통한 향상된 수요 예측</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초정밀 모델링 및 고객 및 공급업체와의 시나리오 기획 등의 기회 제공</a:t>
            </a:r>
          </a:p>
        </p:txBody>
      </p:sp>
      <p:grpSp>
        <p:nvGrpSpPr>
          <p:cNvPr id="18" name="그룹 17">
            <a:extLst>
              <a:ext uri="{FF2B5EF4-FFF2-40B4-BE49-F238E27FC236}">
                <a16:creationId xmlns:a16="http://schemas.microsoft.com/office/drawing/2014/main" id="{1F7C56AC-BC8F-C8E7-34B1-0A5A011B4288}"/>
              </a:ext>
            </a:extLst>
          </p:cNvPr>
          <p:cNvGrpSpPr/>
          <p:nvPr/>
        </p:nvGrpSpPr>
        <p:grpSpPr>
          <a:xfrm>
            <a:off x="3430201" y="5000067"/>
            <a:ext cx="2616755" cy="913371"/>
            <a:chOff x="6203227" y="2757791"/>
            <a:chExt cx="2616755" cy="913371"/>
          </a:xfrm>
        </p:grpSpPr>
        <p:sp>
          <p:nvSpPr>
            <p:cNvPr id="19" name="직사각형 18">
              <a:extLst>
                <a:ext uri="{FF2B5EF4-FFF2-40B4-BE49-F238E27FC236}">
                  <a16:creationId xmlns:a16="http://schemas.microsoft.com/office/drawing/2014/main" id="{ABA91FFE-FD08-30F6-D9FC-D26E4E99D62E}"/>
                </a:ext>
              </a:extLst>
            </p:cNvPr>
            <p:cNvSpPr/>
            <p:nvPr/>
          </p:nvSpPr>
          <p:spPr>
            <a:xfrm>
              <a:off x="6203227" y="2757791"/>
              <a:ext cx="2616755" cy="913371"/>
            </a:xfrm>
            <a:prstGeom prst="rect">
              <a:avLst/>
            </a:prstGeom>
            <a:solidFill>
              <a:schemeClr val="bg1"/>
            </a:solidFill>
            <a:ln>
              <a:solidFill>
                <a:srgbClr val="510D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object 12">
              <a:extLst>
                <a:ext uri="{FF2B5EF4-FFF2-40B4-BE49-F238E27FC236}">
                  <a16:creationId xmlns:a16="http://schemas.microsoft.com/office/drawing/2014/main" id="{0FA5EB6E-CDAB-B5E8-1244-6164C1BF28E9}"/>
                </a:ext>
              </a:extLst>
            </p:cNvPr>
            <p:cNvSpPr txBox="1"/>
            <p:nvPr/>
          </p:nvSpPr>
          <p:spPr>
            <a:xfrm>
              <a:off x="6567093" y="2882774"/>
              <a:ext cx="2073029" cy="627522"/>
            </a:xfrm>
            <a:prstGeom prst="rect">
              <a:avLst/>
            </a:prstGeom>
          </p:spPr>
          <p:txBody>
            <a:bodyPr vert="horz" wrap="square" lIns="0" tIns="72813" rIns="0" bIns="0" rtlCol="0">
              <a:spAutoFit/>
            </a:bodyPr>
            <a:lstStyle/>
            <a:p>
              <a:pPr marL="8467" marR="3387" latinLnBrk="0">
                <a:spcBef>
                  <a:spcPts val="573"/>
                </a:spcBef>
              </a:pPr>
              <a:r>
                <a:rPr lang="ko-KR" altLang="en-US"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공급망 관리 경영진은 궁극적으로 메타버스를 일상업무에 도입하게 될 것입니다</a:t>
              </a:r>
              <a:r>
                <a:rPr lang="en-US" altLang="ko-KR"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a:t>
              </a:r>
            </a:p>
          </p:txBody>
        </p:sp>
        <p:pic>
          <p:nvPicPr>
            <p:cNvPr id="21" name="그림 20" descr="로고, 상징, 폰트, 그래픽이(가) 표시된 사진&#10;&#10;자동 생성된 설명">
              <a:extLst>
                <a:ext uri="{FF2B5EF4-FFF2-40B4-BE49-F238E27FC236}">
                  <a16:creationId xmlns:a16="http://schemas.microsoft.com/office/drawing/2014/main" id="{7A1AC243-D114-AA3F-DF23-70729EE03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724" y="3352646"/>
              <a:ext cx="216385" cy="252786"/>
            </a:xfrm>
            <a:prstGeom prst="rect">
              <a:avLst/>
            </a:prstGeom>
          </p:spPr>
        </p:pic>
        <p:pic>
          <p:nvPicPr>
            <p:cNvPr id="22" name="그림 21" descr="로고, 상징, 폰트, 그래픽이(가) 표시된 사진&#10;&#10;자동 생성된 설명">
              <a:extLst>
                <a:ext uri="{FF2B5EF4-FFF2-40B4-BE49-F238E27FC236}">
                  <a16:creationId xmlns:a16="http://schemas.microsoft.com/office/drawing/2014/main" id="{01CC6DBD-B5AF-A556-365F-1E93E4872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287630" y="2805335"/>
              <a:ext cx="216385" cy="252784"/>
            </a:xfrm>
            <a:prstGeom prst="rect">
              <a:avLst/>
            </a:prstGeom>
          </p:spPr>
        </p:pic>
      </p:grpSp>
      <p:sp>
        <p:nvSpPr>
          <p:cNvPr id="23" name="object 3">
            <a:extLst>
              <a:ext uri="{FF2B5EF4-FFF2-40B4-BE49-F238E27FC236}">
                <a16:creationId xmlns:a16="http://schemas.microsoft.com/office/drawing/2014/main" id="{27946293-7152-E220-BA16-E7B66227E965}"/>
              </a:ext>
            </a:extLst>
          </p:cNvPr>
          <p:cNvSpPr/>
          <p:nvPr/>
        </p:nvSpPr>
        <p:spPr>
          <a:xfrm>
            <a:off x="10094495" y="4235115"/>
            <a:ext cx="2097506" cy="1678323"/>
          </a:xfrm>
          <a:custGeom>
            <a:avLst/>
            <a:gdLst/>
            <a:ahLst/>
            <a:cxnLst/>
            <a:rect l="l" t="t" r="r" b="b"/>
            <a:pathLst>
              <a:path w="2854325" h="3268979">
                <a:moveTo>
                  <a:pt x="0" y="3268903"/>
                </a:moveTo>
                <a:lnTo>
                  <a:pt x="2853944" y="3268903"/>
                </a:lnTo>
                <a:lnTo>
                  <a:pt x="2853944" y="0"/>
                </a:lnTo>
                <a:lnTo>
                  <a:pt x="0" y="0"/>
                </a:lnTo>
                <a:lnTo>
                  <a:pt x="0" y="3268903"/>
                </a:lnTo>
                <a:close/>
              </a:path>
            </a:pathLst>
          </a:custGeom>
          <a:solidFill>
            <a:srgbClr val="FFFFFF"/>
          </a:solidFill>
        </p:spPr>
        <p:txBody>
          <a:bodyPr wrap="square" lIns="0" tIns="0" rIns="0" bIns="0" rtlCol="0"/>
          <a:lstStyle/>
          <a:p>
            <a:pPr latinLnBrk="0"/>
            <a:endParaRPr sz="800" dirty="0">
              <a:latin typeface="+mn-ea"/>
            </a:endParaRPr>
          </a:p>
        </p:txBody>
      </p:sp>
      <p:grpSp>
        <p:nvGrpSpPr>
          <p:cNvPr id="24" name="그룹 23">
            <a:extLst>
              <a:ext uri="{FF2B5EF4-FFF2-40B4-BE49-F238E27FC236}">
                <a16:creationId xmlns:a16="http://schemas.microsoft.com/office/drawing/2014/main" id="{B1685895-4FA7-8D3B-440E-78A25E9543CA}"/>
              </a:ext>
            </a:extLst>
          </p:cNvPr>
          <p:cNvGrpSpPr/>
          <p:nvPr/>
        </p:nvGrpSpPr>
        <p:grpSpPr>
          <a:xfrm>
            <a:off x="10066768" y="4200025"/>
            <a:ext cx="1857537" cy="1600084"/>
            <a:chOff x="517359" y="3249124"/>
            <a:chExt cx="1857537" cy="1577086"/>
          </a:xfrm>
        </p:grpSpPr>
        <p:sp>
          <p:nvSpPr>
            <p:cNvPr id="25" name="object 4">
              <a:extLst>
                <a:ext uri="{FF2B5EF4-FFF2-40B4-BE49-F238E27FC236}">
                  <a16:creationId xmlns:a16="http://schemas.microsoft.com/office/drawing/2014/main" id="{E50D7DE7-6AAE-23CE-7CBA-24A4DE5F8D47}"/>
                </a:ext>
              </a:extLst>
            </p:cNvPr>
            <p:cNvSpPr txBox="1"/>
            <p:nvPr/>
          </p:nvSpPr>
          <p:spPr>
            <a:xfrm>
              <a:off x="517359" y="4025589"/>
              <a:ext cx="1857537" cy="800621"/>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응답자의 </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94%</a:t>
              </a: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는 향후 디지털 트윈 기술을 통한 가치 창출이 이루어질 것으로 기대</a:t>
              </a:r>
            </a:p>
          </p:txBody>
        </p:sp>
        <p:sp>
          <p:nvSpPr>
            <p:cNvPr id="26" name="object 18">
              <a:extLst>
                <a:ext uri="{FF2B5EF4-FFF2-40B4-BE49-F238E27FC236}">
                  <a16:creationId xmlns:a16="http://schemas.microsoft.com/office/drawing/2014/main" id="{9091791C-5738-A56A-00A9-54C315CA3E53}"/>
                </a:ext>
              </a:extLst>
            </p:cNvPr>
            <p:cNvSpPr txBox="1"/>
            <p:nvPr/>
          </p:nvSpPr>
          <p:spPr>
            <a:xfrm>
              <a:off x="519188" y="3249124"/>
              <a:ext cx="1297819" cy="606706"/>
            </a:xfrm>
            <a:prstGeom prst="rect">
              <a:avLst/>
            </a:prstGeom>
            <a:noFill/>
          </p:spPr>
          <p:txBody>
            <a:bodyPr vert="horz" wrap="square" lIns="180000" tIns="0" rIns="180000" bIns="0" rtlCol="0">
              <a:spAutoFit/>
            </a:bodyPr>
            <a:lstStyle/>
            <a:p>
              <a:pPr marL="8467" latinLnBrk="0">
                <a:spcBef>
                  <a:spcPts val="67"/>
                </a:spcBef>
              </a:pPr>
              <a:r>
                <a:rPr lang="en-US" altLang="ko-KR" sz="40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rPr>
                <a:t>94%</a:t>
              </a:r>
              <a:endParaRPr lang="ko-KR" altLang="en-US" sz="40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endParaRPr>
            </a:p>
          </p:txBody>
        </p:sp>
        <p:sp>
          <p:nvSpPr>
            <p:cNvPr id="27" name="object 3">
              <a:extLst>
                <a:ext uri="{FF2B5EF4-FFF2-40B4-BE49-F238E27FC236}">
                  <a16:creationId xmlns:a16="http://schemas.microsoft.com/office/drawing/2014/main" id="{1D4A953F-A3A3-24CE-867C-C6588D9DCB0B}"/>
                </a:ext>
              </a:extLst>
            </p:cNvPr>
            <p:cNvSpPr/>
            <p:nvPr/>
          </p:nvSpPr>
          <p:spPr>
            <a:xfrm flipV="1">
              <a:off x="715282" y="3864416"/>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grpSp>
      <p:sp>
        <p:nvSpPr>
          <p:cNvPr id="4" name="사각형: 둥근 위쪽 모서리 3">
            <a:extLst>
              <a:ext uri="{FF2B5EF4-FFF2-40B4-BE49-F238E27FC236}">
                <a16:creationId xmlns:a16="http://schemas.microsoft.com/office/drawing/2014/main" id="{53C744AB-4997-E2CF-A791-F45BD5B85A18}"/>
              </a:ext>
            </a:extLst>
          </p:cNvPr>
          <p:cNvSpPr/>
          <p:nvPr/>
        </p:nvSpPr>
        <p:spPr>
          <a:xfrm>
            <a:off x="9078912" y="571500"/>
            <a:ext cx="8366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3163235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784CE98B-D4A7-309C-5F93-BBF263A3C8E1}"/>
              </a:ext>
            </a:extLst>
          </p:cNvPr>
          <p:cNvGrpSpPr/>
          <p:nvPr/>
        </p:nvGrpSpPr>
        <p:grpSpPr>
          <a:xfrm>
            <a:off x="515938" y="1337407"/>
            <a:ext cx="749336" cy="672147"/>
            <a:chOff x="515938" y="1337407"/>
            <a:chExt cx="749336" cy="672147"/>
          </a:xfrm>
        </p:grpSpPr>
        <p:sp>
          <p:nvSpPr>
            <p:cNvPr id="35" name="직사각형 34">
              <a:extLst>
                <a:ext uri="{FF2B5EF4-FFF2-40B4-BE49-F238E27FC236}">
                  <a16:creationId xmlns:a16="http://schemas.microsoft.com/office/drawing/2014/main" id="{B5DA9438-C455-320C-D60F-3F18C0F6A73F}"/>
                </a:ext>
              </a:extLst>
            </p:cNvPr>
            <p:cNvSpPr/>
            <p:nvPr/>
          </p:nvSpPr>
          <p:spPr>
            <a:xfrm>
              <a:off x="574158" y="1443734"/>
              <a:ext cx="691116" cy="5658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endParaRPr>
            </a:p>
          </p:txBody>
        </p:sp>
        <p:sp>
          <p:nvSpPr>
            <p:cNvPr id="34" name="직사각형 33">
              <a:extLst>
                <a:ext uri="{FF2B5EF4-FFF2-40B4-BE49-F238E27FC236}">
                  <a16:creationId xmlns:a16="http://schemas.microsoft.com/office/drawing/2014/main" id="{BD35EB4B-EF07-7A81-24E5-174CC02F31F2}"/>
                </a:ext>
              </a:extLst>
            </p:cNvPr>
            <p:cNvSpPr/>
            <p:nvPr/>
          </p:nvSpPr>
          <p:spPr>
            <a:xfrm>
              <a:off x="515938" y="1337407"/>
              <a:ext cx="749336" cy="61555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1</a:t>
              </a:r>
              <a:r>
                <a:rPr lang="ko-KR" altLang="en-US" sz="14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단계</a:t>
              </a:r>
            </a:p>
          </p:txBody>
        </p:sp>
      </p:grpSp>
      <p:pic>
        <p:nvPicPr>
          <p:cNvPr id="15" name="그림 14" descr="사람, 실내, 휴대 전화, 컴퓨터이(가) 표시된 사진&#10;&#10;자동 생성된 설명">
            <a:extLst>
              <a:ext uri="{FF2B5EF4-FFF2-40B4-BE49-F238E27FC236}">
                <a16:creationId xmlns:a16="http://schemas.microsoft.com/office/drawing/2014/main" id="{79FDEBE3-00BE-C6BA-A2A7-1B61427AC285}"/>
              </a:ext>
            </a:extLst>
          </p:cNvPr>
          <p:cNvPicPr>
            <a:picLocks noChangeAspect="1"/>
          </p:cNvPicPr>
          <p:nvPr/>
        </p:nvPicPr>
        <p:blipFill rotWithShape="1">
          <a:blip r:embed="rId2">
            <a:extLst>
              <a:ext uri="{28A0092B-C50C-407E-A947-70E740481C1C}">
                <a14:useLocalDpi xmlns:a14="http://schemas.microsoft.com/office/drawing/2010/main" val="0"/>
              </a:ext>
            </a:extLst>
          </a:blip>
          <a:srcRect l="20787" t="26713" r="1"/>
          <a:stretch/>
        </p:blipFill>
        <p:spPr>
          <a:xfrm>
            <a:off x="4326340" y="1196981"/>
            <a:ext cx="7865660" cy="4941516"/>
          </a:xfrm>
          <a:prstGeom prst="rect">
            <a:avLst/>
          </a:prstGeom>
        </p:spPr>
      </p:pic>
      <p:sp>
        <p:nvSpPr>
          <p:cNvPr id="2" name="바닥글 개체 틀 1">
            <a:extLst>
              <a:ext uri="{FF2B5EF4-FFF2-40B4-BE49-F238E27FC236}">
                <a16:creationId xmlns:a16="http://schemas.microsoft.com/office/drawing/2014/main" id="{9279063F-3C3F-442A-FCFA-99A8D5EF34A3}"/>
              </a:ext>
            </a:extLst>
          </p:cNvPr>
          <p:cNvSpPr>
            <a:spLocks noGrp="1"/>
          </p:cNvSpPr>
          <p:nvPr>
            <p:ph type="ftr" sz="quarter" idx="3"/>
          </p:nvPr>
        </p:nvSpPr>
        <p:spPr/>
        <p:txBody>
          <a:body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슬라이드 번호 개체 틀 2">
            <a:extLst>
              <a:ext uri="{FF2B5EF4-FFF2-40B4-BE49-F238E27FC236}">
                <a16:creationId xmlns:a16="http://schemas.microsoft.com/office/drawing/2014/main" id="{C79CAAEB-63F1-A562-014D-31F4D7DCAA76}"/>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56</a:t>
            </a:fld>
            <a:r>
              <a:rPr lang="en-US" altLang="ko-KR"/>
              <a:t> </a:t>
            </a:r>
            <a:endParaRPr lang="en-US" dirty="0"/>
          </a:p>
        </p:txBody>
      </p:sp>
      <p:sp>
        <p:nvSpPr>
          <p:cNvPr id="5" name="사각형: 둥근 위쪽 모서리 4">
            <a:extLst>
              <a:ext uri="{FF2B5EF4-FFF2-40B4-BE49-F238E27FC236}">
                <a16:creationId xmlns:a16="http://schemas.microsoft.com/office/drawing/2014/main" id="{BD6360CD-B2B9-48CB-D977-C3013D422E89}"/>
              </a:ext>
            </a:extLst>
          </p:cNvPr>
          <p:cNvSpPr/>
          <p:nvPr/>
        </p:nvSpPr>
        <p:spPr>
          <a:xfrm>
            <a:off x="515937" y="571500"/>
            <a:ext cx="8366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메타버스</a:t>
            </a:r>
          </a:p>
        </p:txBody>
      </p:sp>
      <p:sp>
        <p:nvSpPr>
          <p:cNvPr id="6" name="사각형: 둥근 위쪽 모서리 5">
            <a:extLst>
              <a:ext uri="{FF2B5EF4-FFF2-40B4-BE49-F238E27FC236}">
                <a16:creationId xmlns:a16="http://schemas.microsoft.com/office/drawing/2014/main" id="{3EADD8C3-8E4D-4CB7-7F67-911EE08F7672}"/>
              </a:ext>
            </a:extLst>
          </p:cNvPr>
          <p:cNvSpPr/>
          <p:nvPr/>
        </p:nvSpPr>
        <p:spPr>
          <a:xfrm>
            <a:off x="1382712" y="571500"/>
            <a:ext cx="1446213"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1</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실제 참여와 학습 경험</a:t>
            </a:r>
          </a:p>
        </p:txBody>
      </p:sp>
      <p:sp>
        <p:nvSpPr>
          <p:cNvPr id="7" name="사각형: 둥근 위쪽 모서리 6">
            <a:extLst>
              <a:ext uri="{FF2B5EF4-FFF2-40B4-BE49-F238E27FC236}">
                <a16:creationId xmlns:a16="http://schemas.microsoft.com/office/drawing/2014/main" id="{E1B59579-45E2-9E19-7B40-A269F8A1304C}"/>
              </a:ext>
            </a:extLst>
          </p:cNvPr>
          <p:cNvSpPr/>
          <p:nvPr/>
        </p:nvSpPr>
        <p:spPr>
          <a:xfrm>
            <a:off x="2859087"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공급망 내 디지털 트윈 </a:t>
            </a:r>
          </a:p>
        </p:txBody>
      </p:sp>
      <p:sp>
        <p:nvSpPr>
          <p:cNvPr id="8" name="사각형: 둥근 위쪽 모서리 7">
            <a:extLst>
              <a:ext uri="{FF2B5EF4-FFF2-40B4-BE49-F238E27FC236}">
                <a16:creationId xmlns:a16="http://schemas.microsoft.com/office/drawing/2014/main" id="{A56514CF-7E15-D4D7-66E2-BDD8FAB8ADF9}"/>
              </a:ext>
            </a:extLst>
          </p:cNvPr>
          <p:cNvSpPr/>
          <p:nvPr/>
        </p:nvSpPr>
        <p:spPr>
          <a:xfrm>
            <a:off x="4335462" y="571500"/>
            <a:ext cx="1760537"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3</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물리적 공급망의 디지털 전환</a:t>
            </a:r>
          </a:p>
        </p:txBody>
      </p:sp>
      <p:sp>
        <p:nvSpPr>
          <p:cNvPr id="9" name="사각형: 둥근 위쪽 모서리 8">
            <a:extLst>
              <a:ext uri="{FF2B5EF4-FFF2-40B4-BE49-F238E27FC236}">
                <a16:creationId xmlns:a16="http://schemas.microsoft.com/office/drawing/2014/main" id="{7E3988C5-1CF9-7CDB-D826-460F2DECB271}"/>
              </a:ext>
            </a:extLst>
          </p:cNvPr>
          <p:cNvSpPr/>
          <p:nvPr/>
        </p:nvSpPr>
        <p:spPr>
          <a:xfrm>
            <a:off x="6126162"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기술 적용을 위한 주요 과제</a:t>
            </a:r>
          </a:p>
        </p:txBody>
      </p:sp>
      <p:sp>
        <p:nvSpPr>
          <p:cNvPr id="10" name="사각형: 둥근 위쪽 모서리 9">
            <a:extLst>
              <a:ext uri="{FF2B5EF4-FFF2-40B4-BE49-F238E27FC236}">
                <a16:creationId xmlns:a16="http://schemas.microsoft.com/office/drawing/2014/main" id="{18DCE759-F0B8-879E-7B87-59AF8975E5B9}"/>
              </a:ext>
            </a:extLst>
          </p:cNvPr>
          <p:cNvSpPr/>
          <p:nvPr/>
        </p:nvSpPr>
        <p:spPr>
          <a:xfrm>
            <a:off x="7602537"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메타버스 도입 카운트다운</a:t>
            </a:r>
          </a:p>
        </p:txBody>
      </p:sp>
      <p:sp>
        <p:nvSpPr>
          <p:cNvPr id="12" name="object 3">
            <a:extLst>
              <a:ext uri="{FF2B5EF4-FFF2-40B4-BE49-F238E27FC236}">
                <a16:creationId xmlns:a16="http://schemas.microsoft.com/office/drawing/2014/main" id="{A629669F-7FE9-15F2-F74E-85EE7A4A511B}"/>
              </a:ext>
            </a:extLst>
          </p:cNvPr>
          <p:cNvSpPr/>
          <p:nvPr/>
        </p:nvSpPr>
        <p:spPr>
          <a:xfrm>
            <a:off x="1491428" y="2092420"/>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3" name="object 4">
            <a:extLst>
              <a:ext uri="{FF2B5EF4-FFF2-40B4-BE49-F238E27FC236}">
                <a16:creationId xmlns:a16="http://schemas.microsoft.com/office/drawing/2014/main" id="{8318D910-04E7-29FD-0902-7E236FCE0B0B}"/>
              </a:ext>
            </a:extLst>
          </p:cNvPr>
          <p:cNvSpPr txBox="1"/>
          <p:nvPr/>
        </p:nvSpPr>
        <p:spPr>
          <a:xfrm>
            <a:off x="1293859" y="2268582"/>
            <a:ext cx="2992807" cy="1421693"/>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메타버스 애플리케이션은 기업에게 새로운 상호 작용 방식을 제공하여 거래 파트너</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직원</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고객과의 의사소통 몰입환경을 제공합니다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공급망 분야에서 메타버스 도구는 고객 및 외부 조직과의 긴밀한 협력을 강화하며</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실시간 협업을 용이하게 합니다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14" name="object 2">
            <a:extLst>
              <a:ext uri="{FF2B5EF4-FFF2-40B4-BE49-F238E27FC236}">
                <a16:creationId xmlns:a16="http://schemas.microsoft.com/office/drawing/2014/main" id="{4C40A577-D15D-4971-9824-60C9AFA8809A}"/>
              </a:ext>
            </a:extLst>
          </p:cNvPr>
          <p:cNvSpPr txBox="1"/>
          <p:nvPr/>
        </p:nvSpPr>
        <p:spPr>
          <a:xfrm>
            <a:off x="1273519" y="1139071"/>
            <a:ext cx="3013148" cy="870324"/>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실제 참여와 </a:t>
            </a:r>
            <a:b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b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학습 경험</a:t>
            </a:r>
          </a:p>
        </p:txBody>
      </p:sp>
      <p:sp>
        <p:nvSpPr>
          <p:cNvPr id="17" name="object 18">
            <a:extLst>
              <a:ext uri="{FF2B5EF4-FFF2-40B4-BE49-F238E27FC236}">
                <a16:creationId xmlns:a16="http://schemas.microsoft.com/office/drawing/2014/main" id="{7DD8CE8C-F363-634E-F56F-3D7F4FA529CB}"/>
              </a:ext>
            </a:extLst>
          </p:cNvPr>
          <p:cNvSpPr txBox="1"/>
          <p:nvPr/>
        </p:nvSpPr>
        <p:spPr>
          <a:xfrm>
            <a:off x="1305419" y="4578768"/>
            <a:ext cx="2796729" cy="1349087"/>
          </a:xfrm>
          <a:prstGeom prst="rect">
            <a:avLst/>
          </a:prstGeom>
          <a:noFill/>
        </p:spPr>
        <p:txBody>
          <a:bodyPr vert="horz" wrap="square" lIns="180000" tIns="0" rIns="180000" bIns="0" rtlCol="0">
            <a:spAutoFit/>
          </a:bodyPr>
          <a:lstStyle/>
          <a:p>
            <a:pPr marL="8467" algn="just" latinLnBrk="0">
              <a:spcBef>
                <a:spcPts val="8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메타버스 애플리케이션 도입 초기에는 고객</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직원 또는 공급업체와의 연락 용이성</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대면 회의 감소 등의 이점을 체감할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또한</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직원의 참여도 제고</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직원 유지 관리 개선</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직원 교육 기회 확대</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신속한 지식 공유 등의 장점도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8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실제 메타버스를 활용한 기업 사례 조사 결과</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의료 기업 중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33%</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가 메타버스와 디지털 트윈 기술 중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1</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개 이상을 활용하여 환자 치료와 건강 관리 개선 업무에 사용하고 있다고 응답했습니다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23" name="object 3">
            <a:extLst>
              <a:ext uri="{FF2B5EF4-FFF2-40B4-BE49-F238E27FC236}">
                <a16:creationId xmlns:a16="http://schemas.microsoft.com/office/drawing/2014/main" id="{27946293-7152-E220-BA16-E7B66227E965}"/>
              </a:ext>
            </a:extLst>
          </p:cNvPr>
          <p:cNvSpPr/>
          <p:nvPr/>
        </p:nvSpPr>
        <p:spPr>
          <a:xfrm>
            <a:off x="4326853" y="1386145"/>
            <a:ext cx="1779056" cy="2056503"/>
          </a:xfrm>
          <a:custGeom>
            <a:avLst/>
            <a:gdLst/>
            <a:ahLst/>
            <a:cxnLst/>
            <a:rect l="l" t="t" r="r" b="b"/>
            <a:pathLst>
              <a:path w="2854325" h="3268979">
                <a:moveTo>
                  <a:pt x="0" y="3268903"/>
                </a:moveTo>
                <a:lnTo>
                  <a:pt x="2853944" y="3268903"/>
                </a:lnTo>
                <a:lnTo>
                  <a:pt x="2853944" y="0"/>
                </a:lnTo>
                <a:lnTo>
                  <a:pt x="0" y="0"/>
                </a:lnTo>
                <a:lnTo>
                  <a:pt x="0" y="3268903"/>
                </a:lnTo>
                <a:close/>
              </a:path>
            </a:pathLst>
          </a:custGeom>
          <a:solidFill>
            <a:srgbClr val="FFFFFF"/>
          </a:solidFill>
        </p:spPr>
        <p:txBody>
          <a:bodyPr wrap="square" lIns="0" tIns="0" rIns="0" bIns="0" rtlCol="0"/>
          <a:lstStyle/>
          <a:p>
            <a:pPr latinLnBrk="0"/>
            <a:endParaRPr sz="800" dirty="0">
              <a:latin typeface="+mn-ea"/>
            </a:endParaRPr>
          </a:p>
        </p:txBody>
      </p:sp>
      <p:grpSp>
        <p:nvGrpSpPr>
          <p:cNvPr id="24" name="그룹 23">
            <a:extLst>
              <a:ext uri="{FF2B5EF4-FFF2-40B4-BE49-F238E27FC236}">
                <a16:creationId xmlns:a16="http://schemas.microsoft.com/office/drawing/2014/main" id="{B1685895-4FA7-8D3B-440E-78A25E9543CA}"/>
              </a:ext>
            </a:extLst>
          </p:cNvPr>
          <p:cNvGrpSpPr/>
          <p:nvPr/>
        </p:nvGrpSpPr>
        <p:grpSpPr>
          <a:xfrm>
            <a:off x="4270519" y="1337407"/>
            <a:ext cx="1857537" cy="2006349"/>
            <a:chOff x="517359" y="3249124"/>
            <a:chExt cx="1857537" cy="1977512"/>
          </a:xfrm>
        </p:grpSpPr>
        <p:sp>
          <p:nvSpPr>
            <p:cNvPr id="25" name="object 4">
              <a:extLst>
                <a:ext uri="{FF2B5EF4-FFF2-40B4-BE49-F238E27FC236}">
                  <a16:creationId xmlns:a16="http://schemas.microsoft.com/office/drawing/2014/main" id="{E50D7DE7-6AAE-23CE-7CBA-24A4DE5F8D47}"/>
                </a:ext>
              </a:extLst>
            </p:cNvPr>
            <p:cNvSpPr txBox="1"/>
            <p:nvPr/>
          </p:nvSpPr>
          <p:spPr>
            <a:xfrm>
              <a:off x="517359" y="4025589"/>
              <a:ext cx="1857537" cy="1201047"/>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의료 기업 중 </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33%</a:t>
              </a: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가 메타버스와 디지털 트윈 기술 중 </a:t>
              </a:r>
              <a:r>
                <a:rPr lang="en-US" altLang="ko-KR"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1</a:t>
              </a:r>
              <a:r>
                <a:rPr lang="ko-KR" altLang="en-US" sz="1200" b="1" spc="-3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개 이상을 환자 치료와 건강 관리 개선 업무에 활용하고 있다고 응답</a:t>
              </a:r>
            </a:p>
          </p:txBody>
        </p:sp>
        <p:sp>
          <p:nvSpPr>
            <p:cNvPr id="26" name="object 18">
              <a:extLst>
                <a:ext uri="{FF2B5EF4-FFF2-40B4-BE49-F238E27FC236}">
                  <a16:creationId xmlns:a16="http://schemas.microsoft.com/office/drawing/2014/main" id="{9091791C-5738-A56A-00A9-54C315CA3E53}"/>
                </a:ext>
              </a:extLst>
            </p:cNvPr>
            <p:cNvSpPr txBox="1"/>
            <p:nvPr/>
          </p:nvSpPr>
          <p:spPr>
            <a:xfrm>
              <a:off x="519188" y="3249124"/>
              <a:ext cx="1297819" cy="606706"/>
            </a:xfrm>
            <a:prstGeom prst="rect">
              <a:avLst/>
            </a:prstGeom>
            <a:noFill/>
          </p:spPr>
          <p:txBody>
            <a:bodyPr vert="horz" wrap="square" lIns="180000" tIns="0" rIns="180000" bIns="0" rtlCol="0">
              <a:spAutoFit/>
            </a:bodyPr>
            <a:lstStyle/>
            <a:p>
              <a:pPr marL="8467" latinLnBrk="0">
                <a:spcBef>
                  <a:spcPts val="67"/>
                </a:spcBef>
              </a:pPr>
              <a:r>
                <a:rPr lang="en-US" altLang="ko-KR" sz="40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rPr>
                <a:t>33%</a:t>
              </a:r>
              <a:endParaRPr lang="ko-KR" altLang="en-US" sz="40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endParaRPr>
            </a:p>
          </p:txBody>
        </p:sp>
        <p:sp>
          <p:nvSpPr>
            <p:cNvPr id="27" name="object 3">
              <a:extLst>
                <a:ext uri="{FF2B5EF4-FFF2-40B4-BE49-F238E27FC236}">
                  <a16:creationId xmlns:a16="http://schemas.microsoft.com/office/drawing/2014/main" id="{1D4A953F-A3A3-24CE-867C-C6588D9DCB0B}"/>
                </a:ext>
              </a:extLst>
            </p:cNvPr>
            <p:cNvSpPr/>
            <p:nvPr/>
          </p:nvSpPr>
          <p:spPr>
            <a:xfrm flipV="1">
              <a:off x="715282" y="3864416"/>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grpSp>
      <p:sp>
        <p:nvSpPr>
          <p:cNvPr id="28" name="object 12">
            <a:extLst>
              <a:ext uri="{FF2B5EF4-FFF2-40B4-BE49-F238E27FC236}">
                <a16:creationId xmlns:a16="http://schemas.microsoft.com/office/drawing/2014/main" id="{4BFAEE3B-0AEC-A010-DE51-F895BD87B713}"/>
              </a:ext>
            </a:extLst>
          </p:cNvPr>
          <p:cNvSpPr/>
          <p:nvPr/>
        </p:nvSpPr>
        <p:spPr>
          <a:xfrm>
            <a:off x="7833815" y="1386144"/>
            <a:ext cx="4358185" cy="4850883"/>
          </a:xfrm>
          <a:custGeom>
            <a:avLst/>
            <a:gdLst/>
            <a:ahLst/>
            <a:cxnLst/>
            <a:rect l="l" t="t" r="r" b="b"/>
            <a:pathLst>
              <a:path w="5400040" h="6635115">
                <a:moveTo>
                  <a:pt x="0" y="6635000"/>
                </a:moveTo>
                <a:lnTo>
                  <a:pt x="5400001" y="6635000"/>
                </a:lnTo>
                <a:lnTo>
                  <a:pt x="5400001" y="0"/>
                </a:lnTo>
                <a:lnTo>
                  <a:pt x="0" y="0"/>
                </a:lnTo>
                <a:lnTo>
                  <a:pt x="0" y="6635000"/>
                </a:lnTo>
                <a:close/>
              </a:path>
            </a:pathLst>
          </a:custGeom>
          <a:solidFill>
            <a:srgbClr val="FFFFFF"/>
          </a:solidFill>
        </p:spPr>
        <p:txBody>
          <a:bodyPr wrap="square" lIns="0" tIns="0" rIns="0" bIns="0" rtlCol="0"/>
          <a:lstStyle/>
          <a:p>
            <a:pPr defTabSz="609630" latinLnBrk="0">
              <a:defRPr/>
            </a:pPr>
            <a:endParaRPr dirty="0">
              <a:solidFill>
                <a:prstClr val="black"/>
              </a:solidFill>
            </a:endParaRPr>
          </a:p>
        </p:txBody>
      </p:sp>
      <p:sp>
        <p:nvSpPr>
          <p:cNvPr id="29" name="object 13">
            <a:extLst>
              <a:ext uri="{FF2B5EF4-FFF2-40B4-BE49-F238E27FC236}">
                <a16:creationId xmlns:a16="http://schemas.microsoft.com/office/drawing/2014/main" id="{91316013-5872-8F6F-4078-C753947FCD6B}"/>
              </a:ext>
            </a:extLst>
          </p:cNvPr>
          <p:cNvSpPr txBox="1"/>
          <p:nvPr/>
        </p:nvSpPr>
        <p:spPr>
          <a:xfrm>
            <a:off x="7855961" y="1564243"/>
            <a:ext cx="2038665" cy="3584828"/>
          </a:xfrm>
          <a:prstGeom prst="rect">
            <a:avLst/>
          </a:prstGeom>
          <a:noFill/>
        </p:spPr>
        <p:txBody>
          <a:bodyPr vert="horz" wrap="square" lIns="180000" tIns="0" rIns="180000" bIns="0" rtlCol="0">
            <a:spAutoFit/>
          </a:bodyPr>
          <a:lstStyle>
            <a:defPPr>
              <a:defRPr lang="ko-KR"/>
            </a:defPPr>
            <a:lvl1pPr marL="8467" algn="just" latinLnBrk="0">
              <a:spcBef>
                <a:spcPts val="800"/>
              </a:spcBef>
              <a:defRPr sz="900" spc="-2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defRPr>
            </a:lvl1pPr>
          </a:lstStyle>
          <a:p>
            <a:pPr>
              <a:lnSpc>
                <a:spcPct val="110000"/>
              </a:lnSpc>
              <a:spcAft>
                <a:spcPts val="800"/>
              </a:spcAft>
            </a:pPr>
            <a:r>
              <a:rPr lang="ko-KR" altLang="en-US" sz="800" dirty="0"/>
              <a:t>현재 메타버스와 디지털 트윈 기술을 활용하지 않는 의료기관 중 </a:t>
            </a:r>
            <a:r>
              <a:rPr lang="en-US" altLang="ko-KR" sz="800" dirty="0"/>
              <a:t>36%</a:t>
            </a:r>
            <a:r>
              <a:rPr lang="ko-KR" altLang="en-US" sz="800" dirty="0"/>
              <a:t>는 기술 실효성을 검토하고 있습니다</a:t>
            </a:r>
            <a:r>
              <a:rPr lang="en-US" altLang="ko-KR" sz="800" dirty="0"/>
              <a:t>. </a:t>
            </a:r>
            <a:r>
              <a:rPr lang="ko-KR" altLang="en-US" sz="800" dirty="0"/>
              <a:t>일부 의료기관에서는 메타버스를 공간 컴퓨팅 기술</a:t>
            </a:r>
            <a:r>
              <a:rPr lang="en-US" altLang="ko-KR" sz="800" dirty="0"/>
              <a:t>, </a:t>
            </a:r>
            <a:r>
              <a:rPr lang="ko-KR" altLang="en-US" sz="800" dirty="0"/>
              <a:t>화상 회의</a:t>
            </a:r>
            <a:r>
              <a:rPr lang="en-US" altLang="ko-KR" sz="800" dirty="0"/>
              <a:t>, 5G</a:t>
            </a:r>
            <a:r>
              <a:rPr lang="ko-KR" altLang="en-US" sz="800" dirty="0"/>
              <a:t>와 함께 사용하여 실제 수술실의 수술 과정을 실시간 가상으로 지원</a:t>
            </a:r>
            <a:r>
              <a:rPr lang="en-US" altLang="ko-KR" sz="800" dirty="0"/>
              <a:t>·</a:t>
            </a:r>
            <a:r>
              <a:rPr lang="ko-KR" altLang="en-US" sz="800" dirty="0"/>
              <a:t>분석하고 있습니다</a:t>
            </a:r>
            <a:r>
              <a:rPr lang="en-US" altLang="ko-KR" sz="800" dirty="0"/>
              <a:t>.</a:t>
            </a:r>
          </a:p>
          <a:p>
            <a:pPr>
              <a:lnSpc>
                <a:spcPct val="110000"/>
              </a:lnSpc>
              <a:spcAft>
                <a:spcPts val="800"/>
              </a:spcAft>
            </a:pPr>
            <a:r>
              <a:rPr lang="ko-KR" altLang="en-US" sz="800" dirty="0"/>
              <a:t>메타버스와 증강현실의 도입을 통해 증강 의료 모델을 구현할 수 있게 됩니다</a:t>
            </a:r>
            <a:r>
              <a:rPr lang="en-US" altLang="ko-KR" sz="800" dirty="0"/>
              <a:t>. </a:t>
            </a:r>
            <a:r>
              <a:rPr lang="ko-KR" altLang="en-US" sz="800" dirty="0"/>
              <a:t>물리적 제약을 극복하고 지식을 효과적으로 전달하여 의료 서비스를 장소에 구애 받지 않고 제공할 수 있을 것입니다</a:t>
            </a:r>
            <a:r>
              <a:rPr lang="en-US" altLang="ko-KR" sz="800" dirty="0"/>
              <a:t>. </a:t>
            </a:r>
            <a:r>
              <a:rPr lang="ko-KR" altLang="en-US" sz="800" dirty="0"/>
              <a:t>예를 들어</a:t>
            </a:r>
            <a:r>
              <a:rPr lang="en-US" altLang="ko-KR" sz="800" dirty="0"/>
              <a:t>, </a:t>
            </a:r>
            <a:r>
              <a:rPr lang="ko-KR" altLang="en-US" sz="800" dirty="0"/>
              <a:t>독일의 의료 기술 기업 </a:t>
            </a:r>
            <a:r>
              <a:rPr lang="en-US" altLang="ko-KR" sz="800" dirty="0" err="1"/>
              <a:t>Brainlab</a:t>
            </a:r>
            <a:r>
              <a:rPr lang="ko-KR" altLang="en-US" sz="800" dirty="0"/>
              <a:t>은 디지털 트윈 기술을 활용하여 환자에게 원격으로 의료 서비스를 제공하고 있습니다</a:t>
            </a:r>
            <a:r>
              <a:rPr lang="en-US" altLang="ko-KR" sz="800" dirty="0"/>
              <a:t>. </a:t>
            </a:r>
            <a:r>
              <a:rPr lang="en-US" altLang="ko-KR" sz="800" dirty="0" err="1"/>
              <a:t>Brainlab</a:t>
            </a:r>
            <a:r>
              <a:rPr lang="ko-KR" altLang="en-US" sz="800" dirty="0"/>
              <a:t>은 수술실 구석에 있는 스크린에 환자의 디지털 트윈을 투사하여 원격으로 수술 협업이 가능하도록 합니다</a:t>
            </a:r>
            <a:r>
              <a:rPr lang="en-US" altLang="ko-KR" sz="800" dirty="0"/>
              <a:t>. </a:t>
            </a:r>
            <a:r>
              <a:rPr lang="ko-KR" altLang="en-US" sz="800" dirty="0"/>
              <a:t>최근에는 </a:t>
            </a:r>
            <a:r>
              <a:rPr lang="en-US" altLang="ko-KR" sz="800" dirty="0"/>
              <a:t>2,000</a:t>
            </a:r>
            <a:r>
              <a:rPr lang="ko-KR" altLang="en-US" sz="800" dirty="0"/>
              <a:t>명의 의료진을 대상으로 가상 환자에 대한 수술 훈련을 실시했습니다</a:t>
            </a:r>
            <a:r>
              <a:rPr lang="en-US" altLang="ko-KR" sz="800" dirty="0"/>
              <a:t>. </a:t>
            </a:r>
            <a:r>
              <a:rPr lang="ko-KR" altLang="en-US" sz="800" dirty="0"/>
              <a:t>몇 년 안에 디지털 </a:t>
            </a:r>
            <a:r>
              <a:rPr lang="en-US" altLang="ko-KR" sz="800" dirty="0"/>
              <a:t>‘</a:t>
            </a:r>
            <a:r>
              <a:rPr lang="ko-KR" altLang="en-US" sz="800" dirty="0"/>
              <a:t>인간 트윈</a:t>
            </a:r>
            <a:r>
              <a:rPr lang="en-US" altLang="ko-KR" sz="800" dirty="0"/>
              <a:t>(Human Twins)’</a:t>
            </a:r>
            <a:r>
              <a:rPr lang="ko-KR" altLang="en-US" sz="800" dirty="0"/>
              <a:t>을 통해 수술 관련 교육은 컴퓨터에게 맡기고</a:t>
            </a:r>
            <a:r>
              <a:rPr lang="en-US" altLang="ko-KR" sz="800" dirty="0"/>
              <a:t>, </a:t>
            </a:r>
            <a:r>
              <a:rPr lang="ko-KR" altLang="en-US" sz="800" dirty="0"/>
              <a:t>전문의들은 전략적인 가치 창출 활동에 더욱 집중할 수 있을 것입니다</a:t>
            </a:r>
            <a:r>
              <a:rPr lang="en-US" altLang="ko-KR" sz="800" baseline="30000" dirty="0"/>
              <a:t>28.</a:t>
            </a:r>
          </a:p>
        </p:txBody>
      </p:sp>
      <p:sp>
        <p:nvSpPr>
          <p:cNvPr id="30" name="object 13">
            <a:extLst>
              <a:ext uri="{FF2B5EF4-FFF2-40B4-BE49-F238E27FC236}">
                <a16:creationId xmlns:a16="http://schemas.microsoft.com/office/drawing/2014/main" id="{ADD2E0B8-7803-617B-30F1-722E681EBF7A}"/>
              </a:ext>
            </a:extLst>
          </p:cNvPr>
          <p:cNvSpPr txBox="1"/>
          <p:nvPr/>
        </p:nvSpPr>
        <p:spPr>
          <a:xfrm>
            <a:off x="9838594" y="1553609"/>
            <a:ext cx="2038665" cy="3855671"/>
          </a:xfrm>
          <a:prstGeom prst="rect">
            <a:avLst/>
          </a:prstGeom>
          <a:noFill/>
        </p:spPr>
        <p:txBody>
          <a:bodyPr vert="horz" wrap="square" lIns="180000" tIns="0" rIns="180000" bIns="0" rtlCol="0">
            <a:spAutoFit/>
          </a:bodyPr>
          <a:lstStyle>
            <a:defPPr>
              <a:defRPr lang="ko-KR"/>
            </a:defPPr>
            <a:lvl1pPr marL="8467" algn="just" latinLnBrk="0">
              <a:spcBef>
                <a:spcPts val="800"/>
              </a:spcBef>
              <a:defRPr sz="900" spc="-2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defRPr>
            </a:lvl1pPr>
          </a:lstStyle>
          <a:p>
            <a:pPr>
              <a:lnSpc>
                <a:spcPct val="110000"/>
              </a:lnSpc>
              <a:spcAft>
                <a:spcPts val="800"/>
              </a:spcAft>
            </a:pPr>
            <a:r>
              <a:rPr lang="ko-KR" altLang="en-US" sz="800" dirty="0"/>
              <a:t>또 다른 예시로</a:t>
            </a:r>
            <a:r>
              <a:rPr lang="en-US" altLang="ko-KR" sz="800" dirty="0"/>
              <a:t>, </a:t>
            </a:r>
            <a:r>
              <a:rPr lang="ko-KR" altLang="en-US" sz="800" dirty="0"/>
              <a:t>홀로그램 의료 교육을 제공하는 글로벌 기업 </a:t>
            </a:r>
            <a:r>
              <a:rPr lang="en-US" altLang="ko-KR" sz="800" dirty="0"/>
              <a:t>GigXR</a:t>
            </a:r>
            <a:r>
              <a:rPr lang="ko-KR" altLang="en-US" sz="800" dirty="0"/>
              <a:t>은 의료 기관 및 교육 기관과 협력하여 의료 시뮬레이션을 위한 </a:t>
            </a:r>
            <a:r>
              <a:rPr lang="en-US" altLang="ko-KR" sz="800" dirty="0"/>
              <a:t>XR </a:t>
            </a:r>
            <a:r>
              <a:rPr lang="ko-KR" altLang="en-US" sz="800" dirty="0"/>
              <a:t>애플리케이션을 공동으로 개발하고 있습니다</a:t>
            </a:r>
            <a:r>
              <a:rPr lang="en-US" altLang="ko-KR" sz="800" dirty="0"/>
              <a:t>. </a:t>
            </a:r>
            <a:r>
              <a:rPr lang="ko-KR" altLang="en-US" sz="800" dirty="0"/>
              <a:t>또한</a:t>
            </a:r>
            <a:r>
              <a:rPr lang="en-US" altLang="ko-KR" sz="800" dirty="0"/>
              <a:t>, GigXR</a:t>
            </a:r>
            <a:r>
              <a:rPr lang="ko-KR" altLang="en-US" sz="800" dirty="0"/>
              <a:t>은 </a:t>
            </a:r>
            <a:r>
              <a:rPr lang="en-US" altLang="ko-KR" sz="800" dirty="0"/>
              <a:t>3D </a:t>
            </a:r>
            <a:r>
              <a:rPr lang="ko-KR" altLang="en-US" sz="800" dirty="0"/>
              <a:t>대화식 의료 전문가와 협력하여 상세한 해부학 콘텐츠를 </a:t>
            </a:r>
            <a:r>
              <a:rPr lang="en-US" altLang="ko-KR" sz="800" dirty="0"/>
              <a:t>GigXR</a:t>
            </a:r>
            <a:r>
              <a:rPr lang="ko-KR" altLang="en-US" sz="800" dirty="0"/>
              <a:t>의 몰입형 학습 플랫폼</a:t>
            </a:r>
            <a:r>
              <a:rPr lang="en-US" altLang="ko-KR" sz="800" dirty="0"/>
              <a:t>(Gig Immersive Learning Platform)</a:t>
            </a:r>
            <a:r>
              <a:rPr lang="ko-KR" altLang="en-US" sz="800" dirty="0"/>
              <a:t>에서 제공하고 있습니다</a:t>
            </a:r>
            <a:r>
              <a:rPr lang="en-US" altLang="ko-KR" sz="800" dirty="0"/>
              <a:t>. </a:t>
            </a:r>
            <a:r>
              <a:rPr lang="ko-KR" altLang="en-US" sz="800" dirty="0"/>
              <a:t>이 플랫폼은 제 </a:t>
            </a:r>
            <a:r>
              <a:rPr lang="en-US" altLang="ko-KR" sz="800" dirty="0"/>
              <a:t>3</a:t>
            </a:r>
            <a:r>
              <a:rPr lang="ko-KR" altLang="en-US" sz="800" dirty="0"/>
              <a:t>자 파트너 콘텐츠 뿐만 아니라 </a:t>
            </a:r>
            <a:r>
              <a:rPr lang="en-US" altLang="ko-KR" sz="800" dirty="0"/>
              <a:t>GigXR</a:t>
            </a:r>
            <a:r>
              <a:rPr lang="ko-KR" altLang="en-US" sz="800" dirty="0"/>
              <a:t>에서 생성된 </a:t>
            </a:r>
            <a:r>
              <a:rPr lang="en-US" altLang="ko-KR" sz="800" dirty="0"/>
              <a:t>XR </a:t>
            </a:r>
            <a:r>
              <a:rPr lang="ko-KR" altLang="en-US" sz="800" dirty="0"/>
              <a:t>애플리케이션</a:t>
            </a:r>
            <a:r>
              <a:rPr lang="en-US" altLang="ko-KR" sz="800" dirty="0"/>
              <a:t>,</a:t>
            </a:r>
            <a:r>
              <a:rPr lang="ko-KR" altLang="en-US" sz="800" dirty="0"/>
              <a:t> 의료 기관과 공동으로 개발한 모듈을 모아서 관리하는  서비스를 제공합니다</a:t>
            </a:r>
            <a:r>
              <a:rPr lang="en-US" altLang="ko-KR" sz="800" dirty="0"/>
              <a:t>. GigXR</a:t>
            </a:r>
            <a:r>
              <a:rPr lang="ko-KR" altLang="en-US" sz="800" dirty="0"/>
              <a:t>은 </a:t>
            </a:r>
            <a:r>
              <a:rPr lang="en-US" altLang="ko-KR" sz="800" dirty="0"/>
              <a:t>XR </a:t>
            </a:r>
            <a:r>
              <a:rPr lang="ko-KR" altLang="en-US" sz="800" dirty="0"/>
              <a:t>기술을 활용하여 현실적인 </a:t>
            </a:r>
            <a:r>
              <a:rPr lang="ko-KR" altLang="en-US" sz="800" dirty="0" err="1"/>
              <a:t>홀로그래픽</a:t>
            </a:r>
            <a:r>
              <a:rPr lang="ko-KR" altLang="en-US" sz="800" dirty="0"/>
              <a:t> 환자</a:t>
            </a:r>
            <a:r>
              <a:rPr lang="en-US" altLang="ko-KR" sz="800" dirty="0"/>
              <a:t>, </a:t>
            </a:r>
            <a:r>
              <a:rPr lang="ko-KR" altLang="en-US" sz="800" dirty="0"/>
              <a:t>의료 장비</a:t>
            </a:r>
            <a:r>
              <a:rPr lang="en-US" altLang="ko-KR" sz="800" dirty="0"/>
              <a:t>, </a:t>
            </a:r>
            <a:r>
              <a:rPr lang="ko-KR" altLang="en-US" sz="800" dirty="0"/>
              <a:t>해부 모델을 고품질로 제작하고 있습니다</a:t>
            </a:r>
            <a:r>
              <a:rPr lang="en-US" altLang="ko-KR" sz="800" dirty="0"/>
              <a:t>.</a:t>
            </a:r>
          </a:p>
          <a:p>
            <a:pPr>
              <a:lnSpc>
                <a:spcPct val="110000"/>
              </a:lnSpc>
              <a:spcAft>
                <a:spcPts val="800"/>
              </a:spcAft>
            </a:pPr>
            <a:r>
              <a:rPr lang="en-US" altLang="ko-KR" sz="800" dirty="0"/>
              <a:t>XR </a:t>
            </a:r>
            <a:r>
              <a:rPr lang="ko-KR" altLang="en-US" sz="800" dirty="0"/>
              <a:t>기술을 통해 학생들은 안전한 실험 환경에서 핵심 의료 및 간호 기술을 실시간으로 습득하며</a:t>
            </a:r>
            <a:r>
              <a:rPr lang="en-US" altLang="ko-KR" sz="800" dirty="0"/>
              <a:t>, </a:t>
            </a:r>
            <a:r>
              <a:rPr lang="ko-KR" altLang="en-US" sz="800" dirty="0"/>
              <a:t>지식 보존과 비판적  사고 능력을 향상시킬 수 있습니다</a:t>
            </a:r>
            <a:r>
              <a:rPr lang="en-US" altLang="ko-KR" sz="800" dirty="0"/>
              <a:t>. </a:t>
            </a:r>
            <a:r>
              <a:rPr lang="ko-KR" altLang="en-US" sz="800" dirty="0"/>
              <a:t>또한</a:t>
            </a:r>
            <a:r>
              <a:rPr lang="en-US" altLang="ko-KR" sz="800" dirty="0"/>
              <a:t>, </a:t>
            </a:r>
            <a:r>
              <a:rPr lang="ko-KR" altLang="en-US" sz="800" dirty="0"/>
              <a:t>몰입형 학습 환경을 통해 세계 각지의 기관 간 의료 서비스 인력 격차를 줄이고</a:t>
            </a:r>
            <a:r>
              <a:rPr lang="en-US" altLang="ko-KR" sz="800" dirty="0"/>
              <a:t>, </a:t>
            </a:r>
            <a:r>
              <a:rPr lang="ko-KR" altLang="en-US" sz="800" dirty="0"/>
              <a:t>선도적인 의료 전문 지식에 대한 접근성을 높일 수 있게 되었습니다</a:t>
            </a:r>
            <a:r>
              <a:rPr lang="en-US" altLang="ko-KR" sz="800" dirty="0"/>
              <a:t>. </a:t>
            </a:r>
            <a:r>
              <a:rPr lang="ko-KR" altLang="en-US" sz="800" dirty="0"/>
              <a:t>학습자들은 </a:t>
            </a:r>
            <a:r>
              <a:rPr lang="en-US" altLang="ko-KR" sz="800" dirty="0"/>
              <a:t>XR </a:t>
            </a:r>
            <a:r>
              <a:rPr lang="ko-KR" altLang="en-US" sz="800" dirty="0"/>
              <a:t>헤드셋</a:t>
            </a:r>
            <a:r>
              <a:rPr lang="en-US" altLang="ko-KR" sz="800" dirty="0"/>
              <a:t>, </a:t>
            </a:r>
            <a:r>
              <a:rPr lang="ko-KR" altLang="en-US" sz="800" dirty="0"/>
              <a:t>스마트폰 또는 태블릿을 이용하여 어디서든 학습에 참여할 수 있습니다</a:t>
            </a:r>
            <a:r>
              <a:rPr lang="en-US" altLang="ko-KR" sz="800" baseline="30000" dirty="0">
                <a:latin typeface="KoPub돋움체 Medium" panose="00000600000000000000" pitchFamily="2" charset="-127"/>
                <a:ea typeface="KoPub돋움체 Medium" panose="00000600000000000000" pitchFamily="2" charset="-127"/>
              </a:rPr>
              <a:t> 29</a:t>
            </a:r>
            <a:r>
              <a:rPr lang="en-US" altLang="ko-KR" sz="800" dirty="0">
                <a:latin typeface="KoPub돋움체 Medium" panose="00000600000000000000" pitchFamily="2" charset="-127"/>
                <a:ea typeface="KoPub돋움체 Medium" panose="00000600000000000000" pitchFamily="2" charset="-127"/>
              </a:rPr>
              <a:t>.</a:t>
            </a:r>
            <a:endParaRPr lang="en-US" altLang="ko-KR" sz="800" dirty="0"/>
          </a:p>
        </p:txBody>
      </p:sp>
      <p:sp>
        <p:nvSpPr>
          <p:cNvPr id="31" name="object 5">
            <a:extLst>
              <a:ext uri="{FF2B5EF4-FFF2-40B4-BE49-F238E27FC236}">
                <a16:creationId xmlns:a16="http://schemas.microsoft.com/office/drawing/2014/main" id="{69B42CF9-D812-ACE5-EE0F-6D2517AC88E8}"/>
              </a:ext>
            </a:extLst>
          </p:cNvPr>
          <p:cNvSpPr txBox="1"/>
          <p:nvPr/>
        </p:nvSpPr>
        <p:spPr>
          <a:xfrm>
            <a:off x="8024375" y="5715204"/>
            <a:ext cx="4223446" cy="193216"/>
          </a:xfrm>
          <a:prstGeom prst="rect">
            <a:avLst/>
          </a:prstGeom>
        </p:spPr>
        <p:txBody>
          <a:bodyPr vert="horz" wrap="square" lIns="0" tIns="8467" rIns="0" bIns="0" rtlCol="0">
            <a:spAutoFit/>
          </a:bodyPr>
          <a:lstStyle/>
          <a:p>
            <a:pPr marL="25401" defTabSz="609630">
              <a:spcBef>
                <a:spcPts val="67"/>
              </a:spcBef>
              <a:defRPr/>
            </a:pPr>
            <a:r>
              <a:rPr sz="600" spc="50" baseline="30864" dirty="0">
                <a:gradFill>
                  <a:gsLst>
                    <a:gs pos="0">
                      <a:srgbClr val="1E49E2"/>
                    </a:gs>
                    <a:gs pos="100000">
                      <a:srgbClr val="1E49E2"/>
                    </a:gs>
                  </a:gsLst>
                  <a:lin ang="5400000" scaled="1"/>
                </a:gradFill>
                <a:cs typeface="Calibri"/>
              </a:rPr>
              <a:t>28</a:t>
            </a:r>
            <a:r>
              <a:rPr sz="600" spc="33" dirty="0">
                <a:gradFill>
                  <a:gsLst>
                    <a:gs pos="0">
                      <a:srgbClr val="1E49E2"/>
                    </a:gs>
                    <a:gs pos="100000">
                      <a:srgbClr val="1E49E2"/>
                    </a:gs>
                  </a:gsLst>
                  <a:lin ang="5400000" scaled="1"/>
                </a:gradFill>
                <a:cs typeface="Calibri"/>
                <a:hlinkClick r:id="rId3">
                  <a:extLst>
                    <a:ext uri="{A12FA001-AC4F-418D-AE19-62706E023703}">
                      <ahyp:hlinkClr xmlns:ahyp="http://schemas.microsoft.com/office/drawing/2018/hyperlinkcolor" val="tx"/>
                    </a:ext>
                  </a:extLst>
                </a:hlinkClick>
              </a:rPr>
              <a:t>Nicholls, </a:t>
            </a:r>
            <a:r>
              <a:rPr sz="600" spc="47" dirty="0">
                <a:gradFill>
                  <a:gsLst>
                    <a:gs pos="0">
                      <a:srgbClr val="1E49E2"/>
                    </a:gs>
                    <a:gs pos="100000">
                      <a:srgbClr val="1E49E2"/>
                    </a:gs>
                  </a:gsLst>
                  <a:lin ang="5400000" scaled="1"/>
                </a:gradFill>
                <a:cs typeface="Calibri"/>
                <a:hlinkClick r:id="rId3">
                  <a:extLst>
                    <a:ext uri="{A12FA001-AC4F-418D-AE19-62706E023703}">
                      <ahyp:hlinkClr xmlns:ahyp="http://schemas.microsoft.com/office/drawing/2018/hyperlinkcolor" val="tx"/>
                    </a:ext>
                  </a:extLst>
                </a:hlinkClick>
              </a:rPr>
              <a:t>Jane, Unleashing </a:t>
            </a:r>
            <a:r>
              <a:rPr sz="600" spc="23" dirty="0">
                <a:gradFill>
                  <a:gsLst>
                    <a:gs pos="0">
                      <a:srgbClr val="1E49E2"/>
                    </a:gs>
                    <a:gs pos="100000">
                      <a:srgbClr val="1E49E2"/>
                    </a:gs>
                  </a:gsLst>
                  <a:lin ang="5400000" scaled="1"/>
                </a:gradFill>
                <a:cs typeface="Calibri"/>
                <a:hlinkClick r:id="rId3">
                  <a:extLst>
                    <a:ext uri="{A12FA001-AC4F-418D-AE19-62706E023703}">
                      <ahyp:hlinkClr xmlns:ahyp="http://schemas.microsoft.com/office/drawing/2018/hyperlinkcolor" val="tx"/>
                    </a:ext>
                  </a:extLst>
                </a:hlinkClick>
              </a:rPr>
              <a:t>the </a:t>
            </a:r>
            <a:r>
              <a:rPr sz="600" spc="27" dirty="0">
                <a:gradFill>
                  <a:gsLst>
                    <a:gs pos="0">
                      <a:srgbClr val="1E49E2"/>
                    </a:gs>
                    <a:gs pos="100000">
                      <a:srgbClr val="1E49E2"/>
                    </a:gs>
                  </a:gsLst>
                  <a:lin ang="5400000" scaled="1"/>
                </a:gradFill>
                <a:cs typeface="Calibri"/>
                <a:hlinkClick r:id="rId3">
                  <a:extLst>
                    <a:ext uri="{A12FA001-AC4F-418D-AE19-62706E023703}">
                      <ahyp:hlinkClr xmlns:ahyp="http://schemas.microsoft.com/office/drawing/2018/hyperlinkcolor" val="tx"/>
                    </a:ext>
                  </a:extLst>
                </a:hlinkClick>
              </a:rPr>
              <a:t>potential of </a:t>
            </a:r>
            <a:r>
              <a:rPr sz="600" spc="33" dirty="0">
                <a:gradFill>
                  <a:gsLst>
                    <a:gs pos="0">
                      <a:srgbClr val="1E49E2"/>
                    </a:gs>
                    <a:gs pos="100000">
                      <a:srgbClr val="1E49E2"/>
                    </a:gs>
                  </a:gsLst>
                  <a:lin ang="5400000" scaled="1"/>
                </a:gradFill>
                <a:cs typeface="Calibri"/>
                <a:hlinkClick r:id="rId3">
                  <a:extLst>
                    <a:ext uri="{A12FA001-AC4F-418D-AE19-62706E023703}">
                      <ahyp:hlinkClr xmlns:ahyp="http://schemas.microsoft.com/office/drawing/2018/hyperlinkcolor" val="tx"/>
                    </a:ext>
                  </a:extLst>
                </a:hlinkClick>
              </a:rPr>
              <a:t>digital twins, </a:t>
            </a:r>
            <a:r>
              <a:rPr sz="600" spc="63" dirty="0">
                <a:gradFill>
                  <a:gsLst>
                    <a:gs pos="0">
                      <a:srgbClr val="1E49E2"/>
                    </a:gs>
                    <a:gs pos="100000">
                      <a:srgbClr val="1E49E2"/>
                    </a:gs>
                  </a:gsLst>
                  <a:lin ang="5400000" scaled="1"/>
                </a:gradFill>
                <a:cs typeface="Calibri"/>
                <a:hlinkClick r:id="rId3">
                  <a:extLst>
                    <a:ext uri="{A12FA001-AC4F-418D-AE19-62706E023703}">
                      <ahyp:hlinkClr xmlns:ahyp="http://schemas.microsoft.com/office/drawing/2018/hyperlinkcolor" val="tx"/>
                    </a:ext>
                  </a:extLst>
                </a:hlinkClick>
              </a:rPr>
              <a:t>CSIRO </a:t>
            </a:r>
            <a:r>
              <a:rPr sz="600" spc="33" dirty="0">
                <a:gradFill>
                  <a:gsLst>
                    <a:gs pos="0">
                      <a:srgbClr val="1E49E2"/>
                    </a:gs>
                    <a:gs pos="100000">
                      <a:srgbClr val="1E49E2"/>
                    </a:gs>
                  </a:gsLst>
                  <a:lin ang="5400000" scaled="1"/>
                </a:gradFill>
                <a:cs typeface="Calibri"/>
                <a:hlinkClick r:id="rId3">
                  <a:extLst>
                    <a:ext uri="{A12FA001-AC4F-418D-AE19-62706E023703}">
                      <ahyp:hlinkClr xmlns:ahyp="http://schemas.microsoft.com/office/drawing/2018/hyperlinkcolor" val="tx"/>
                    </a:ext>
                  </a:extLst>
                </a:hlinkClick>
              </a:rPr>
              <a:t>Resourceful, </a:t>
            </a:r>
            <a:r>
              <a:rPr sz="600" spc="40" dirty="0">
                <a:gradFill>
                  <a:gsLst>
                    <a:gs pos="0">
                      <a:srgbClr val="1E49E2"/>
                    </a:gs>
                    <a:gs pos="100000">
                      <a:srgbClr val="1E49E2"/>
                    </a:gs>
                  </a:gsLst>
                  <a:lin ang="5400000" scaled="1"/>
                </a:gradFill>
                <a:cs typeface="Calibri"/>
                <a:hlinkClick r:id="rId3">
                  <a:extLst>
                    <a:ext uri="{A12FA001-AC4F-418D-AE19-62706E023703}">
                      <ahyp:hlinkClr xmlns:ahyp="http://schemas.microsoft.com/office/drawing/2018/hyperlinkcolor" val="tx"/>
                    </a:ext>
                  </a:extLst>
                </a:hlinkClick>
              </a:rPr>
              <a:t>Issue</a:t>
            </a:r>
            <a:r>
              <a:rPr sz="600" spc="-43" dirty="0">
                <a:gradFill>
                  <a:gsLst>
                    <a:gs pos="0">
                      <a:srgbClr val="1E49E2"/>
                    </a:gs>
                    <a:gs pos="100000">
                      <a:srgbClr val="1E49E2"/>
                    </a:gs>
                  </a:gsLst>
                  <a:lin ang="5400000" scaled="1"/>
                </a:gradFill>
                <a:cs typeface="Calibri"/>
                <a:hlinkClick r:id="rId3">
                  <a:extLst>
                    <a:ext uri="{A12FA001-AC4F-418D-AE19-62706E023703}">
                      <ahyp:hlinkClr xmlns:ahyp="http://schemas.microsoft.com/office/drawing/2018/hyperlinkcolor" val="tx"/>
                    </a:ext>
                  </a:extLst>
                </a:hlinkClick>
              </a:rPr>
              <a:t> </a:t>
            </a:r>
            <a:r>
              <a:rPr sz="600" spc="23" dirty="0">
                <a:gradFill>
                  <a:gsLst>
                    <a:gs pos="0">
                      <a:srgbClr val="1E49E2"/>
                    </a:gs>
                    <a:gs pos="100000">
                      <a:srgbClr val="1E49E2"/>
                    </a:gs>
                  </a:gsLst>
                  <a:lin ang="5400000" scaled="1"/>
                </a:gradFill>
                <a:cs typeface="Calibri"/>
                <a:hlinkClick r:id="rId3">
                  <a:extLst>
                    <a:ext uri="{A12FA001-AC4F-418D-AE19-62706E023703}">
                      <ahyp:hlinkClr xmlns:ahyp="http://schemas.microsoft.com/office/drawing/2018/hyperlinkcolor" val="tx"/>
                    </a:ext>
                  </a:extLst>
                </a:hlinkClick>
              </a:rPr>
              <a:t>20</a:t>
            </a:r>
            <a:endParaRPr sz="600" dirty="0">
              <a:gradFill>
                <a:gsLst>
                  <a:gs pos="0">
                    <a:srgbClr val="1E49E2"/>
                  </a:gs>
                  <a:gs pos="100000">
                    <a:srgbClr val="1E49E2"/>
                  </a:gs>
                </a:gsLst>
                <a:lin ang="5400000" scaled="1"/>
              </a:gradFill>
              <a:cs typeface="Calibri"/>
            </a:endParaRPr>
          </a:p>
          <a:p>
            <a:pPr marL="25401" defTabSz="609630">
              <a:spcBef>
                <a:spcPts val="27"/>
              </a:spcBef>
              <a:defRPr/>
            </a:pPr>
            <a:r>
              <a:rPr sz="600" spc="75" baseline="30864" dirty="0">
                <a:gradFill>
                  <a:gsLst>
                    <a:gs pos="0">
                      <a:srgbClr val="1E49E2"/>
                    </a:gs>
                    <a:gs pos="100000">
                      <a:srgbClr val="1E49E2"/>
                    </a:gs>
                  </a:gsLst>
                  <a:lin ang="5400000" scaled="1"/>
                </a:gradFill>
                <a:cs typeface="Calibri"/>
              </a:rPr>
              <a:t>29</a:t>
            </a:r>
            <a:r>
              <a:rPr sz="600" spc="50"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GigXR,</a:t>
            </a:r>
            <a:r>
              <a:rPr sz="600" spc="27"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 </a:t>
            </a:r>
            <a:r>
              <a:rPr sz="600" spc="70"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GigXR</a:t>
            </a:r>
            <a:r>
              <a:rPr sz="600" spc="30"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 </a:t>
            </a:r>
            <a:r>
              <a:rPr sz="600" spc="40"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Holoscenarios</a:t>
            </a:r>
            <a:r>
              <a:rPr sz="600" spc="30"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 </a:t>
            </a:r>
            <a:r>
              <a:rPr sz="600" spc="50"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Named</a:t>
            </a:r>
            <a:r>
              <a:rPr sz="600" spc="30"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 </a:t>
            </a:r>
            <a:r>
              <a:rPr sz="600" spc="20"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to</a:t>
            </a:r>
            <a:r>
              <a:rPr sz="600" spc="-67"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 </a:t>
            </a:r>
            <a:r>
              <a:rPr sz="600" spc="33"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Time’s</a:t>
            </a:r>
            <a:r>
              <a:rPr sz="600" spc="30"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 </a:t>
            </a:r>
            <a:r>
              <a:rPr sz="600" spc="37"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List</a:t>
            </a:r>
            <a:r>
              <a:rPr sz="600" spc="30"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 </a:t>
            </a:r>
            <a:r>
              <a:rPr sz="600" spc="27"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of</a:t>
            </a:r>
            <a:r>
              <a:rPr sz="600" spc="-70"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 </a:t>
            </a:r>
            <a:r>
              <a:rPr sz="600" spc="47"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The</a:t>
            </a:r>
            <a:r>
              <a:rPr sz="600" spc="30"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 </a:t>
            </a:r>
            <a:r>
              <a:rPr sz="600" spc="37"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Best</a:t>
            </a:r>
            <a:r>
              <a:rPr sz="600" spc="30"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 </a:t>
            </a:r>
            <a:r>
              <a:rPr sz="600" spc="33"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Inventions</a:t>
            </a:r>
            <a:r>
              <a:rPr sz="600" spc="30"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 </a:t>
            </a:r>
            <a:r>
              <a:rPr sz="600" spc="27"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of</a:t>
            </a:r>
            <a:r>
              <a:rPr sz="600" spc="30"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 </a:t>
            </a:r>
            <a:r>
              <a:rPr sz="600" spc="23" dirty="0">
                <a:gradFill>
                  <a:gsLst>
                    <a:gs pos="0">
                      <a:srgbClr val="1E49E2"/>
                    </a:gs>
                    <a:gs pos="100000">
                      <a:srgbClr val="1E49E2"/>
                    </a:gs>
                  </a:gsLst>
                  <a:lin ang="5400000" scaled="1"/>
                </a:gradFill>
                <a:cs typeface="Calibri"/>
                <a:hlinkClick r:id="rId4">
                  <a:extLst>
                    <a:ext uri="{A12FA001-AC4F-418D-AE19-62706E023703}">
                      <ahyp:hlinkClr xmlns:ahyp="http://schemas.microsoft.com/office/drawing/2018/hyperlinkcolor" val="tx"/>
                    </a:ext>
                  </a:extLst>
                </a:hlinkClick>
              </a:rPr>
              <a:t>2022</a:t>
            </a:r>
            <a:endParaRPr sz="600" dirty="0">
              <a:gradFill>
                <a:gsLst>
                  <a:gs pos="0">
                    <a:srgbClr val="1E49E2"/>
                  </a:gs>
                  <a:gs pos="100000">
                    <a:srgbClr val="1E49E2"/>
                  </a:gs>
                </a:gsLst>
                <a:lin ang="5400000" scaled="1"/>
              </a:gradFill>
              <a:cs typeface="Calibri"/>
            </a:endParaRPr>
          </a:p>
        </p:txBody>
      </p:sp>
      <p:cxnSp>
        <p:nvCxnSpPr>
          <p:cNvPr id="33" name="직선 연결선 32">
            <a:extLst>
              <a:ext uri="{FF2B5EF4-FFF2-40B4-BE49-F238E27FC236}">
                <a16:creationId xmlns:a16="http://schemas.microsoft.com/office/drawing/2014/main" id="{56E24766-6A62-440E-F32B-9E517DD00E46}"/>
              </a:ext>
            </a:extLst>
          </p:cNvPr>
          <p:cNvCxnSpPr/>
          <p:nvPr/>
        </p:nvCxnSpPr>
        <p:spPr>
          <a:xfrm>
            <a:off x="1265274" y="1196981"/>
            <a:ext cx="0" cy="4941516"/>
          </a:xfrm>
          <a:prstGeom prst="line">
            <a:avLst/>
          </a:prstGeom>
          <a:ln w="19050">
            <a:solidFill>
              <a:srgbClr val="1E49E2"/>
            </a:solidFill>
          </a:ln>
        </p:spPr>
        <p:style>
          <a:lnRef idx="1">
            <a:schemeClr val="accent1"/>
          </a:lnRef>
          <a:fillRef idx="0">
            <a:schemeClr val="accent1"/>
          </a:fillRef>
          <a:effectRef idx="0">
            <a:schemeClr val="accent1"/>
          </a:effectRef>
          <a:fontRef idx="minor">
            <a:schemeClr val="tx1"/>
          </a:fontRef>
        </p:style>
      </p:cxnSp>
      <p:sp>
        <p:nvSpPr>
          <p:cNvPr id="4" name="사각형: 둥근 위쪽 모서리 3">
            <a:extLst>
              <a:ext uri="{FF2B5EF4-FFF2-40B4-BE49-F238E27FC236}">
                <a16:creationId xmlns:a16="http://schemas.microsoft.com/office/drawing/2014/main" id="{C72B8B2B-E183-6FB8-9C4E-AADC8772E048}"/>
              </a:ext>
            </a:extLst>
          </p:cNvPr>
          <p:cNvSpPr/>
          <p:nvPr/>
        </p:nvSpPr>
        <p:spPr>
          <a:xfrm>
            <a:off x="9078912" y="571500"/>
            <a:ext cx="8366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11605231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descr="건물, 의류, 신발류, 바닥이(가) 표시된 사진&#10;&#10;자동 생성된 설명">
            <a:extLst>
              <a:ext uri="{FF2B5EF4-FFF2-40B4-BE49-F238E27FC236}">
                <a16:creationId xmlns:a16="http://schemas.microsoft.com/office/drawing/2014/main" id="{04B22031-4AF1-7E2E-2B28-AF1631DC4DA8}"/>
              </a:ext>
            </a:extLst>
          </p:cNvPr>
          <p:cNvPicPr>
            <a:picLocks noChangeAspect="1"/>
          </p:cNvPicPr>
          <p:nvPr/>
        </p:nvPicPr>
        <p:blipFill rotWithShape="1">
          <a:blip r:embed="rId2">
            <a:extLst>
              <a:ext uri="{28A0092B-C50C-407E-A947-70E740481C1C}">
                <a14:useLocalDpi xmlns:a14="http://schemas.microsoft.com/office/drawing/2010/main" val="0"/>
              </a:ext>
            </a:extLst>
          </a:blip>
          <a:srcRect l="4104" t="9476" r="10897" b="2132"/>
          <a:stretch/>
        </p:blipFill>
        <p:spPr>
          <a:xfrm>
            <a:off x="7327231" y="3509132"/>
            <a:ext cx="4348831" cy="2617092"/>
          </a:xfrm>
          <a:prstGeom prst="rect">
            <a:avLst/>
          </a:prstGeom>
        </p:spPr>
      </p:pic>
      <p:grpSp>
        <p:nvGrpSpPr>
          <p:cNvPr id="36" name="그룹 35">
            <a:extLst>
              <a:ext uri="{FF2B5EF4-FFF2-40B4-BE49-F238E27FC236}">
                <a16:creationId xmlns:a16="http://schemas.microsoft.com/office/drawing/2014/main" id="{784CE98B-D4A7-309C-5F93-BBF263A3C8E1}"/>
              </a:ext>
            </a:extLst>
          </p:cNvPr>
          <p:cNvGrpSpPr/>
          <p:nvPr/>
        </p:nvGrpSpPr>
        <p:grpSpPr>
          <a:xfrm>
            <a:off x="515938" y="1337407"/>
            <a:ext cx="749336" cy="672147"/>
            <a:chOff x="515938" y="1337407"/>
            <a:chExt cx="749336" cy="672147"/>
          </a:xfrm>
        </p:grpSpPr>
        <p:sp>
          <p:nvSpPr>
            <p:cNvPr id="35" name="직사각형 34">
              <a:extLst>
                <a:ext uri="{FF2B5EF4-FFF2-40B4-BE49-F238E27FC236}">
                  <a16:creationId xmlns:a16="http://schemas.microsoft.com/office/drawing/2014/main" id="{B5DA9438-C455-320C-D60F-3F18C0F6A73F}"/>
                </a:ext>
              </a:extLst>
            </p:cNvPr>
            <p:cNvSpPr/>
            <p:nvPr/>
          </p:nvSpPr>
          <p:spPr>
            <a:xfrm>
              <a:off x="574158" y="1443734"/>
              <a:ext cx="691116" cy="5658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endParaRPr>
            </a:p>
          </p:txBody>
        </p:sp>
        <p:sp>
          <p:nvSpPr>
            <p:cNvPr id="34" name="직사각형 33">
              <a:extLst>
                <a:ext uri="{FF2B5EF4-FFF2-40B4-BE49-F238E27FC236}">
                  <a16:creationId xmlns:a16="http://schemas.microsoft.com/office/drawing/2014/main" id="{BD35EB4B-EF07-7A81-24E5-174CC02F31F2}"/>
                </a:ext>
              </a:extLst>
            </p:cNvPr>
            <p:cNvSpPr/>
            <p:nvPr/>
          </p:nvSpPr>
          <p:spPr>
            <a:xfrm>
              <a:off x="515938" y="1337407"/>
              <a:ext cx="749336" cy="61555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2</a:t>
              </a:r>
              <a:r>
                <a:rPr lang="ko-KR" altLang="en-US" sz="14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단계</a:t>
              </a:r>
            </a:p>
          </p:txBody>
        </p:sp>
      </p:grpSp>
      <p:sp>
        <p:nvSpPr>
          <p:cNvPr id="2" name="바닥글 개체 틀 1">
            <a:extLst>
              <a:ext uri="{FF2B5EF4-FFF2-40B4-BE49-F238E27FC236}">
                <a16:creationId xmlns:a16="http://schemas.microsoft.com/office/drawing/2014/main" id="{9279063F-3C3F-442A-FCFA-99A8D5EF34A3}"/>
              </a:ext>
            </a:extLst>
          </p:cNvPr>
          <p:cNvSpPr>
            <a:spLocks noGrp="1"/>
          </p:cNvSpPr>
          <p:nvPr>
            <p:ph type="ftr" sz="quarter" idx="3"/>
          </p:nvPr>
        </p:nvSpPr>
        <p:spPr/>
        <p:txBody>
          <a:body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슬라이드 번호 개체 틀 2">
            <a:extLst>
              <a:ext uri="{FF2B5EF4-FFF2-40B4-BE49-F238E27FC236}">
                <a16:creationId xmlns:a16="http://schemas.microsoft.com/office/drawing/2014/main" id="{C79CAAEB-63F1-A562-014D-31F4D7DCAA76}"/>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57</a:t>
            </a:fld>
            <a:r>
              <a:rPr lang="en-US" altLang="ko-KR"/>
              <a:t> </a:t>
            </a:r>
            <a:endParaRPr lang="en-US" dirty="0"/>
          </a:p>
        </p:txBody>
      </p:sp>
      <p:sp>
        <p:nvSpPr>
          <p:cNvPr id="5" name="사각형: 둥근 위쪽 모서리 4">
            <a:extLst>
              <a:ext uri="{FF2B5EF4-FFF2-40B4-BE49-F238E27FC236}">
                <a16:creationId xmlns:a16="http://schemas.microsoft.com/office/drawing/2014/main" id="{BD6360CD-B2B9-48CB-D977-C3013D422E89}"/>
              </a:ext>
            </a:extLst>
          </p:cNvPr>
          <p:cNvSpPr/>
          <p:nvPr/>
        </p:nvSpPr>
        <p:spPr>
          <a:xfrm>
            <a:off x="515937" y="571500"/>
            <a:ext cx="8366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메타버스</a:t>
            </a:r>
          </a:p>
        </p:txBody>
      </p:sp>
      <p:sp>
        <p:nvSpPr>
          <p:cNvPr id="6" name="사각형: 둥근 위쪽 모서리 5">
            <a:extLst>
              <a:ext uri="{FF2B5EF4-FFF2-40B4-BE49-F238E27FC236}">
                <a16:creationId xmlns:a16="http://schemas.microsoft.com/office/drawing/2014/main" id="{3EADD8C3-8E4D-4CB7-7F67-911EE08F7672}"/>
              </a:ext>
            </a:extLst>
          </p:cNvPr>
          <p:cNvSpPr/>
          <p:nvPr/>
        </p:nvSpPr>
        <p:spPr>
          <a:xfrm>
            <a:off x="1382712"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1</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실제 참여와 학습 경험</a:t>
            </a:r>
          </a:p>
        </p:txBody>
      </p:sp>
      <p:sp>
        <p:nvSpPr>
          <p:cNvPr id="7" name="사각형: 둥근 위쪽 모서리 6">
            <a:extLst>
              <a:ext uri="{FF2B5EF4-FFF2-40B4-BE49-F238E27FC236}">
                <a16:creationId xmlns:a16="http://schemas.microsoft.com/office/drawing/2014/main" id="{E1B59579-45E2-9E19-7B40-A269F8A1304C}"/>
              </a:ext>
            </a:extLst>
          </p:cNvPr>
          <p:cNvSpPr/>
          <p:nvPr/>
        </p:nvSpPr>
        <p:spPr>
          <a:xfrm>
            <a:off x="2859087" y="571500"/>
            <a:ext cx="1446213"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공급망 내 디지털 트윈 </a:t>
            </a:r>
          </a:p>
        </p:txBody>
      </p:sp>
      <p:sp>
        <p:nvSpPr>
          <p:cNvPr id="8" name="사각형: 둥근 위쪽 모서리 7">
            <a:extLst>
              <a:ext uri="{FF2B5EF4-FFF2-40B4-BE49-F238E27FC236}">
                <a16:creationId xmlns:a16="http://schemas.microsoft.com/office/drawing/2014/main" id="{A56514CF-7E15-D4D7-66E2-BDD8FAB8ADF9}"/>
              </a:ext>
            </a:extLst>
          </p:cNvPr>
          <p:cNvSpPr/>
          <p:nvPr/>
        </p:nvSpPr>
        <p:spPr>
          <a:xfrm>
            <a:off x="4335462" y="571500"/>
            <a:ext cx="1760537"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3</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물리적 공급망의 디지털 전환</a:t>
            </a:r>
          </a:p>
        </p:txBody>
      </p:sp>
      <p:sp>
        <p:nvSpPr>
          <p:cNvPr id="9" name="사각형: 둥근 위쪽 모서리 8">
            <a:extLst>
              <a:ext uri="{FF2B5EF4-FFF2-40B4-BE49-F238E27FC236}">
                <a16:creationId xmlns:a16="http://schemas.microsoft.com/office/drawing/2014/main" id="{7E3988C5-1CF9-7CDB-D826-460F2DECB271}"/>
              </a:ext>
            </a:extLst>
          </p:cNvPr>
          <p:cNvSpPr/>
          <p:nvPr/>
        </p:nvSpPr>
        <p:spPr>
          <a:xfrm>
            <a:off x="6126162"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기술 적용을 위한 주요 과제</a:t>
            </a:r>
          </a:p>
        </p:txBody>
      </p:sp>
      <p:sp>
        <p:nvSpPr>
          <p:cNvPr id="10" name="사각형: 둥근 위쪽 모서리 9">
            <a:extLst>
              <a:ext uri="{FF2B5EF4-FFF2-40B4-BE49-F238E27FC236}">
                <a16:creationId xmlns:a16="http://schemas.microsoft.com/office/drawing/2014/main" id="{18DCE759-F0B8-879E-7B87-59AF8975E5B9}"/>
              </a:ext>
            </a:extLst>
          </p:cNvPr>
          <p:cNvSpPr/>
          <p:nvPr/>
        </p:nvSpPr>
        <p:spPr>
          <a:xfrm>
            <a:off x="7602537"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메타버스 도입 카운트다운</a:t>
            </a:r>
          </a:p>
        </p:txBody>
      </p:sp>
      <p:sp>
        <p:nvSpPr>
          <p:cNvPr id="12" name="object 3">
            <a:extLst>
              <a:ext uri="{FF2B5EF4-FFF2-40B4-BE49-F238E27FC236}">
                <a16:creationId xmlns:a16="http://schemas.microsoft.com/office/drawing/2014/main" id="{A629669F-7FE9-15F2-F74E-85EE7A4A511B}"/>
              </a:ext>
            </a:extLst>
          </p:cNvPr>
          <p:cNvSpPr/>
          <p:nvPr/>
        </p:nvSpPr>
        <p:spPr>
          <a:xfrm>
            <a:off x="1491428" y="2092420"/>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3" name="object 4">
            <a:extLst>
              <a:ext uri="{FF2B5EF4-FFF2-40B4-BE49-F238E27FC236}">
                <a16:creationId xmlns:a16="http://schemas.microsoft.com/office/drawing/2014/main" id="{8318D910-04E7-29FD-0902-7E236FCE0B0B}"/>
              </a:ext>
            </a:extLst>
          </p:cNvPr>
          <p:cNvSpPr txBox="1"/>
          <p:nvPr/>
        </p:nvSpPr>
        <p:spPr>
          <a:xfrm>
            <a:off x="1293860" y="2268582"/>
            <a:ext cx="2548390" cy="2843621"/>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메타버스 기술이 발전하며 기업들은 메타버스를 공급망 최적화</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신제품 개발</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공급망 리스크 완화</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관련 계획 효율성 향상 등에 점진적으로 활용할 수 있을 것입니다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p>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기업들은 가상의 ‘디지털 </a:t>
            </a:r>
            <a:r>
              <a:rPr lang="ko-KR" altLang="en-US" sz="1200" b="1" dirty="0" err="1">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트윈’을</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생성하여 다양한 시나리오를 실행해 볼 수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예를 들어 ‘만약 생산 과정의 특정 부분을 변경하면 어떻게 될까</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또는 ‘싱가포르 이외의 항구를 통해 배송하면 비용이 어떻게 달라질까</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등을 디지털 트윈을 통해 실험하고 결과를 평가할 수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14" name="object 2">
            <a:extLst>
              <a:ext uri="{FF2B5EF4-FFF2-40B4-BE49-F238E27FC236}">
                <a16:creationId xmlns:a16="http://schemas.microsoft.com/office/drawing/2014/main" id="{4C40A577-D15D-4971-9824-60C9AFA8809A}"/>
              </a:ext>
            </a:extLst>
          </p:cNvPr>
          <p:cNvSpPr txBox="1"/>
          <p:nvPr/>
        </p:nvSpPr>
        <p:spPr>
          <a:xfrm>
            <a:off x="1273519" y="1139071"/>
            <a:ext cx="3013148" cy="870324"/>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공급망 내 </a:t>
            </a:r>
            <a:b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b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디지털 트윈</a:t>
            </a:r>
          </a:p>
        </p:txBody>
      </p:sp>
      <p:sp>
        <p:nvSpPr>
          <p:cNvPr id="28" name="object 12">
            <a:extLst>
              <a:ext uri="{FF2B5EF4-FFF2-40B4-BE49-F238E27FC236}">
                <a16:creationId xmlns:a16="http://schemas.microsoft.com/office/drawing/2014/main" id="{4BFAEE3B-0AEC-A010-DE51-F895BD87B713}"/>
              </a:ext>
            </a:extLst>
          </p:cNvPr>
          <p:cNvSpPr/>
          <p:nvPr/>
        </p:nvSpPr>
        <p:spPr>
          <a:xfrm>
            <a:off x="6454680" y="1201448"/>
            <a:ext cx="2721404" cy="3659310"/>
          </a:xfrm>
          <a:custGeom>
            <a:avLst/>
            <a:gdLst/>
            <a:ahLst/>
            <a:cxnLst/>
            <a:rect l="l" t="t" r="r" b="b"/>
            <a:pathLst>
              <a:path w="5400040" h="6635115">
                <a:moveTo>
                  <a:pt x="0" y="6635000"/>
                </a:moveTo>
                <a:lnTo>
                  <a:pt x="5400001" y="6635000"/>
                </a:lnTo>
                <a:lnTo>
                  <a:pt x="5400001" y="0"/>
                </a:lnTo>
                <a:lnTo>
                  <a:pt x="0" y="0"/>
                </a:lnTo>
                <a:lnTo>
                  <a:pt x="0" y="6635000"/>
                </a:lnTo>
                <a:close/>
              </a:path>
            </a:pathLst>
          </a:custGeom>
          <a:solidFill>
            <a:srgbClr val="FFFFFF"/>
          </a:solidFill>
        </p:spPr>
        <p:txBody>
          <a:bodyPr wrap="square" lIns="0" tIns="0" rIns="0" bIns="0" rtlCol="0"/>
          <a:lstStyle/>
          <a:p>
            <a:pPr defTabSz="609630" latinLnBrk="0">
              <a:defRPr/>
            </a:pPr>
            <a:endParaRPr dirty="0">
              <a:solidFill>
                <a:prstClr val="black"/>
              </a:solidFill>
            </a:endParaRPr>
          </a:p>
        </p:txBody>
      </p:sp>
      <p:sp>
        <p:nvSpPr>
          <p:cNvPr id="29" name="object 13">
            <a:extLst>
              <a:ext uri="{FF2B5EF4-FFF2-40B4-BE49-F238E27FC236}">
                <a16:creationId xmlns:a16="http://schemas.microsoft.com/office/drawing/2014/main" id="{91316013-5872-8F6F-4078-C753947FCD6B}"/>
              </a:ext>
            </a:extLst>
          </p:cNvPr>
          <p:cNvSpPr txBox="1"/>
          <p:nvPr/>
        </p:nvSpPr>
        <p:spPr>
          <a:xfrm>
            <a:off x="3935135" y="1196981"/>
            <a:ext cx="2519544" cy="4672305"/>
          </a:xfrm>
          <a:prstGeom prst="rect">
            <a:avLst/>
          </a:prstGeom>
          <a:noFill/>
        </p:spPr>
        <p:txBody>
          <a:bodyPr vert="horz" wrap="square" lIns="180000" tIns="0" rIns="180000" bIns="0" rtlCol="0">
            <a:spAutoFit/>
          </a:bodyPr>
          <a:lstStyle>
            <a:defPPr>
              <a:defRPr lang="ko-KR"/>
            </a:defPPr>
            <a:lvl1pPr marL="8467" algn="just" latinLnBrk="0">
              <a:spcBef>
                <a:spcPts val="800"/>
              </a:spcBef>
              <a:defRPr sz="900" spc="-2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defRPr>
            </a:lvl1pPr>
          </a:lstStyle>
          <a:p>
            <a:pPr>
              <a:lnSpc>
                <a:spcPct val="110000"/>
              </a:lnSpc>
              <a:spcAft>
                <a:spcPts val="800"/>
              </a:spcAft>
            </a:pPr>
            <a:r>
              <a:rPr lang="ko-KR" altLang="en-US" sz="800" dirty="0"/>
              <a:t>물류창고 운영에서 다양한 이해관계자는 보다 쉽게 협업하고 시설 설계에 대한 즉각적인 피드백을 제시할 수 있습니다</a:t>
            </a:r>
            <a:r>
              <a:rPr lang="en-US" altLang="ko-KR" sz="800" dirty="0"/>
              <a:t>. </a:t>
            </a:r>
            <a:r>
              <a:rPr lang="ko-KR" altLang="en-US" sz="800" dirty="0"/>
              <a:t>디지털 기술을 통해 아이디어를 공유하고 가상 체험을 한 뒤</a:t>
            </a:r>
            <a:r>
              <a:rPr lang="en-US" altLang="ko-KR" sz="800" dirty="0"/>
              <a:t>, </a:t>
            </a:r>
            <a:r>
              <a:rPr lang="ko-KR" altLang="en-US" sz="800" dirty="0"/>
              <a:t>물리적 구조가 구축되기 전에 메타버스에서 재설계하며 시간과 비용을 절감하고 리스크를 줄일 수 있습니다</a:t>
            </a:r>
            <a:r>
              <a:rPr lang="en-US" altLang="ko-KR" sz="800" dirty="0"/>
              <a:t>. </a:t>
            </a:r>
            <a:r>
              <a:rPr lang="ko-KR" altLang="en-US" sz="800" dirty="0"/>
              <a:t>디지털 트윈이 새로운 개념은 아니지만</a:t>
            </a:r>
            <a:r>
              <a:rPr lang="en-US" altLang="ko-KR" sz="800" dirty="0"/>
              <a:t>, </a:t>
            </a:r>
            <a:r>
              <a:rPr lang="ko-KR" altLang="en-US" sz="800" dirty="0"/>
              <a:t>메타버스는 향후 더욱 다양한 산업 분야에서 활용되며 그 가치를 더욱 높일 수 있습니다</a:t>
            </a:r>
            <a:r>
              <a:rPr lang="en-US" altLang="ko-KR" sz="800" dirty="0"/>
              <a:t>.</a:t>
            </a:r>
          </a:p>
          <a:p>
            <a:pPr>
              <a:lnSpc>
                <a:spcPct val="110000"/>
              </a:lnSpc>
              <a:spcAft>
                <a:spcPts val="800"/>
              </a:spcAft>
            </a:pPr>
            <a:r>
              <a:rPr lang="ko-KR" altLang="en-US" sz="800" dirty="0"/>
              <a:t>제조 기업의 경우</a:t>
            </a:r>
            <a:r>
              <a:rPr lang="en-US" altLang="ko-KR" sz="800" dirty="0"/>
              <a:t>, </a:t>
            </a:r>
            <a:r>
              <a:rPr lang="ko-KR" altLang="en-US" sz="800" dirty="0"/>
              <a:t>메타버스를 활용하여 다양한 생산 시나리오를 미리 검토하며 공장 가동 중단 시간을 획기적으로 줄일 수 있습니다</a:t>
            </a:r>
            <a:r>
              <a:rPr lang="en-US" altLang="ko-KR" sz="800" dirty="0"/>
              <a:t>. </a:t>
            </a:r>
          </a:p>
          <a:p>
            <a:pPr>
              <a:lnSpc>
                <a:spcPct val="110000"/>
              </a:lnSpc>
              <a:spcAft>
                <a:spcPts val="800"/>
              </a:spcAft>
            </a:pPr>
            <a:r>
              <a:rPr lang="en-US" altLang="ko-KR" sz="800" dirty="0"/>
              <a:t>2</a:t>
            </a:r>
            <a:r>
              <a:rPr lang="ko-KR" altLang="en-US" sz="800" dirty="0"/>
              <a:t>단계에서는 증강현실과 가상 헤드셋 등을 통해 물류창고 환경을 더욱 개선할 수 있습니다</a:t>
            </a:r>
            <a:r>
              <a:rPr lang="en-US" altLang="ko-KR" sz="800" dirty="0"/>
              <a:t>. </a:t>
            </a:r>
            <a:r>
              <a:rPr lang="ko-KR" altLang="en-US" sz="800" dirty="0"/>
              <a:t>예를 들어</a:t>
            </a:r>
            <a:r>
              <a:rPr lang="en-US" altLang="ko-KR" sz="800" dirty="0"/>
              <a:t>, </a:t>
            </a:r>
            <a:r>
              <a:rPr lang="ko-KR" altLang="en-US" sz="800" dirty="0"/>
              <a:t>이미 많은 물류창고에서 스마트 </a:t>
            </a:r>
            <a:r>
              <a:rPr lang="ko-KR" altLang="en-US" sz="800" dirty="0" err="1"/>
              <a:t>글래스를</a:t>
            </a:r>
            <a:r>
              <a:rPr lang="ko-KR" altLang="en-US" sz="800" dirty="0"/>
              <a:t> 활용해 제품 </a:t>
            </a:r>
            <a:r>
              <a:rPr lang="ko-KR" altLang="en-US" sz="800" dirty="0" err="1"/>
              <a:t>피킹</a:t>
            </a:r>
            <a:r>
              <a:rPr lang="en-US" altLang="ko-KR" sz="800" dirty="0"/>
              <a:t>(</a:t>
            </a:r>
            <a:r>
              <a:rPr lang="ko-KR" altLang="en-US" sz="800" dirty="0"/>
              <a:t>출고 상품을 꺼내는 작업</a:t>
            </a:r>
            <a:r>
              <a:rPr lang="en-US" altLang="ko-KR" sz="800" dirty="0"/>
              <a:t>)</a:t>
            </a:r>
            <a:r>
              <a:rPr lang="ko-KR" altLang="en-US" sz="800" dirty="0"/>
              <a:t>을 효율적으로 수행하고 있습니다</a:t>
            </a:r>
            <a:r>
              <a:rPr lang="en-US" altLang="ko-KR" sz="800" dirty="0"/>
              <a:t>. </a:t>
            </a:r>
            <a:r>
              <a:rPr lang="ko-KR" altLang="en-US" sz="800" dirty="0"/>
              <a:t>스마트 </a:t>
            </a:r>
            <a:r>
              <a:rPr lang="ko-KR" altLang="en-US" sz="800" dirty="0" err="1"/>
              <a:t>글래스는</a:t>
            </a:r>
            <a:r>
              <a:rPr lang="ko-KR" altLang="en-US" sz="800" dirty="0"/>
              <a:t> 물류창고 내에서 제품이 어떤 카트나 팔레트에 들어갈지에 대한 시각적 정보를 제공합니다</a:t>
            </a:r>
            <a:r>
              <a:rPr lang="en-US" altLang="ko-KR" sz="800" dirty="0"/>
              <a:t>. </a:t>
            </a:r>
            <a:r>
              <a:rPr lang="ko-KR" altLang="en-US" sz="800" dirty="0"/>
              <a:t>물류창고의 디지털화 및 연결성이 고도화됨에 따라 종이와 휴대용 스캐너는 더 이상 필요하지 않을 것입니다</a:t>
            </a:r>
            <a:r>
              <a:rPr lang="en-US" altLang="ko-KR" sz="800" dirty="0"/>
              <a:t>. </a:t>
            </a:r>
            <a:r>
              <a:rPr lang="ko-KR" altLang="en-US" sz="800" dirty="0" err="1"/>
              <a:t>피킹</a:t>
            </a:r>
            <a:r>
              <a:rPr lang="ko-KR" altLang="en-US" sz="800" dirty="0"/>
              <a:t> 목록이 디지털화되어 관리되며</a:t>
            </a:r>
            <a:r>
              <a:rPr lang="en-US" altLang="ko-KR" sz="800" dirty="0"/>
              <a:t>, </a:t>
            </a:r>
            <a:r>
              <a:rPr lang="ko-KR" altLang="en-US" sz="800" dirty="0"/>
              <a:t>사용자 화면에 ‘디지털 </a:t>
            </a:r>
            <a:r>
              <a:rPr lang="ko-KR" altLang="en-US" sz="800" dirty="0" err="1"/>
              <a:t>피킹</a:t>
            </a:r>
            <a:r>
              <a:rPr lang="ko-KR" altLang="en-US" sz="800" dirty="0"/>
              <a:t> </a:t>
            </a:r>
            <a:r>
              <a:rPr lang="ko-KR" altLang="en-US" sz="800" dirty="0" err="1"/>
              <a:t>목록’으로</a:t>
            </a:r>
            <a:r>
              <a:rPr lang="ko-KR" altLang="en-US" sz="800" dirty="0"/>
              <a:t> 보여 집니다</a:t>
            </a:r>
            <a:r>
              <a:rPr lang="en-US" altLang="ko-KR" sz="800" dirty="0"/>
              <a:t>. </a:t>
            </a:r>
            <a:r>
              <a:rPr lang="ko-KR" altLang="en-US" sz="800" dirty="0"/>
              <a:t>또한 스마트 </a:t>
            </a:r>
            <a:r>
              <a:rPr lang="ko-KR" altLang="en-US" sz="800" dirty="0" err="1"/>
              <a:t>글래스와</a:t>
            </a:r>
            <a:r>
              <a:rPr lang="ko-KR" altLang="en-US" sz="800" dirty="0"/>
              <a:t> 헤드셋은 물류창고 내에서 최적의 경로를 찾는 데에도 도움을 줄 수 있습니다</a:t>
            </a:r>
            <a:r>
              <a:rPr lang="en-US" altLang="ko-KR" sz="800" dirty="0"/>
              <a:t>.</a:t>
            </a:r>
          </a:p>
          <a:p>
            <a:pPr>
              <a:lnSpc>
                <a:spcPct val="110000"/>
              </a:lnSpc>
              <a:spcAft>
                <a:spcPts val="800"/>
              </a:spcAft>
            </a:pPr>
            <a:r>
              <a:rPr lang="ko-KR" altLang="en-US" sz="800" dirty="0"/>
              <a:t>이를 통해 오류를 줄이고 생산성을 향상시키며 </a:t>
            </a:r>
            <a:r>
              <a:rPr lang="ko-KR" altLang="en-US" sz="800" dirty="0" err="1"/>
              <a:t>온보딩</a:t>
            </a:r>
            <a:r>
              <a:rPr lang="ko-KR" altLang="en-US" sz="800" dirty="0"/>
              <a:t> 프로세스의 속도를 높일 수 있습니다</a:t>
            </a:r>
            <a:r>
              <a:rPr lang="en-US" altLang="ko-KR" sz="800" dirty="0"/>
              <a:t>. </a:t>
            </a:r>
            <a:r>
              <a:rPr lang="ko-KR" altLang="en-US" sz="800" dirty="0"/>
              <a:t>이와 같은 가상 웨어러블 기술 등이 대규모로 채택되면 컴퓨터 비전과 같은 다른 기술과 결합하여 공급망에 더 많은 가치를 제공할 것으로 기대됩니다</a:t>
            </a:r>
            <a:r>
              <a:rPr lang="en-US" altLang="ko-KR" sz="800" dirty="0"/>
              <a:t>.</a:t>
            </a:r>
          </a:p>
        </p:txBody>
      </p:sp>
      <p:cxnSp>
        <p:nvCxnSpPr>
          <p:cNvPr id="33" name="직선 연결선 32">
            <a:extLst>
              <a:ext uri="{FF2B5EF4-FFF2-40B4-BE49-F238E27FC236}">
                <a16:creationId xmlns:a16="http://schemas.microsoft.com/office/drawing/2014/main" id="{56E24766-6A62-440E-F32B-9E517DD00E46}"/>
              </a:ext>
            </a:extLst>
          </p:cNvPr>
          <p:cNvCxnSpPr/>
          <p:nvPr/>
        </p:nvCxnSpPr>
        <p:spPr>
          <a:xfrm>
            <a:off x="1265274" y="1196981"/>
            <a:ext cx="0" cy="4941516"/>
          </a:xfrm>
          <a:prstGeom prst="line">
            <a:avLst/>
          </a:prstGeom>
          <a:ln w="19050">
            <a:solidFill>
              <a:srgbClr val="1E49E2"/>
            </a:solidFill>
          </a:ln>
        </p:spPr>
        <p:style>
          <a:lnRef idx="1">
            <a:schemeClr val="accent1"/>
          </a:lnRef>
          <a:fillRef idx="0">
            <a:schemeClr val="accent1"/>
          </a:fillRef>
          <a:effectRef idx="0">
            <a:schemeClr val="accent1"/>
          </a:effectRef>
          <a:fontRef idx="minor">
            <a:schemeClr val="tx1"/>
          </a:fontRef>
        </p:style>
      </p:cxnSp>
      <p:sp>
        <p:nvSpPr>
          <p:cNvPr id="18" name="object 13">
            <a:extLst>
              <a:ext uri="{FF2B5EF4-FFF2-40B4-BE49-F238E27FC236}">
                <a16:creationId xmlns:a16="http://schemas.microsoft.com/office/drawing/2014/main" id="{65311013-FAFE-E1B3-3B1E-50A234585F71}"/>
              </a:ext>
            </a:extLst>
          </p:cNvPr>
          <p:cNvSpPr txBox="1"/>
          <p:nvPr/>
        </p:nvSpPr>
        <p:spPr>
          <a:xfrm>
            <a:off x="6574042" y="1476657"/>
            <a:ext cx="2519544" cy="3318088"/>
          </a:xfrm>
          <a:prstGeom prst="rect">
            <a:avLst/>
          </a:prstGeom>
          <a:noFill/>
        </p:spPr>
        <p:txBody>
          <a:bodyPr vert="horz" wrap="square" lIns="180000" tIns="0" rIns="180000" bIns="0" rtlCol="0">
            <a:spAutoFit/>
          </a:bodyPr>
          <a:lstStyle>
            <a:defPPr>
              <a:defRPr lang="ko-KR"/>
            </a:defPPr>
            <a:lvl1pPr marL="8467" algn="just" latinLnBrk="0">
              <a:spcBef>
                <a:spcPts val="800"/>
              </a:spcBef>
              <a:defRPr sz="900" spc="-2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defRPr>
            </a:lvl1pPr>
          </a:lstStyle>
          <a:p>
            <a:pPr>
              <a:lnSpc>
                <a:spcPct val="110000"/>
              </a:lnSpc>
              <a:spcAft>
                <a:spcPts val="800"/>
              </a:spcAft>
            </a:pPr>
            <a:r>
              <a:rPr lang="ko-KR" altLang="en-US" sz="800" dirty="0"/>
              <a:t>예를 들어</a:t>
            </a:r>
            <a:r>
              <a:rPr lang="en-US" altLang="ko-KR" sz="800" dirty="0"/>
              <a:t>, </a:t>
            </a:r>
            <a:r>
              <a:rPr lang="ko-KR" altLang="en-US" sz="800" dirty="0"/>
              <a:t>웨어러블 기술과 컴퓨터 비전 기술을 결합하면 </a:t>
            </a:r>
            <a:r>
              <a:rPr lang="ko-KR" altLang="en-US" sz="800" dirty="0" err="1"/>
              <a:t>피킹</a:t>
            </a:r>
            <a:r>
              <a:rPr lang="ko-KR" altLang="en-US" sz="800" dirty="0"/>
              <a:t> 담당자나 프런트라인 직원이 마치 물류창고에서 보고 있는 것과 같이 물류창고 운영 상태를 실시간으로 파악할 수 있을 것입니다</a:t>
            </a:r>
            <a:r>
              <a:rPr lang="en-US" altLang="ko-KR" sz="800" dirty="0"/>
              <a:t>. </a:t>
            </a:r>
            <a:r>
              <a:rPr lang="ko-KR" altLang="en-US" sz="800" dirty="0"/>
              <a:t>이를 통해 필요한 정보를 효과적으로 제공받아 신속하고 정확한 결정을 내릴 수 있을 것입니다</a:t>
            </a:r>
            <a:r>
              <a:rPr lang="en-US" altLang="ko-KR" sz="800" dirty="0"/>
              <a:t>. </a:t>
            </a:r>
          </a:p>
          <a:p>
            <a:pPr>
              <a:lnSpc>
                <a:spcPct val="110000"/>
              </a:lnSpc>
              <a:spcAft>
                <a:spcPts val="800"/>
              </a:spcAft>
            </a:pPr>
            <a:r>
              <a:rPr lang="ko-KR" altLang="en-US" sz="800" dirty="0"/>
              <a:t>이러한 기술은 최종 소비자에게도 적용될 수 있습니다</a:t>
            </a:r>
            <a:r>
              <a:rPr lang="en-US" altLang="ko-KR" sz="800" dirty="0"/>
              <a:t>. </a:t>
            </a:r>
            <a:r>
              <a:rPr lang="ko-KR" altLang="en-US" sz="800" dirty="0"/>
              <a:t>유통기업은 고객에게 </a:t>
            </a:r>
            <a:r>
              <a:rPr lang="en-US" altLang="ko-KR" sz="800" dirty="0"/>
              <a:t>3D </a:t>
            </a:r>
            <a:r>
              <a:rPr lang="ko-KR" altLang="en-US" sz="800" dirty="0"/>
              <a:t>디자인 툴을 제공하여 대량 맞춤화와 제품 개인화의 새로운 시대를 열어갈 수 있을 것입니다</a:t>
            </a:r>
            <a:r>
              <a:rPr lang="en-US" altLang="ko-KR" sz="800" dirty="0"/>
              <a:t>.</a:t>
            </a:r>
          </a:p>
          <a:p>
            <a:pPr>
              <a:lnSpc>
                <a:spcPct val="110000"/>
              </a:lnSpc>
              <a:spcAft>
                <a:spcPts val="800"/>
              </a:spcAft>
            </a:pPr>
            <a:r>
              <a:rPr lang="ko-KR" altLang="en-US" sz="800" dirty="0"/>
              <a:t>고객은 디지털 환경에서 제품과 상호 작용하고</a:t>
            </a:r>
            <a:r>
              <a:rPr lang="en-US" altLang="ko-KR" sz="800" dirty="0"/>
              <a:t>, </a:t>
            </a:r>
            <a:r>
              <a:rPr lang="ko-KR" altLang="en-US" sz="800" dirty="0"/>
              <a:t>자신만의 요구사항과 선호도를 반영한 제품을 다시 디자인할 수 있습니다</a:t>
            </a:r>
            <a:r>
              <a:rPr lang="en-US" altLang="ko-KR" sz="800" dirty="0"/>
              <a:t>. </a:t>
            </a:r>
            <a:r>
              <a:rPr lang="ko-KR" altLang="en-US" sz="800" dirty="0"/>
              <a:t>이처럼 고객 서비스를 향상시키기 위해서는 새롭게 개선된 운영 모델 및 기술과 더불어 프론트</a:t>
            </a:r>
            <a:r>
              <a:rPr lang="en-US" altLang="ko-KR" sz="800" dirty="0"/>
              <a:t>·</a:t>
            </a:r>
            <a:r>
              <a:rPr lang="ko-KR" altLang="en-US" sz="800" dirty="0"/>
              <a:t>미들</a:t>
            </a:r>
            <a:r>
              <a:rPr lang="en-US" altLang="ko-KR" sz="800" dirty="0"/>
              <a:t>·</a:t>
            </a:r>
            <a:r>
              <a:rPr lang="ko-KR" altLang="en-US" sz="800" dirty="0"/>
              <a:t>백 오피스 전반에 걸쳐 완전히 유연한 기능을 갖추고 자원을 최적화하여 배분하는 것이 필요합니다</a:t>
            </a:r>
            <a:r>
              <a:rPr lang="en-US" altLang="ko-KR" sz="800" dirty="0"/>
              <a:t>.  </a:t>
            </a:r>
          </a:p>
          <a:p>
            <a:pPr>
              <a:lnSpc>
                <a:spcPct val="110000"/>
              </a:lnSpc>
              <a:spcAft>
                <a:spcPts val="800"/>
              </a:spcAft>
            </a:pPr>
            <a:r>
              <a:rPr lang="ko-KR" altLang="en-US" sz="800" dirty="0"/>
              <a:t>실제로</a:t>
            </a:r>
            <a:r>
              <a:rPr lang="en-US" altLang="ko-KR" sz="800" dirty="0"/>
              <a:t>, </a:t>
            </a:r>
            <a:r>
              <a:rPr lang="ko-KR" altLang="en-US" sz="800" dirty="0"/>
              <a:t>유통시장은 고객이 몰입하여 상호 작용할 수 있는 맞춤형 메타버스를 처음 경험할 수 있는 곳 중 하나입니다</a:t>
            </a:r>
            <a:r>
              <a:rPr lang="en-US" altLang="ko-KR" sz="800" dirty="0"/>
              <a:t>.</a:t>
            </a:r>
          </a:p>
        </p:txBody>
      </p:sp>
      <p:sp>
        <p:nvSpPr>
          <p:cNvPr id="19" name="object 13">
            <a:extLst>
              <a:ext uri="{FF2B5EF4-FFF2-40B4-BE49-F238E27FC236}">
                <a16:creationId xmlns:a16="http://schemas.microsoft.com/office/drawing/2014/main" id="{0020084C-3255-BEFE-89BC-56C7D0AD5B35}"/>
              </a:ext>
            </a:extLst>
          </p:cNvPr>
          <p:cNvSpPr txBox="1"/>
          <p:nvPr/>
        </p:nvSpPr>
        <p:spPr>
          <a:xfrm>
            <a:off x="9212949" y="1476657"/>
            <a:ext cx="2519544" cy="1824346"/>
          </a:xfrm>
          <a:prstGeom prst="rect">
            <a:avLst/>
          </a:prstGeom>
          <a:noFill/>
        </p:spPr>
        <p:txBody>
          <a:bodyPr vert="horz" wrap="square" lIns="180000" tIns="0" rIns="180000" bIns="0" rtlCol="0">
            <a:spAutoFit/>
          </a:bodyPr>
          <a:lstStyle>
            <a:defPPr>
              <a:defRPr lang="ko-KR"/>
            </a:defPPr>
            <a:lvl1pPr marL="8467" algn="just" latinLnBrk="0">
              <a:spcBef>
                <a:spcPts val="800"/>
              </a:spcBef>
              <a:defRPr sz="900" spc="-2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defRPr>
            </a:lvl1pPr>
          </a:lstStyle>
          <a:p>
            <a:pPr>
              <a:lnSpc>
                <a:spcPct val="110000"/>
              </a:lnSpc>
              <a:spcAft>
                <a:spcPts val="800"/>
              </a:spcAft>
            </a:pPr>
            <a:r>
              <a:rPr lang="ko-KR" altLang="en-US" sz="800" dirty="0"/>
              <a:t>그 중 하나의 사례로 미국의 백화점인 </a:t>
            </a:r>
            <a:r>
              <a:rPr lang="en-US" altLang="ko-KR" sz="800" dirty="0"/>
              <a:t>Bloomingdale’s</a:t>
            </a:r>
            <a:r>
              <a:rPr lang="ko-KR" altLang="en-US" sz="800" dirty="0"/>
              <a:t>가 있습니다</a:t>
            </a:r>
            <a:r>
              <a:rPr lang="en-US" altLang="ko-KR" sz="800" dirty="0"/>
              <a:t>. </a:t>
            </a:r>
            <a:r>
              <a:rPr lang="ko-KR" altLang="en-US" sz="800" dirty="0"/>
              <a:t>이 백화점은 가상 스토어 디자이너 </a:t>
            </a:r>
            <a:r>
              <a:rPr lang="en-US" altLang="ko-KR" sz="800" dirty="0" err="1"/>
              <a:t>Emperia</a:t>
            </a:r>
            <a:r>
              <a:rPr lang="ko-KR" altLang="en-US" sz="800" dirty="0"/>
              <a:t>와 협력하여 주요 이벤트</a:t>
            </a:r>
            <a:r>
              <a:rPr lang="en-US" altLang="ko-KR" sz="800" dirty="0"/>
              <a:t>(</a:t>
            </a:r>
            <a:r>
              <a:rPr lang="ko-KR" altLang="en-US" sz="800" dirty="0"/>
              <a:t>패션 </a:t>
            </a:r>
            <a:r>
              <a:rPr lang="ko-KR" altLang="en-US" sz="800" dirty="0" err="1"/>
              <a:t>위크</a:t>
            </a:r>
            <a:r>
              <a:rPr lang="en-US" altLang="ko-KR" sz="800" dirty="0"/>
              <a:t>, Bloomingdale 150</a:t>
            </a:r>
            <a:r>
              <a:rPr lang="ko-KR" altLang="en-US" sz="800" dirty="0"/>
              <a:t>주년</a:t>
            </a:r>
            <a:r>
              <a:rPr lang="en-US" altLang="ko-KR" sz="800" dirty="0"/>
              <a:t>, </a:t>
            </a:r>
            <a:r>
              <a:rPr lang="ko-KR" altLang="en-US" sz="800" dirty="0"/>
              <a:t>명절 등</a:t>
            </a:r>
            <a:r>
              <a:rPr lang="en-US" altLang="ko-KR" sz="800" dirty="0"/>
              <a:t>)</a:t>
            </a:r>
            <a:r>
              <a:rPr lang="ko-KR" altLang="en-US" sz="800" dirty="0"/>
              <a:t>에 맞춰 다양한 브랜드의 가상 스토어를 구축하였습니다</a:t>
            </a:r>
            <a:r>
              <a:rPr lang="en-US" altLang="ko-KR" sz="800" dirty="0"/>
              <a:t>. </a:t>
            </a:r>
            <a:r>
              <a:rPr lang="ko-KR" altLang="en-US" sz="800" dirty="0"/>
              <a:t>이러한 가상 쇼룸은 소비자에게 시간 제약없이 브랜드와 상호 작용할 수 있는 </a:t>
            </a:r>
            <a:r>
              <a:rPr lang="en-US" altLang="ko-KR" sz="800" dirty="0"/>
              <a:t>360</a:t>
            </a:r>
            <a:r>
              <a:rPr lang="ko-KR" altLang="en-US" sz="800" dirty="0"/>
              <a:t>도 몰입형 쇼핑 경험을 제공합니다</a:t>
            </a:r>
            <a:r>
              <a:rPr lang="en-US" altLang="ko-KR" sz="800" dirty="0"/>
              <a:t>.</a:t>
            </a:r>
          </a:p>
          <a:p>
            <a:pPr>
              <a:lnSpc>
                <a:spcPct val="110000"/>
              </a:lnSpc>
              <a:spcAft>
                <a:spcPts val="800"/>
              </a:spcAft>
            </a:pPr>
            <a:r>
              <a:rPr lang="ko-KR" altLang="en-US" sz="800" dirty="0"/>
              <a:t>고객들은 또한 </a:t>
            </a:r>
            <a:r>
              <a:rPr lang="en-US" altLang="ko-KR" sz="800" dirty="0"/>
              <a:t>3D</a:t>
            </a:r>
            <a:r>
              <a:rPr lang="ko-KR" altLang="en-US" sz="800" dirty="0"/>
              <a:t>모델과 애니메이션 실사화 등을 통해 제품을 개인의 선호에 맞게 제작하고 맞춤 설정할 수 있습니다</a:t>
            </a:r>
            <a:r>
              <a:rPr lang="en-US" altLang="ko-KR" sz="800" dirty="0"/>
              <a:t>. </a:t>
            </a:r>
            <a:r>
              <a:rPr lang="ko-KR" altLang="en-US" sz="800" dirty="0"/>
              <a:t>이처럼 가상 공간을 통해 고객의 시제품 제작 참여를 유도하고</a:t>
            </a:r>
            <a:r>
              <a:rPr lang="en-US" altLang="ko-KR" sz="800" dirty="0"/>
              <a:t>, </a:t>
            </a:r>
            <a:r>
              <a:rPr lang="ko-KR" altLang="en-US" sz="800" dirty="0"/>
              <a:t>실제 생산 전 고객 의견을 듣는 기회를 마련할 수 있습니다</a:t>
            </a:r>
            <a:r>
              <a:rPr lang="en-US" altLang="ko-KR" sz="800" baseline="30000" dirty="0"/>
              <a:t>30</a:t>
            </a:r>
            <a:r>
              <a:rPr lang="en-US" altLang="ko-KR" sz="800" dirty="0"/>
              <a:t>. </a:t>
            </a:r>
          </a:p>
        </p:txBody>
      </p:sp>
      <p:sp>
        <p:nvSpPr>
          <p:cNvPr id="20" name="object 19">
            <a:extLst>
              <a:ext uri="{FF2B5EF4-FFF2-40B4-BE49-F238E27FC236}">
                <a16:creationId xmlns:a16="http://schemas.microsoft.com/office/drawing/2014/main" id="{B1236C67-33F3-27DD-DD01-8A0ED0BC583D}"/>
              </a:ext>
            </a:extLst>
          </p:cNvPr>
          <p:cNvSpPr txBox="1"/>
          <p:nvPr/>
        </p:nvSpPr>
        <p:spPr>
          <a:xfrm>
            <a:off x="6745901" y="1084850"/>
            <a:ext cx="5434067" cy="291961"/>
          </a:xfrm>
          <a:prstGeom prst="rect">
            <a:avLst/>
          </a:prstGeom>
        </p:spPr>
        <p:txBody>
          <a:bodyPr vert="horz" wrap="square" lIns="0" tIns="106257" rIns="0" bIns="0" rtlCol="0">
            <a:spAutoFit/>
          </a:bodyPr>
          <a:lstStyle>
            <a:defPPr>
              <a:defRPr lang="ko-KR"/>
            </a:defPPr>
            <a:lvl1pPr marL="12700" marR="668655" latinLnBrk="0">
              <a:spcAft>
                <a:spcPts val="600"/>
              </a:spcAft>
              <a:defRPr sz="3800" b="1" spc="-30">
                <a:solidFill>
                  <a:srgbClr val="7213EA"/>
                </a:solidFill>
                <a:latin typeface="KPMG Bold"/>
                <a:cs typeface="KPMG Bold"/>
              </a:defRPr>
            </a:lvl1pPr>
          </a:lstStyle>
          <a:p>
            <a:pPr marL="8467" marR="445792" defTabSz="609630">
              <a:spcAft>
                <a:spcPts val="400"/>
              </a:spcAft>
              <a:defRPr/>
            </a:pPr>
            <a:r>
              <a:rPr lang="ko-KR" altLang="en-US" sz="120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메타버스는 다양한 분야에서 가치를 창출할 수 있습니다</a:t>
            </a:r>
            <a:r>
              <a:rPr lang="en-US" altLang="ko-KR" sz="1200"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rPr>
              <a:t>.</a:t>
            </a:r>
          </a:p>
        </p:txBody>
      </p:sp>
      <p:sp>
        <p:nvSpPr>
          <p:cNvPr id="4" name="object 4">
            <a:extLst>
              <a:ext uri="{FF2B5EF4-FFF2-40B4-BE49-F238E27FC236}">
                <a16:creationId xmlns:a16="http://schemas.microsoft.com/office/drawing/2014/main" id="{62BBB50D-10A2-EA13-096F-500DF1B77781}"/>
              </a:ext>
            </a:extLst>
          </p:cNvPr>
          <p:cNvSpPr txBox="1"/>
          <p:nvPr/>
        </p:nvSpPr>
        <p:spPr>
          <a:xfrm>
            <a:off x="4083390" y="6003797"/>
            <a:ext cx="1620520" cy="120546"/>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75" normalizeH="0" baseline="30864" noProof="0" dirty="0">
                <a:ln>
                  <a:noFill/>
                </a:ln>
                <a:gradFill>
                  <a:gsLst>
                    <a:gs pos="0">
                      <a:srgbClr val="1E49E2"/>
                    </a:gs>
                    <a:gs pos="100000">
                      <a:srgbClr val="1E49E2"/>
                    </a:gs>
                  </a:gsLst>
                  <a:lin ang="5400000" scaled="1"/>
                </a:gradFill>
                <a:effectLst/>
                <a:uLnTx/>
                <a:uFillTx/>
                <a:latin typeface="KoPub돋움체 Medium" panose="00000600000000000000" pitchFamily="2" charset="-127"/>
                <a:ea typeface="KoPub돋움체 Medium" panose="00000600000000000000" pitchFamily="2" charset="-127"/>
                <a:cs typeface="Calibri"/>
              </a:rPr>
              <a:t>30</a:t>
            </a:r>
            <a:r>
              <a:rPr kumimoji="0" sz="700" b="0" i="0" u="none" strike="noStrike" kern="1200" cap="none" spc="50" normalizeH="0" baseline="0" noProof="0" dirty="0">
                <a:ln>
                  <a:noFill/>
                </a:ln>
                <a:gradFill>
                  <a:gsLst>
                    <a:gs pos="0">
                      <a:srgbClr val="1E49E2"/>
                    </a:gs>
                    <a:gs pos="100000">
                      <a:srgbClr val="1E49E2"/>
                    </a:gs>
                  </a:gsLst>
                  <a:lin ang="5400000" scaled="1"/>
                </a:gradFill>
                <a:effectLst/>
                <a:uLnTx/>
                <a:uFillTx/>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Emperia, </a:t>
            </a:r>
            <a:r>
              <a:rPr kumimoji="0" sz="700" b="0" i="0" u="none" strike="noStrike" kern="1200" cap="none" spc="35" normalizeH="0" baseline="0" noProof="0" dirty="0">
                <a:ln>
                  <a:noFill/>
                </a:ln>
                <a:gradFill>
                  <a:gsLst>
                    <a:gs pos="0">
                      <a:srgbClr val="1E49E2"/>
                    </a:gs>
                    <a:gs pos="100000">
                      <a:srgbClr val="1E49E2"/>
                    </a:gs>
                  </a:gsLst>
                  <a:lin ang="5400000" scaled="1"/>
                </a:gradFill>
                <a:effectLst/>
                <a:uLnTx/>
                <a:uFillTx/>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2022, </a:t>
            </a:r>
            <a:r>
              <a:rPr kumimoji="0" sz="700" b="0" i="0" u="none" strike="noStrike" kern="1200" cap="none" spc="55" normalizeH="0" baseline="0" noProof="0" dirty="0">
                <a:ln>
                  <a:noFill/>
                </a:ln>
                <a:gradFill>
                  <a:gsLst>
                    <a:gs pos="0">
                      <a:srgbClr val="1E49E2"/>
                    </a:gs>
                    <a:gs pos="100000">
                      <a:srgbClr val="1E49E2"/>
                    </a:gs>
                  </a:gsLst>
                  <a:lin ang="5400000" scaled="1"/>
                </a:gradFill>
                <a:effectLst/>
                <a:uLnTx/>
                <a:uFillTx/>
                <a:latin typeface="KoPub돋움체 Medium" panose="00000600000000000000" pitchFamily="2" charset="-127"/>
                <a:ea typeface="KoPub돋움체 Medium" panose="00000600000000000000" pitchFamily="2" charset="-127"/>
                <a:cs typeface="Calibri"/>
                <a:hlinkClick r:id="rId3">
                  <a:extLst>
                    <a:ext uri="{A12FA001-AC4F-418D-AE19-62706E023703}">
                      <ahyp:hlinkClr xmlns:ahyp="http://schemas.microsoft.com/office/drawing/2018/hyperlinkcolor" val="tx"/>
                    </a:ext>
                  </a:extLst>
                </a:hlinkClick>
              </a:rPr>
              <a:t>Bloomingdale’s</a:t>
            </a:r>
            <a:endParaRPr kumimoji="0" sz="700" b="0" i="0" u="none" strike="noStrike" kern="1200" cap="none" spc="0" normalizeH="0" baseline="0" noProof="0" dirty="0">
              <a:ln>
                <a:noFill/>
              </a:ln>
              <a:gradFill>
                <a:gsLst>
                  <a:gs pos="0">
                    <a:srgbClr val="1E49E2"/>
                  </a:gs>
                  <a:gs pos="100000">
                    <a:srgbClr val="1E49E2"/>
                  </a:gs>
                </a:gsLst>
                <a:lin ang="5400000" scaled="1"/>
              </a:gradFill>
              <a:effectLst/>
              <a:uLnTx/>
              <a:uFillTx/>
              <a:latin typeface="KoPub돋움체 Medium" panose="00000600000000000000" pitchFamily="2" charset="-127"/>
              <a:ea typeface="KoPub돋움체 Medium" panose="00000600000000000000" pitchFamily="2" charset="-127"/>
              <a:cs typeface="Calibri"/>
            </a:endParaRPr>
          </a:p>
        </p:txBody>
      </p:sp>
      <p:sp>
        <p:nvSpPr>
          <p:cNvPr id="15" name="사각형: 둥근 위쪽 모서리 14">
            <a:extLst>
              <a:ext uri="{FF2B5EF4-FFF2-40B4-BE49-F238E27FC236}">
                <a16:creationId xmlns:a16="http://schemas.microsoft.com/office/drawing/2014/main" id="{2042C30B-D542-12BC-9BC9-3A9302323863}"/>
              </a:ext>
            </a:extLst>
          </p:cNvPr>
          <p:cNvSpPr/>
          <p:nvPr/>
        </p:nvSpPr>
        <p:spPr>
          <a:xfrm>
            <a:off x="9078912" y="571500"/>
            <a:ext cx="8366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997803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784CE98B-D4A7-309C-5F93-BBF263A3C8E1}"/>
              </a:ext>
            </a:extLst>
          </p:cNvPr>
          <p:cNvGrpSpPr/>
          <p:nvPr/>
        </p:nvGrpSpPr>
        <p:grpSpPr>
          <a:xfrm>
            <a:off x="515938" y="1337407"/>
            <a:ext cx="749336" cy="672147"/>
            <a:chOff x="515938" y="1337407"/>
            <a:chExt cx="749336" cy="672147"/>
          </a:xfrm>
        </p:grpSpPr>
        <p:sp>
          <p:nvSpPr>
            <p:cNvPr id="35" name="직사각형 34">
              <a:extLst>
                <a:ext uri="{FF2B5EF4-FFF2-40B4-BE49-F238E27FC236}">
                  <a16:creationId xmlns:a16="http://schemas.microsoft.com/office/drawing/2014/main" id="{B5DA9438-C455-320C-D60F-3F18C0F6A73F}"/>
                </a:ext>
              </a:extLst>
            </p:cNvPr>
            <p:cNvSpPr/>
            <p:nvPr/>
          </p:nvSpPr>
          <p:spPr>
            <a:xfrm>
              <a:off x="574158" y="1443734"/>
              <a:ext cx="691116" cy="5658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endParaRPr>
            </a:p>
          </p:txBody>
        </p:sp>
        <p:sp>
          <p:nvSpPr>
            <p:cNvPr id="34" name="직사각형 33">
              <a:extLst>
                <a:ext uri="{FF2B5EF4-FFF2-40B4-BE49-F238E27FC236}">
                  <a16:creationId xmlns:a16="http://schemas.microsoft.com/office/drawing/2014/main" id="{BD35EB4B-EF07-7A81-24E5-174CC02F31F2}"/>
                </a:ext>
              </a:extLst>
            </p:cNvPr>
            <p:cNvSpPr/>
            <p:nvPr/>
          </p:nvSpPr>
          <p:spPr>
            <a:xfrm>
              <a:off x="515938" y="1337407"/>
              <a:ext cx="749336" cy="61555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3</a:t>
              </a:r>
              <a:r>
                <a:rPr lang="ko-KR" altLang="en-US" sz="14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rPr>
                <a:t>단계</a:t>
              </a:r>
            </a:p>
          </p:txBody>
        </p:sp>
      </p:grpSp>
      <p:sp>
        <p:nvSpPr>
          <p:cNvPr id="2" name="바닥글 개체 틀 1">
            <a:extLst>
              <a:ext uri="{FF2B5EF4-FFF2-40B4-BE49-F238E27FC236}">
                <a16:creationId xmlns:a16="http://schemas.microsoft.com/office/drawing/2014/main" id="{9279063F-3C3F-442A-FCFA-99A8D5EF34A3}"/>
              </a:ext>
            </a:extLst>
          </p:cNvPr>
          <p:cNvSpPr>
            <a:spLocks noGrp="1"/>
          </p:cNvSpPr>
          <p:nvPr>
            <p:ph type="ftr" sz="quarter" idx="3"/>
          </p:nvPr>
        </p:nvSpPr>
        <p:spPr/>
        <p:txBody>
          <a:body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슬라이드 번호 개체 틀 2">
            <a:extLst>
              <a:ext uri="{FF2B5EF4-FFF2-40B4-BE49-F238E27FC236}">
                <a16:creationId xmlns:a16="http://schemas.microsoft.com/office/drawing/2014/main" id="{C79CAAEB-63F1-A562-014D-31F4D7DCAA76}"/>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58</a:t>
            </a:fld>
            <a:r>
              <a:rPr lang="en-US" altLang="ko-KR"/>
              <a:t> </a:t>
            </a:r>
            <a:endParaRPr lang="en-US" dirty="0"/>
          </a:p>
        </p:txBody>
      </p:sp>
      <p:sp>
        <p:nvSpPr>
          <p:cNvPr id="5" name="사각형: 둥근 위쪽 모서리 4">
            <a:extLst>
              <a:ext uri="{FF2B5EF4-FFF2-40B4-BE49-F238E27FC236}">
                <a16:creationId xmlns:a16="http://schemas.microsoft.com/office/drawing/2014/main" id="{BD6360CD-B2B9-48CB-D977-C3013D422E89}"/>
              </a:ext>
            </a:extLst>
          </p:cNvPr>
          <p:cNvSpPr/>
          <p:nvPr/>
        </p:nvSpPr>
        <p:spPr>
          <a:xfrm>
            <a:off x="515937" y="571500"/>
            <a:ext cx="8366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메타버스</a:t>
            </a:r>
          </a:p>
        </p:txBody>
      </p:sp>
      <p:sp>
        <p:nvSpPr>
          <p:cNvPr id="6" name="사각형: 둥근 위쪽 모서리 5">
            <a:extLst>
              <a:ext uri="{FF2B5EF4-FFF2-40B4-BE49-F238E27FC236}">
                <a16:creationId xmlns:a16="http://schemas.microsoft.com/office/drawing/2014/main" id="{3EADD8C3-8E4D-4CB7-7F67-911EE08F7672}"/>
              </a:ext>
            </a:extLst>
          </p:cNvPr>
          <p:cNvSpPr/>
          <p:nvPr/>
        </p:nvSpPr>
        <p:spPr>
          <a:xfrm>
            <a:off x="1382712"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1</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실제 참여와 학습 경험</a:t>
            </a:r>
          </a:p>
        </p:txBody>
      </p:sp>
      <p:sp>
        <p:nvSpPr>
          <p:cNvPr id="7" name="사각형: 둥근 위쪽 모서리 6">
            <a:extLst>
              <a:ext uri="{FF2B5EF4-FFF2-40B4-BE49-F238E27FC236}">
                <a16:creationId xmlns:a16="http://schemas.microsoft.com/office/drawing/2014/main" id="{E1B59579-45E2-9E19-7B40-A269F8A1304C}"/>
              </a:ext>
            </a:extLst>
          </p:cNvPr>
          <p:cNvSpPr/>
          <p:nvPr/>
        </p:nvSpPr>
        <p:spPr>
          <a:xfrm>
            <a:off x="2859087"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공급망 내 디지털 트윈 </a:t>
            </a:r>
          </a:p>
        </p:txBody>
      </p:sp>
      <p:sp>
        <p:nvSpPr>
          <p:cNvPr id="8" name="사각형: 둥근 위쪽 모서리 7">
            <a:extLst>
              <a:ext uri="{FF2B5EF4-FFF2-40B4-BE49-F238E27FC236}">
                <a16:creationId xmlns:a16="http://schemas.microsoft.com/office/drawing/2014/main" id="{A56514CF-7E15-D4D7-66E2-BDD8FAB8ADF9}"/>
              </a:ext>
            </a:extLst>
          </p:cNvPr>
          <p:cNvSpPr/>
          <p:nvPr/>
        </p:nvSpPr>
        <p:spPr>
          <a:xfrm>
            <a:off x="4335462" y="571500"/>
            <a:ext cx="1760537"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3</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물리적 공급망의 디지털 전환</a:t>
            </a:r>
          </a:p>
        </p:txBody>
      </p:sp>
      <p:sp>
        <p:nvSpPr>
          <p:cNvPr id="9" name="사각형: 둥근 위쪽 모서리 8">
            <a:extLst>
              <a:ext uri="{FF2B5EF4-FFF2-40B4-BE49-F238E27FC236}">
                <a16:creationId xmlns:a16="http://schemas.microsoft.com/office/drawing/2014/main" id="{7E3988C5-1CF9-7CDB-D826-460F2DECB271}"/>
              </a:ext>
            </a:extLst>
          </p:cNvPr>
          <p:cNvSpPr/>
          <p:nvPr/>
        </p:nvSpPr>
        <p:spPr>
          <a:xfrm>
            <a:off x="6126162"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기술 적용을 위한 주요 과제</a:t>
            </a:r>
          </a:p>
        </p:txBody>
      </p:sp>
      <p:sp>
        <p:nvSpPr>
          <p:cNvPr id="10" name="사각형: 둥근 위쪽 모서리 9">
            <a:extLst>
              <a:ext uri="{FF2B5EF4-FFF2-40B4-BE49-F238E27FC236}">
                <a16:creationId xmlns:a16="http://schemas.microsoft.com/office/drawing/2014/main" id="{18DCE759-F0B8-879E-7B87-59AF8975E5B9}"/>
              </a:ext>
            </a:extLst>
          </p:cNvPr>
          <p:cNvSpPr/>
          <p:nvPr/>
        </p:nvSpPr>
        <p:spPr>
          <a:xfrm>
            <a:off x="7602537"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메타버스 도입 카운트다운</a:t>
            </a:r>
          </a:p>
        </p:txBody>
      </p:sp>
      <p:sp>
        <p:nvSpPr>
          <p:cNvPr id="12" name="object 3">
            <a:extLst>
              <a:ext uri="{FF2B5EF4-FFF2-40B4-BE49-F238E27FC236}">
                <a16:creationId xmlns:a16="http://schemas.microsoft.com/office/drawing/2014/main" id="{A629669F-7FE9-15F2-F74E-85EE7A4A511B}"/>
              </a:ext>
            </a:extLst>
          </p:cNvPr>
          <p:cNvSpPr/>
          <p:nvPr/>
        </p:nvSpPr>
        <p:spPr>
          <a:xfrm>
            <a:off x="1491428" y="2092420"/>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13" name="object 4">
            <a:extLst>
              <a:ext uri="{FF2B5EF4-FFF2-40B4-BE49-F238E27FC236}">
                <a16:creationId xmlns:a16="http://schemas.microsoft.com/office/drawing/2014/main" id="{8318D910-04E7-29FD-0902-7E236FCE0B0B}"/>
              </a:ext>
            </a:extLst>
          </p:cNvPr>
          <p:cNvSpPr txBox="1"/>
          <p:nvPr/>
        </p:nvSpPr>
        <p:spPr>
          <a:xfrm>
            <a:off x="1293860" y="2268582"/>
            <a:ext cx="2548390" cy="812296"/>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장기적으로 기업은 메타버스를 활용하여 공급망을 디지털화 함으로써 물리적 경계를 허물 수 있을 것으로 전망됩니다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14" name="object 2">
            <a:extLst>
              <a:ext uri="{FF2B5EF4-FFF2-40B4-BE49-F238E27FC236}">
                <a16:creationId xmlns:a16="http://schemas.microsoft.com/office/drawing/2014/main" id="{4C40A577-D15D-4971-9824-60C9AFA8809A}"/>
              </a:ext>
            </a:extLst>
          </p:cNvPr>
          <p:cNvSpPr txBox="1"/>
          <p:nvPr/>
        </p:nvSpPr>
        <p:spPr>
          <a:xfrm>
            <a:off x="1273519" y="1139071"/>
            <a:ext cx="3013148" cy="870324"/>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물리적 공급망의 </a:t>
            </a:r>
            <a:b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b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디지털 전환</a:t>
            </a:r>
          </a:p>
        </p:txBody>
      </p:sp>
      <p:cxnSp>
        <p:nvCxnSpPr>
          <p:cNvPr id="33" name="직선 연결선 32">
            <a:extLst>
              <a:ext uri="{FF2B5EF4-FFF2-40B4-BE49-F238E27FC236}">
                <a16:creationId xmlns:a16="http://schemas.microsoft.com/office/drawing/2014/main" id="{56E24766-6A62-440E-F32B-9E517DD00E46}"/>
              </a:ext>
            </a:extLst>
          </p:cNvPr>
          <p:cNvCxnSpPr/>
          <p:nvPr/>
        </p:nvCxnSpPr>
        <p:spPr>
          <a:xfrm>
            <a:off x="1265274" y="1196981"/>
            <a:ext cx="0" cy="4941516"/>
          </a:xfrm>
          <a:prstGeom prst="line">
            <a:avLst/>
          </a:prstGeom>
          <a:ln w="19050">
            <a:solidFill>
              <a:srgbClr val="1E49E2"/>
            </a:solidFill>
          </a:ln>
        </p:spPr>
        <p:style>
          <a:lnRef idx="1">
            <a:schemeClr val="accent1"/>
          </a:lnRef>
          <a:fillRef idx="0">
            <a:schemeClr val="accent1"/>
          </a:fillRef>
          <a:effectRef idx="0">
            <a:schemeClr val="accent1"/>
          </a:effectRef>
          <a:fontRef idx="minor">
            <a:schemeClr val="tx1"/>
          </a:fontRef>
        </p:style>
      </p:cxnSp>
      <p:sp>
        <p:nvSpPr>
          <p:cNvPr id="4" name="object 18">
            <a:extLst>
              <a:ext uri="{FF2B5EF4-FFF2-40B4-BE49-F238E27FC236}">
                <a16:creationId xmlns:a16="http://schemas.microsoft.com/office/drawing/2014/main" id="{ACEB7467-B17C-178A-3C5A-B1A16C4867E7}"/>
              </a:ext>
            </a:extLst>
          </p:cNvPr>
          <p:cNvSpPr txBox="1"/>
          <p:nvPr/>
        </p:nvSpPr>
        <p:spPr>
          <a:xfrm>
            <a:off x="1305419" y="3919550"/>
            <a:ext cx="2796729" cy="2041585"/>
          </a:xfrm>
          <a:prstGeom prst="rect">
            <a:avLst/>
          </a:prstGeom>
          <a:noFill/>
        </p:spPr>
        <p:txBody>
          <a:bodyPr vert="horz" wrap="square" lIns="180000" tIns="0" rIns="180000" bIns="0" rtlCol="0">
            <a:spAutoFit/>
          </a:bodyPr>
          <a:lstStyle/>
          <a:p>
            <a:pPr marL="8467" algn="just" latinLnBrk="0">
              <a:spcBef>
                <a:spcPts val="8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메타버스의 발전은 수요 예측 역량을 강화하고</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모델링을 </a:t>
            </a:r>
            <a:r>
              <a:rPr lang="ko-KR" altLang="en-US" sz="9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정밀화하며</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공급업체와 고객</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여러 거래 당사자와의 시나리오 기획 등을 가능하게 하여</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기업에 더 많은 혜택을 줄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또한 기업은 메타버스에서 생성된 가상 공간을 통해 가속화된 속도로 운영하고</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리스크에 실시간으로 대응하며</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메타버스에서 생성된 가상 공간을 통해 공급업체</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고객 및 기타 거래 당사자와 협력할 수 있을 것입니다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8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메타버스를 통한 모델링과 예측은 의사결정 및 실행의 자동화를 용이하게 할 것입니다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예를 들어</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재고의 자동 보충은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JIT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제조를 강화하여 더 나은 예측을 기반으로 의사결정을 자동화할 것입니다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이로 인해 공급망 리더들은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JIT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재고 정책을 재적용하고 물리적 제조 거점에 대한 의존도를 낮출 수 있을 것입니다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pic>
        <p:nvPicPr>
          <p:cNvPr id="21" name="그림 20" descr="인간의 얼굴, 스크린샷, 사람, 빛이(가) 표시된 사진&#10;&#10;자동 생성된 설명">
            <a:extLst>
              <a:ext uri="{FF2B5EF4-FFF2-40B4-BE49-F238E27FC236}">
                <a16:creationId xmlns:a16="http://schemas.microsoft.com/office/drawing/2014/main" id="{30B59F2C-EAB9-8ABE-8351-AE9D4DD4AB27}"/>
              </a:ext>
            </a:extLst>
          </p:cNvPr>
          <p:cNvPicPr>
            <a:picLocks noChangeAspect="1"/>
          </p:cNvPicPr>
          <p:nvPr/>
        </p:nvPicPr>
        <p:blipFill rotWithShape="1">
          <a:blip r:embed="rId2">
            <a:extLst>
              <a:ext uri="{28A0092B-C50C-407E-A947-70E740481C1C}">
                <a14:useLocalDpi xmlns:a14="http://schemas.microsoft.com/office/drawing/2010/main" val="0"/>
              </a:ext>
            </a:extLst>
          </a:blip>
          <a:srcRect t="37874" r="36642" b="1"/>
          <a:stretch/>
        </p:blipFill>
        <p:spPr>
          <a:xfrm>
            <a:off x="4572001" y="1210454"/>
            <a:ext cx="7619999" cy="4918884"/>
          </a:xfrm>
          <a:prstGeom prst="rect">
            <a:avLst/>
          </a:prstGeom>
        </p:spPr>
      </p:pic>
      <p:sp>
        <p:nvSpPr>
          <p:cNvPr id="22" name="object 3">
            <a:extLst>
              <a:ext uri="{FF2B5EF4-FFF2-40B4-BE49-F238E27FC236}">
                <a16:creationId xmlns:a16="http://schemas.microsoft.com/office/drawing/2014/main" id="{09C6E896-24C0-A5B6-8481-6859275750F9}"/>
              </a:ext>
            </a:extLst>
          </p:cNvPr>
          <p:cNvSpPr/>
          <p:nvPr/>
        </p:nvSpPr>
        <p:spPr>
          <a:xfrm>
            <a:off x="4572001" y="1210455"/>
            <a:ext cx="2243469" cy="2521574"/>
          </a:xfrm>
          <a:custGeom>
            <a:avLst/>
            <a:gdLst/>
            <a:ahLst/>
            <a:cxnLst/>
            <a:rect l="l" t="t" r="r" b="b"/>
            <a:pathLst>
              <a:path w="3067684" h="4314190">
                <a:moveTo>
                  <a:pt x="0" y="4313783"/>
                </a:moveTo>
                <a:lnTo>
                  <a:pt x="3067202" y="4313783"/>
                </a:lnTo>
                <a:lnTo>
                  <a:pt x="3067202" y="0"/>
                </a:lnTo>
                <a:lnTo>
                  <a:pt x="0" y="0"/>
                </a:lnTo>
                <a:lnTo>
                  <a:pt x="0" y="4313783"/>
                </a:lnTo>
                <a:close/>
              </a:path>
            </a:pathLst>
          </a:custGeom>
          <a:solidFill>
            <a:srgbClr val="333333">
              <a:alpha val="89999"/>
            </a:srgbClr>
          </a:solidFill>
        </p:spPr>
        <p:txBody>
          <a:bodyPr wrap="square" lIns="0" tIns="0" rIns="0" bIns="0" rtlCol="0"/>
          <a:lstStyle/>
          <a:p>
            <a:pPr latinLnBrk="0">
              <a:lnSpc>
                <a:spcPct val="110000"/>
              </a:lnSpc>
            </a:pPr>
            <a:endParaRPr sz="800" dirty="0">
              <a:latin typeface="+mn-ea"/>
            </a:endParaRPr>
          </a:p>
        </p:txBody>
      </p:sp>
      <p:sp>
        <p:nvSpPr>
          <p:cNvPr id="29" name="object 13">
            <a:extLst>
              <a:ext uri="{FF2B5EF4-FFF2-40B4-BE49-F238E27FC236}">
                <a16:creationId xmlns:a16="http://schemas.microsoft.com/office/drawing/2014/main" id="{91316013-5872-8F6F-4078-C753947FCD6B}"/>
              </a:ext>
            </a:extLst>
          </p:cNvPr>
          <p:cNvSpPr txBox="1"/>
          <p:nvPr/>
        </p:nvSpPr>
        <p:spPr>
          <a:xfrm>
            <a:off x="4565134" y="1379939"/>
            <a:ext cx="2206051" cy="2164952"/>
          </a:xfrm>
          <a:prstGeom prst="rect">
            <a:avLst/>
          </a:prstGeom>
          <a:noFill/>
        </p:spPr>
        <p:txBody>
          <a:bodyPr vert="horz" wrap="square" lIns="180000" tIns="0" rIns="180000" bIns="0" rtlCol="0">
            <a:spAutoFit/>
          </a:bodyPr>
          <a:lstStyle>
            <a:defPPr>
              <a:defRPr lang="ko-KR"/>
            </a:defPPr>
            <a:lvl1pPr marL="8467" algn="just" latinLnBrk="0">
              <a:spcBef>
                <a:spcPts val="800"/>
              </a:spcBef>
              <a:defRPr sz="900" spc="-2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defRPr>
            </a:lvl1pPr>
          </a:lstStyle>
          <a:p>
            <a:pPr>
              <a:lnSpc>
                <a:spcPct val="110000"/>
              </a:lnSpc>
              <a:spcAft>
                <a:spcPts val="800"/>
              </a:spcAft>
            </a:pPr>
            <a:r>
              <a:rPr lang="ko-KR" altLang="en-US" sz="800" dirty="0">
                <a:gradFill>
                  <a:gsLst>
                    <a:gs pos="0">
                      <a:schemeClr val="bg1"/>
                    </a:gs>
                    <a:gs pos="100000">
                      <a:schemeClr val="bg1"/>
                    </a:gs>
                  </a:gsLst>
                  <a:lin ang="5400000" scaled="1"/>
                </a:gradFill>
              </a:rPr>
              <a:t>의료 분야를 예로 들면</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기업들은 메타버스를 활용하여 스마트폰</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시계</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혈액검사</a:t>
            </a:r>
            <a:r>
              <a:rPr lang="en-US" altLang="ko-KR" sz="800" dirty="0">
                <a:gradFill>
                  <a:gsLst>
                    <a:gs pos="0">
                      <a:schemeClr val="bg1"/>
                    </a:gs>
                    <a:gs pos="100000">
                      <a:schemeClr val="bg1"/>
                    </a:gs>
                  </a:gsLst>
                  <a:lin ang="5400000" scaled="1"/>
                </a:gradFill>
              </a:rPr>
              <a:t>, DNA </a:t>
            </a:r>
            <a:r>
              <a:rPr lang="ko-KR" altLang="en-US" sz="800" dirty="0">
                <a:gradFill>
                  <a:gsLst>
                    <a:gs pos="0">
                      <a:schemeClr val="bg1"/>
                    </a:gs>
                    <a:gs pos="100000">
                      <a:schemeClr val="bg1"/>
                    </a:gs>
                  </a:gsLst>
                  <a:lin ang="5400000" scaled="1"/>
                </a:gradFill>
              </a:rPr>
              <a:t>분석 등 다양한 소스에서 개인 데이터를 통합하여 환자에 대한 디지털 정보를 생성할 수 있습니다</a:t>
            </a:r>
            <a:r>
              <a:rPr lang="en-US" altLang="ko-KR" sz="800" dirty="0">
                <a:gradFill>
                  <a:gsLst>
                    <a:gs pos="0">
                      <a:schemeClr val="bg1"/>
                    </a:gs>
                    <a:gs pos="100000">
                      <a:schemeClr val="bg1"/>
                    </a:gs>
                  </a:gsLst>
                  <a:lin ang="5400000" scaled="1"/>
                </a:gradFill>
              </a:rPr>
              <a:t>.</a:t>
            </a:r>
          </a:p>
          <a:p>
            <a:pPr>
              <a:lnSpc>
                <a:spcPct val="110000"/>
              </a:lnSpc>
              <a:spcAft>
                <a:spcPts val="800"/>
              </a:spcAft>
            </a:pPr>
            <a:r>
              <a:rPr lang="ko-KR" altLang="en-US" sz="800" dirty="0">
                <a:gradFill>
                  <a:gsLst>
                    <a:gs pos="0">
                      <a:schemeClr val="bg1"/>
                    </a:gs>
                    <a:gs pos="100000">
                      <a:schemeClr val="bg1"/>
                    </a:gs>
                  </a:gsLst>
                  <a:lin ang="5400000" scaled="1"/>
                </a:gradFill>
              </a:rPr>
              <a:t>이 데이터를 활용하면 건강 데이터를 기반으로 다양한 치료 시나리오를 모델링할 수 있어 맞춤형 치료를 제공할 수 있습니다</a:t>
            </a:r>
            <a:r>
              <a:rPr lang="en-US" altLang="ko-KR" sz="800" dirty="0">
                <a:gradFill>
                  <a:gsLst>
                    <a:gs pos="0">
                      <a:schemeClr val="bg1"/>
                    </a:gs>
                    <a:gs pos="100000">
                      <a:schemeClr val="bg1"/>
                    </a:gs>
                  </a:gsLst>
                  <a:lin ang="5400000" scaled="1"/>
                </a:gradFill>
              </a:rPr>
              <a:t>. </a:t>
            </a:r>
          </a:p>
          <a:p>
            <a:pPr>
              <a:lnSpc>
                <a:spcPct val="110000"/>
              </a:lnSpc>
              <a:spcAft>
                <a:spcPts val="800"/>
              </a:spcAft>
            </a:pPr>
            <a:r>
              <a:rPr lang="ko-KR" altLang="en-US" sz="800" dirty="0">
                <a:gradFill>
                  <a:gsLst>
                    <a:gs pos="0">
                      <a:schemeClr val="bg1"/>
                    </a:gs>
                    <a:gs pos="100000">
                      <a:schemeClr val="bg1"/>
                    </a:gs>
                  </a:gsLst>
                  <a:lin ang="5400000" scaled="1"/>
                </a:gradFill>
              </a:rPr>
              <a:t>이와 같은 시나리오 모델링의 고도화는 고객의 특정 요구에 부합하는 제품과 서비스의 신속한 개발에 기여하며</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의료 분야 뿐만 아니라 다른 분야에서도 활용될 수 있을 것입니다</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이러한 상세한 시나리오 모델링은 신제품 개발 시간을 단축시킬 것입니다</a:t>
            </a:r>
            <a:r>
              <a:rPr lang="en-US" altLang="ko-KR" sz="800" dirty="0">
                <a:gradFill>
                  <a:gsLst>
                    <a:gs pos="0">
                      <a:schemeClr val="bg1"/>
                    </a:gs>
                    <a:gs pos="100000">
                      <a:schemeClr val="bg1"/>
                    </a:gs>
                  </a:gsLst>
                  <a:lin ang="5400000" scaled="1"/>
                </a:gradFill>
              </a:rPr>
              <a:t>.</a:t>
            </a:r>
          </a:p>
        </p:txBody>
      </p:sp>
      <p:sp>
        <p:nvSpPr>
          <p:cNvPr id="15" name="사각형: 둥근 위쪽 모서리 14">
            <a:extLst>
              <a:ext uri="{FF2B5EF4-FFF2-40B4-BE49-F238E27FC236}">
                <a16:creationId xmlns:a16="http://schemas.microsoft.com/office/drawing/2014/main" id="{5B272210-69F6-A647-3F9D-5692C8238752}"/>
              </a:ext>
            </a:extLst>
          </p:cNvPr>
          <p:cNvSpPr/>
          <p:nvPr/>
        </p:nvSpPr>
        <p:spPr>
          <a:xfrm>
            <a:off x="9078912" y="571500"/>
            <a:ext cx="8366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2498821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림 16" descr="안경, 예술이(가) 표시된 사진&#10;&#10;자동 생성된 설명">
            <a:extLst>
              <a:ext uri="{FF2B5EF4-FFF2-40B4-BE49-F238E27FC236}">
                <a16:creationId xmlns:a16="http://schemas.microsoft.com/office/drawing/2014/main" id="{95C1BAE6-6705-CDAB-C1C4-A0E0F974C8A8}"/>
              </a:ext>
            </a:extLst>
          </p:cNvPr>
          <p:cNvPicPr>
            <a:picLocks noChangeAspect="1"/>
          </p:cNvPicPr>
          <p:nvPr/>
        </p:nvPicPr>
        <p:blipFill rotWithShape="1">
          <a:blip r:embed="rId2">
            <a:extLst>
              <a:ext uri="{28A0092B-C50C-407E-A947-70E740481C1C}">
                <a14:useLocalDpi xmlns:a14="http://schemas.microsoft.com/office/drawing/2010/main" val="0"/>
              </a:ext>
            </a:extLst>
          </a:blip>
          <a:srcRect l="26550" t="3722" r="21727" b="7894"/>
          <a:stretch/>
        </p:blipFill>
        <p:spPr>
          <a:xfrm>
            <a:off x="4592360" y="1205400"/>
            <a:ext cx="3966849" cy="4923938"/>
          </a:xfrm>
          <a:prstGeom prst="rect">
            <a:avLst/>
          </a:prstGeom>
        </p:spPr>
      </p:pic>
      <p:sp>
        <p:nvSpPr>
          <p:cNvPr id="68" name="자유형: 도형 67">
            <a:extLst>
              <a:ext uri="{FF2B5EF4-FFF2-40B4-BE49-F238E27FC236}">
                <a16:creationId xmlns:a16="http://schemas.microsoft.com/office/drawing/2014/main" id="{92261865-CA35-C48D-B6EC-2CB7B89DE67E}"/>
              </a:ext>
            </a:extLst>
          </p:cNvPr>
          <p:cNvSpPr/>
          <p:nvPr/>
        </p:nvSpPr>
        <p:spPr>
          <a:xfrm flipV="1">
            <a:off x="7814930" y="5088831"/>
            <a:ext cx="3731824" cy="1048625"/>
          </a:xfrm>
          <a:custGeom>
            <a:avLst/>
            <a:gdLst>
              <a:gd name="connsiteX0" fmla="*/ 0 w 3216592"/>
              <a:gd name="connsiteY0" fmla="*/ 1100332 h 1100332"/>
              <a:gd name="connsiteX1" fmla="*/ 2755035 w 3216592"/>
              <a:gd name="connsiteY1" fmla="*/ 1100332 h 1100332"/>
              <a:gd name="connsiteX2" fmla="*/ 3216592 w 3216592"/>
              <a:gd name="connsiteY2" fmla="*/ 1100332 h 1100332"/>
              <a:gd name="connsiteX3" fmla="*/ 2755035 w 3216592"/>
              <a:gd name="connsiteY3" fmla="*/ 0 h 1100332"/>
              <a:gd name="connsiteX4" fmla="*/ 2755035 w 3216592"/>
              <a:gd name="connsiteY4" fmla="*/ 1250 h 1100332"/>
              <a:gd name="connsiteX5" fmla="*/ 0 w 3216592"/>
              <a:gd name="connsiteY5" fmla="*/ 1250 h 1100332"/>
              <a:gd name="connsiteX0" fmla="*/ 0 w 3103739"/>
              <a:gd name="connsiteY0" fmla="*/ 1100332 h 1103559"/>
              <a:gd name="connsiteX1" fmla="*/ 2755035 w 3103739"/>
              <a:gd name="connsiteY1" fmla="*/ 1100332 h 1103559"/>
              <a:gd name="connsiteX2" fmla="*/ 3103739 w 3103739"/>
              <a:gd name="connsiteY2" fmla="*/ 1103559 h 1103559"/>
              <a:gd name="connsiteX3" fmla="*/ 2755035 w 3103739"/>
              <a:gd name="connsiteY3" fmla="*/ 0 h 1103559"/>
              <a:gd name="connsiteX4" fmla="*/ 2755035 w 3103739"/>
              <a:gd name="connsiteY4" fmla="*/ 1250 h 1103559"/>
              <a:gd name="connsiteX5" fmla="*/ 0 w 3103739"/>
              <a:gd name="connsiteY5" fmla="*/ 1250 h 1103559"/>
              <a:gd name="connsiteX6" fmla="*/ 0 w 3103739"/>
              <a:gd name="connsiteY6" fmla="*/ 1100332 h 1103559"/>
              <a:gd name="connsiteX0" fmla="*/ 0 w 3103739"/>
              <a:gd name="connsiteY0" fmla="*/ 1100332 h 1100332"/>
              <a:gd name="connsiteX1" fmla="*/ 2755035 w 3103739"/>
              <a:gd name="connsiteY1" fmla="*/ 1100332 h 1100332"/>
              <a:gd name="connsiteX2" fmla="*/ 3103739 w 3103739"/>
              <a:gd name="connsiteY2" fmla="*/ 1097106 h 1100332"/>
              <a:gd name="connsiteX3" fmla="*/ 2755035 w 3103739"/>
              <a:gd name="connsiteY3" fmla="*/ 0 h 1100332"/>
              <a:gd name="connsiteX4" fmla="*/ 2755035 w 3103739"/>
              <a:gd name="connsiteY4" fmla="*/ 1250 h 1100332"/>
              <a:gd name="connsiteX5" fmla="*/ 0 w 3103739"/>
              <a:gd name="connsiteY5" fmla="*/ 1250 h 1100332"/>
              <a:gd name="connsiteX6" fmla="*/ 0 w 3103739"/>
              <a:gd name="connsiteY6" fmla="*/ 1100332 h 1100332"/>
              <a:gd name="connsiteX0" fmla="*/ 0 w 3101174"/>
              <a:gd name="connsiteY0" fmla="*/ 1100332 h 1103559"/>
              <a:gd name="connsiteX1" fmla="*/ 2755035 w 3101174"/>
              <a:gd name="connsiteY1" fmla="*/ 1100332 h 1103559"/>
              <a:gd name="connsiteX2" fmla="*/ 3101174 w 3101174"/>
              <a:gd name="connsiteY2" fmla="*/ 1103559 h 1103559"/>
              <a:gd name="connsiteX3" fmla="*/ 2755035 w 3101174"/>
              <a:gd name="connsiteY3" fmla="*/ 0 h 1103559"/>
              <a:gd name="connsiteX4" fmla="*/ 2755035 w 3101174"/>
              <a:gd name="connsiteY4" fmla="*/ 1250 h 1103559"/>
              <a:gd name="connsiteX5" fmla="*/ 0 w 3101174"/>
              <a:gd name="connsiteY5" fmla="*/ 1250 h 1103559"/>
              <a:gd name="connsiteX6" fmla="*/ 0 w 3101174"/>
              <a:gd name="connsiteY6" fmla="*/ 1100332 h 1103559"/>
              <a:gd name="connsiteX0" fmla="*/ 0 w 3108868"/>
              <a:gd name="connsiteY0" fmla="*/ 1100332 h 1103559"/>
              <a:gd name="connsiteX1" fmla="*/ 2755035 w 3108868"/>
              <a:gd name="connsiteY1" fmla="*/ 1100332 h 1103559"/>
              <a:gd name="connsiteX2" fmla="*/ 3108868 w 3108868"/>
              <a:gd name="connsiteY2" fmla="*/ 1103559 h 1103559"/>
              <a:gd name="connsiteX3" fmla="*/ 2755035 w 3108868"/>
              <a:gd name="connsiteY3" fmla="*/ 0 h 1103559"/>
              <a:gd name="connsiteX4" fmla="*/ 2755035 w 3108868"/>
              <a:gd name="connsiteY4" fmla="*/ 1250 h 1103559"/>
              <a:gd name="connsiteX5" fmla="*/ 0 w 3108868"/>
              <a:gd name="connsiteY5" fmla="*/ 1250 h 1103559"/>
              <a:gd name="connsiteX6" fmla="*/ 0 w 3108868"/>
              <a:gd name="connsiteY6" fmla="*/ 1100332 h 1103559"/>
              <a:gd name="connsiteX0" fmla="*/ 0 w 3108868"/>
              <a:gd name="connsiteY0" fmla="*/ 1100332 h 1100333"/>
              <a:gd name="connsiteX1" fmla="*/ 2755035 w 3108868"/>
              <a:gd name="connsiteY1" fmla="*/ 1100332 h 1100333"/>
              <a:gd name="connsiteX2" fmla="*/ 3108868 w 3108868"/>
              <a:gd name="connsiteY2" fmla="*/ 1100333 h 1100333"/>
              <a:gd name="connsiteX3" fmla="*/ 2755035 w 3108868"/>
              <a:gd name="connsiteY3" fmla="*/ 0 h 1100333"/>
              <a:gd name="connsiteX4" fmla="*/ 2755035 w 3108868"/>
              <a:gd name="connsiteY4" fmla="*/ 1250 h 1100333"/>
              <a:gd name="connsiteX5" fmla="*/ 0 w 3108868"/>
              <a:gd name="connsiteY5" fmla="*/ 1250 h 1100333"/>
              <a:gd name="connsiteX6" fmla="*/ 0 w 3108868"/>
              <a:gd name="connsiteY6" fmla="*/ 1100332 h 1100333"/>
              <a:gd name="connsiteX0" fmla="*/ 0 w 3108868"/>
              <a:gd name="connsiteY0" fmla="*/ 1100332 h 1100333"/>
              <a:gd name="connsiteX1" fmla="*/ 2755035 w 3108868"/>
              <a:gd name="connsiteY1" fmla="*/ 1100332 h 1100333"/>
              <a:gd name="connsiteX2" fmla="*/ 3108868 w 3108868"/>
              <a:gd name="connsiteY2" fmla="*/ 1100333 h 1100333"/>
              <a:gd name="connsiteX3" fmla="*/ 2755035 w 3108868"/>
              <a:gd name="connsiteY3" fmla="*/ 0 h 1100333"/>
              <a:gd name="connsiteX4" fmla="*/ 2611404 w 3108868"/>
              <a:gd name="connsiteY4" fmla="*/ 1250 h 1100333"/>
              <a:gd name="connsiteX5" fmla="*/ 0 w 3108868"/>
              <a:gd name="connsiteY5" fmla="*/ 1250 h 1100333"/>
              <a:gd name="connsiteX6" fmla="*/ 0 w 3108868"/>
              <a:gd name="connsiteY6" fmla="*/ 1100332 h 1100333"/>
              <a:gd name="connsiteX0" fmla="*/ 0 w 3108868"/>
              <a:gd name="connsiteY0" fmla="*/ 1099082 h 1099083"/>
              <a:gd name="connsiteX1" fmla="*/ 2755035 w 3108868"/>
              <a:gd name="connsiteY1" fmla="*/ 1099082 h 1099083"/>
              <a:gd name="connsiteX2" fmla="*/ 3108868 w 3108868"/>
              <a:gd name="connsiteY2" fmla="*/ 1099083 h 1099083"/>
              <a:gd name="connsiteX3" fmla="*/ 2616533 w 3108868"/>
              <a:gd name="connsiteY3" fmla="*/ 1977 h 1099083"/>
              <a:gd name="connsiteX4" fmla="*/ 2611404 w 3108868"/>
              <a:gd name="connsiteY4" fmla="*/ 0 h 1099083"/>
              <a:gd name="connsiteX5" fmla="*/ 0 w 3108868"/>
              <a:gd name="connsiteY5" fmla="*/ 0 h 1099083"/>
              <a:gd name="connsiteX6" fmla="*/ 0 w 3108868"/>
              <a:gd name="connsiteY6" fmla="*/ 1099082 h 109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868" h="1099083">
                <a:moveTo>
                  <a:pt x="0" y="1099082"/>
                </a:moveTo>
                <a:lnTo>
                  <a:pt x="2755035" y="1099082"/>
                </a:lnTo>
                <a:lnTo>
                  <a:pt x="3108868" y="1099083"/>
                </a:lnTo>
                <a:lnTo>
                  <a:pt x="2616533" y="1977"/>
                </a:lnTo>
                <a:lnTo>
                  <a:pt x="2611404" y="0"/>
                </a:lnTo>
                <a:lnTo>
                  <a:pt x="0" y="0"/>
                </a:lnTo>
                <a:lnTo>
                  <a:pt x="0" y="1099082"/>
                </a:lnTo>
                <a:close/>
              </a:path>
            </a:pathLst>
          </a:cu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67" name="자유형: 도형 66">
            <a:extLst>
              <a:ext uri="{FF2B5EF4-FFF2-40B4-BE49-F238E27FC236}">
                <a16:creationId xmlns:a16="http://schemas.microsoft.com/office/drawing/2014/main" id="{510726B7-6A88-3722-33D7-BD2FE8E86E0C}"/>
              </a:ext>
            </a:extLst>
          </p:cNvPr>
          <p:cNvSpPr/>
          <p:nvPr/>
        </p:nvSpPr>
        <p:spPr>
          <a:xfrm flipV="1">
            <a:off x="8165805" y="3944226"/>
            <a:ext cx="4021331" cy="1101904"/>
          </a:xfrm>
          <a:custGeom>
            <a:avLst/>
            <a:gdLst>
              <a:gd name="connsiteX0" fmla="*/ 3312229 w 3773786"/>
              <a:gd name="connsiteY0" fmla="*/ 1087002 h 1087002"/>
              <a:gd name="connsiteX1" fmla="*/ 3773786 w 3773786"/>
              <a:gd name="connsiteY1" fmla="*/ 1087002 h 1087002"/>
              <a:gd name="connsiteX2" fmla="*/ 3316378 w 3773786"/>
              <a:gd name="connsiteY2" fmla="*/ 9771 h 1087002"/>
              <a:gd name="connsiteX3" fmla="*/ 3316378 w 3773786"/>
              <a:gd name="connsiteY3" fmla="*/ 0 h 1087002"/>
              <a:gd name="connsiteX4" fmla="*/ 3312229 w 3773786"/>
              <a:gd name="connsiteY4" fmla="*/ 0 h 1087002"/>
              <a:gd name="connsiteX5" fmla="*/ 0 w 3773786"/>
              <a:gd name="connsiteY5" fmla="*/ 0 h 1087002"/>
              <a:gd name="connsiteX6" fmla="*/ 0 w 3773786"/>
              <a:gd name="connsiteY6" fmla="*/ 1086280 h 1087002"/>
              <a:gd name="connsiteX7" fmla="*/ 3312229 w 3773786"/>
              <a:gd name="connsiteY7" fmla="*/ 1086280 h 1087002"/>
              <a:gd name="connsiteX0" fmla="*/ 3312229 w 3773786"/>
              <a:gd name="connsiteY0" fmla="*/ 1087002 h 1087002"/>
              <a:gd name="connsiteX1" fmla="*/ 3773786 w 3773786"/>
              <a:gd name="connsiteY1" fmla="*/ 1087002 h 1087002"/>
              <a:gd name="connsiteX2" fmla="*/ 3316378 w 3773786"/>
              <a:gd name="connsiteY2" fmla="*/ 9771 h 1087002"/>
              <a:gd name="connsiteX3" fmla="*/ 3316378 w 3773786"/>
              <a:gd name="connsiteY3" fmla="*/ 0 h 1087002"/>
              <a:gd name="connsiteX4" fmla="*/ 3184153 w 3773786"/>
              <a:gd name="connsiteY4" fmla="*/ 3381 h 1087002"/>
              <a:gd name="connsiteX5" fmla="*/ 0 w 3773786"/>
              <a:gd name="connsiteY5" fmla="*/ 0 h 1087002"/>
              <a:gd name="connsiteX6" fmla="*/ 0 w 3773786"/>
              <a:gd name="connsiteY6" fmla="*/ 1086280 h 1087002"/>
              <a:gd name="connsiteX7" fmla="*/ 3312229 w 3773786"/>
              <a:gd name="connsiteY7" fmla="*/ 1086280 h 1087002"/>
              <a:gd name="connsiteX8" fmla="*/ 3312229 w 3773786"/>
              <a:gd name="connsiteY8" fmla="*/ 1087002 h 1087002"/>
              <a:gd name="connsiteX0" fmla="*/ 3312229 w 3773786"/>
              <a:gd name="connsiteY0" fmla="*/ 1087002 h 1087002"/>
              <a:gd name="connsiteX1" fmla="*/ 3773786 w 3773786"/>
              <a:gd name="connsiteY1" fmla="*/ 1087002 h 1087002"/>
              <a:gd name="connsiteX2" fmla="*/ 3316378 w 3773786"/>
              <a:gd name="connsiteY2" fmla="*/ 9771 h 1087002"/>
              <a:gd name="connsiteX3" fmla="*/ 3316378 w 3773786"/>
              <a:gd name="connsiteY3" fmla="*/ 0 h 1087002"/>
              <a:gd name="connsiteX4" fmla="*/ 3184153 w 3773786"/>
              <a:gd name="connsiteY4" fmla="*/ 3381 h 1087002"/>
              <a:gd name="connsiteX5" fmla="*/ 0 w 3773786"/>
              <a:gd name="connsiteY5" fmla="*/ 0 h 1087002"/>
              <a:gd name="connsiteX6" fmla="*/ 0 w 3773786"/>
              <a:gd name="connsiteY6" fmla="*/ 1086280 h 1087002"/>
              <a:gd name="connsiteX7" fmla="*/ 3312229 w 3773786"/>
              <a:gd name="connsiteY7" fmla="*/ 1086280 h 1087002"/>
              <a:gd name="connsiteX8" fmla="*/ 3312229 w 3773786"/>
              <a:gd name="connsiteY8" fmla="*/ 1087002 h 1087002"/>
              <a:gd name="connsiteX0" fmla="*/ 3312229 w 3773786"/>
              <a:gd name="connsiteY0" fmla="*/ 1087908 h 1087908"/>
              <a:gd name="connsiteX1" fmla="*/ 3773786 w 3773786"/>
              <a:gd name="connsiteY1" fmla="*/ 1087908 h 1087908"/>
              <a:gd name="connsiteX2" fmla="*/ 3316378 w 3773786"/>
              <a:gd name="connsiteY2" fmla="*/ 10677 h 1087908"/>
              <a:gd name="connsiteX3" fmla="*/ 3316378 w 3773786"/>
              <a:gd name="connsiteY3" fmla="*/ 906 h 1087908"/>
              <a:gd name="connsiteX4" fmla="*/ 3184153 w 3773786"/>
              <a:gd name="connsiteY4" fmla="*/ 4287 h 1087908"/>
              <a:gd name="connsiteX5" fmla="*/ 0 w 3773786"/>
              <a:gd name="connsiteY5" fmla="*/ 906 h 1087908"/>
              <a:gd name="connsiteX6" fmla="*/ 0 w 3773786"/>
              <a:gd name="connsiteY6" fmla="*/ 1087186 h 1087908"/>
              <a:gd name="connsiteX7" fmla="*/ 3312229 w 3773786"/>
              <a:gd name="connsiteY7" fmla="*/ 1087186 h 1087908"/>
              <a:gd name="connsiteX8" fmla="*/ 3312229 w 3773786"/>
              <a:gd name="connsiteY8" fmla="*/ 1087908 h 1087908"/>
              <a:gd name="connsiteX0" fmla="*/ 3312229 w 3773786"/>
              <a:gd name="connsiteY0" fmla="*/ 1087002 h 1087002"/>
              <a:gd name="connsiteX1" fmla="*/ 3773786 w 3773786"/>
              <a:gd name="connsiteY1" fmla="*/ 1087002 h 1087002"/>
              <a:gd name="connsiteX2" fmla="*/ 3316378 w 3773786"/>
              <a:gd name="connsiteY2" fmla="*/ 9771 h 1087002"/>
              <a:gd name="connsiteX3" fmla="*/ 3316378 w 3773786"/>
              <a:gd name="connsiteY3" fmla="*/ 0 h 1087002"/>
              <a:gd name="connsiteX4" fmla="*/ 3184153 w 3773786"/>
              <a:gd name="connsiteY4" fmla="*/ 3381 h 1087002"/>
              <a:gd name="connsiteX5" fmla="*/ 0 w 3773786"/>
              <a:gd name="connsiteY5" fmla="*/ 0 h 1087002"/>
              <a:gd name="connsiteX6" fmla="*/ 0 w 3773786"/>
              <a:gd name="connsiteY6" fmla="*/ 1086280 h 1087002"/>
              <a:gd name="connsiteX7" fmla="*/ 3312229 w 3773786"/>
              <a:gd name="connsiteY7" fmla="*/ 1086280 h 1087002"/>
              <a:gd name="connsiteX8" fmla="*/ 3312229 w 3773786"/>
              <a:gd name="connsiteY8" fmla="*/ 1087002 h 1087002"/>
              <a:gd name="connsiteX0" fmla="*/ 3312229 w 3773786"/>
              <a:gd name="connsiteY0" fmla="*/ 1093861 h 1093861"/>
              <a:gd name="connsiteX1" fmla="*/ 3773786 w 3773786"/>
              <a:gd name="connsiteY1" fmla="*/ 1093861 h 1093861"/>
              <a:gd name="connsiteX2" fmla="*/ 3316378 w 3773786"/>
              <a:gd name="connsiteY2" fmla="*/ 16630 h 1093861"/>
              <a:gd name="connsiteX3" fmla="*/ 3316378 w 3773786"/>
              <a:gd name="connsiteY3" fmla="*/ 6859 h 1093861"/>
              <a:gd name="connsiteX4" fmla="*/ 3184153 w 3773786"/>
              <a:gd name="connsiteY4" fmla="*/ 97 h 1093861"/>
              <a:gd name="connsiteX5" fmla="*/ 0 w 3773786"/>
              <a:gd name="connsiteY5" fmla="*/ 6859 h 1093861"/>
              <a:gd name="connsiteX6" fmla="*/ 0 w 3773786"/>
              <a:gd name="connsiteY6" fmla="*/ 1093139 h 1093861"/>
              <a:gd name="connsiteX7" fmla="*/ 3312229 w 3773786"/>
              <a:gd name="connsiteY7" fmla="*/ 1093139 h 1093861"/>
              <a:gd name="connsiteX8" fmla="*/ 3312229 w 3773786"/>
              <a:gd name="connsiteY8" fmla="*/ 1093861 h 1093861"/>
              <a:gd name="connsiteX0" fmla="*/ 3312229 w 3773786"/>
              <a:gd name="connsiteY0" fmla="*/ 1097146 h 1097146"/>
              <a:gd name="connsiteX1" fmla="*/ 3773786 w 3773786"/>
              <a:gd name="connsiteY1" fmla="*/ 1097146 h 1097146"/>
              <a:gd name="connsiteX2" fmla="*/ 3316378 w 3773786"/>
              <a:gd name="connsiteY2" fmla="*/ 19915 h 1097146"/>
              <a:gd name="connsiteX3" fmla="*/ 3191504 w 3773786"/>
              <a:gd name="connsiteY3" fmla="*/ 0 h 1097146"/>
              <a:gd name="connsiteX4" fmla="*/ 3184153 w 3773786"/>
              <a:gd name="connsiteY4" fmla="*/ 3382 h 1097146"/>
              <a:gd name="connsiteX5" fmla="*/ 0 w 3773786"/>
              <a:gd name="connsiteY5" fmla="*/ 10144 h 1097146"/>
              <a:gd name="connsiteX6" fmla="*/ 0 w 3773786"/>
              <a:gd name="connsiteY6" fmla="*/ 1096424 h 1097146"/>
              <a:gd name="connsiteX7" fmla="*/ 3312229 w 3773786"/>
              <a:gd name="connsiteY7" fmla="*/ 1096424 h 1097146"/>
              <a:gd name="connsiteX8" fmla="*/ 3312229 w 3773786"/>
              <a:gd name="connsiteY8" fmla="*/ 1097146 h 1097146"/>
              <a:gd name="connsiteX0" fmla="*/ 3312229 w 3773786"/>
              <a:gd name="connsiteY0" fmla="*/ 1097519 h 1097519"/>
              <a:gd name="connsiteX1" fmla="*/ 3773786 w 3773786"/>
              <a:gd name="connsiteY1" fmla="*/ 1097519 h 1097519"/>
              <a:gd name="connsiteX2" fmla="*/ 3197907 w 3773786"/>
              <a:gd name="connsiteY2" fmla="*/ 0 h 1097519"/>
              <a:gd name="connsiteX3" fmla="*/ 3191504 w 3773786"/>
              <a:gd name="connsiteY3" fmla="*/ 373 h 1097519"/>
              <a:gd name="connsiteX4" fmla="*/ 3184153 w 3773786"/>
              <a:gd name="connsiteY4" fmla="*/ 3755 h 1097519"/>
              <a:gd name="connsiteX5" fmla="*/ 0 w 3773786"/>
              <a:gd name="connsiteY5" fmla="*/ 10517 h 1097519"/>
              <a:gd name="connsiteX6" fmla="*/ 0 w 3773786"/>
              <a:gd name="connsiteY6" fmla="*/ 1096797 h 1097519"/>
              <a:gd name="connsiteX7" fmla="*/ 3312229 w 3773786"/>
              <a:gd name="connsiteY7" fmla="*/ 1096797 h 1097519"/>
              <a:gd name="connsiteX8" fmla="*/ 3312229 w 3773786"/>
              <a:gd name="connsiteY8" fmla="*/ 1097519 h 1097519"/>
              <a:gd name="connsiteX0" fmla="*/ 3312229 w 3773786"/>
              <a:gd name="connsiteY0" fmla="*/ 1097519 h 1097519"/>
              <a:gd name="connsiteX1" fmla="*/ 3773786 w 3773786"/>
              <a:gd name="connsiteY1" fmla="*/ 1097519 h 1097519"/>
              <a:gd name="connsiteX2" fmla="*/ 3197907 w 3773786"/>
              <a:gd name="connsiteY2" fmla="*/ 0 h 1097519"/>
              <a:gd name="connsiteX3" fmla="*/ 3191504 w 3773786"/>
              <a:gd name="connsiteY3" fmla="*/ 373 h 1097519"/>
              <a:gd name="connsiteX4" fmla="*/ 3184153 w 3773786"/>
              <a:gd name="connsiteY4" fmla="*/ 3755 h 1097519"/>
              <a:gd name="connsiteX5" fmla="*/ 0 w 3773786"/>
              <a:gd name="connsiteY5" fmla="*/ 10517 h 1097519"/>
              <a:gd name="connsiteX6" fmla="*/ 0 w 3773786"/>
              <a:gd name="connsiteY6" fmla="*/ 1096797 h 1097519"/>
              <a:gd name="connsiteX7" fmla="*/ 3312229 w 3773786"/>
              <a:gd name="connsiteY7" fmla="*/ 1096797 h 1097519"/>
              <a:gd name="connsiteX8" fmla="*/ 3312229 w 3773786"/>
              <a:gd name="connsiteY8" fmla="*/ 1097519 h 1097519"/>
              <a:gd name="connsiteX0" fmla="*/ 3312229 w 3773786"/>
              <a:gd name="connsiteY0" fmla="*/ 1097519 h 1097519"/>
              <a:gd name="connsiteX1" fmla="*/ 3773786 w 3773786"/>
              <a:gd name="connsiteY1" fmla="*/ 1097519 h 1097519"/>
              <a:gd name="connsiteX2" fmla="*/ 3197907 w 3773786"/>
              <a:gd name="connsiteY2" fmla="*/ 0 h 1097519"/>
              <a:gd name="connsiteX3" fmla="*/ 3191504 w 3773786"/>
              <a:gd name="connsiteY3" fmla="*/ 373 h 1097519"/>
              <a:gd name="connsiteX4" fmla="*/ 3173624 w 3773786"/>
              <a:gd name="connsiteY4" fmla="*/ 3755 h 1097519"/>
              <a:gd name="connsiteX5" fmla="*/ 0 w 3773786"/>
              <a:gd name="connsiteY5" fmla="*/ 10517 h 1097519"/>
              <a:gd name="connsiteX6" fmla="*/ 0 w 3773786"/>
              <a:gd name="connsiteY6" fmla="*/ 1096797 h 1097519"/>
              <a:gd name="connsiteX7" fmla="*/ 3312229 w 3773786"/>
              <a:gd name="connsiteY7" fmla="*/ 1096797 h 1097519"/>
              <a:gd name="connsiteX8" fmla="*/ 3312229 w 3773786"/>
              <a:gd name="connsiteY8" fmla="*/ 1097519 h 1097519"/>
              <a:gd name="connsiteX0" fmla="*/ 3312229 w 3773786"/>
              <a:gd name="connsiteY0" fmla="*/ 1097519 h 1097519"/>
              <a:gd name="connsiteX1" fmla="*/ 3773786 w 3773786"/>
              <a:gd name="connsiteY1" fmla="*/ 1097519 h 1097519"/>
              <a:gd name="connsiteX2" fmla="*/ 3197907 w 3773786"/>
              <a:gd name="connsiteY2" fmla="*/ 0 h 1097519"/>
              <a:gd name="connsiteX3" fmla="*/ 3191504 w 3773786"/>
              <a:gd name="connsiteY3" fmla="*/ 373 h 1097519"/>
              <a:gd name="connsiteX4" fmla="*/ 3181521 w 3773786"/>
              <a:gd name="connsiteY4" fmla="*/ 976 h 1097519"/>
              <a:gd name="connsiteX5" fmla="*/ 0 w 3773786"/>
              <a:gd name="connsiteY5" fmla="*/ 10517 h 1097519"/>
              <a:gd name="connsiteX6" fmla="*/ 0 w 3773786"/>
              <a:gd name="connsiteY6" fmla="*/ 1096797 h 1097519"/>
              <a:gd name="connsiteX7" fmla="*/ 3312229 w 3773786"/>
              <a:gd name="connsiteY7" fmla="*/ 1096797 h 1097519"/>
              <a:gd name="connsiteX8" fmla="*/ 3312229 w 3773786"/>
              <a:gd name="connsiteY8" fmla="*/ 1097519 h 1097519"/>
              <a:gd name="connsiteX0" fmla="*/ 3312229 w 3773786"/>
              <a:gd name="connsiteY0" fmla="*/ 1097519 h 1097519"/>
              <a:gd name="connsiteX1" fmla="*/ 3773786 w 3773786"/>
              <a:gd name="connsiteY1" fmla="*/ 1097519 h 1097519"/>
              <a:gd name="connsiteX2" fmla="*/ 3197907 w 3773786"/>
              <a:gd name="connsiteY2" fmla="*/ 0 h 1097519"/>
              <a:gd name="connsiteX3" fmla="*/ 3191504 w 3773786"/>
              <a:gd name="connsiteY3" fmla="*/ 373 h 1097519"/>
              <a:gd name="connsiteX4" fmla="*/ 3181521 w 3773786"/>
              <a:gd name="connsiteY4" fmla="*/ 3756 h 1097519"/>
              <a:gd name="connsiteX5" fmla="*/ 0 w 3773786"/>
              <a:gd name="connsiteY5" fmla="*/ 10517 h 1097519"/>
              <a:gd name="connsiteX6" fmla="*/ 0 w 3773786"/>
              <a:gd name="connsiteY6" fmla="*/ 1096797 h 1097519"/>
              <a:gd name="connsiteX7" fmla="*/ 3312229 w 3773786"/>
              <a:gd name="connsiteY7" fmla="*/ 1096797 h 1097519"/>
              <a:gd name="connsiteX8" fmla="*/ 3312229 w 3773786"/>
              <a:gd name="connsiteY8" fmla="*/ 1097519 h 1097519"/>
              <a:gd name="connsiteX0" fmla="*/ 3312229 w 3773786"/>
              <a:gd name="connsiteY0" fmla="*/ 1097519 h 1097519"/>
              <a:gd name="connsiteX1" fmla="*/ 3773786 w 3773786"/>
              <a:gd name="connsiteY1" fmla="*/ 1097519 h 1097519"/>
              <a:gd name="connsiteX2" fmla="*/ 3197907 w 3773786"/>
              <a:gd name="connsiteY2" fmla="*/ 0 h 1097519"/>
              <a:gd name="connsiteX3" fmla="*/ 3191504 w 3773786"/>
              <a:gd name="connsiteY3" fmla="*/ 373 h 1097519"/>
              <a:gd name="connsiteX4" fmla="*/ 3181521 w 3773786"/>
              <a:gd name="connsiteY4" fmla="*/ 3756 h 1097519"/>
              <a:gd name="connsiteX5" fmla="*/ 0 w 3773786"/>
              <a:gd name="connsiteY5" fmla="*/ 10517 h 1097519"/>
              <a:gd name="connsiteX6" fmla="*/ 0 w 3773786"/>
              <a:gd name="connsiteY6" fmla="*/ 1096797 h 1097519"/>
              <a:gd name="connsiteX7" fmla="*/ 3312229 w 3773786"/>
              <a:gd name="connsiteY7" fmla="*/ 1096797 h 1097519"/>
              <a:gd name="connsiteX8" fmla="*/ 3312229 w 3773786"/>
              <a:gd name="connsiteY8" fmla="*/ 1097519 h 1097519"/>
              <a:gd name="connsiteX0" fmla="*/ 3312229 w 3773786"/>
              <a:gd name="connsiteY0" fmla="*/ 1097519 h 1097519"/>
              <a:gd name="connsiteX1" fmla="*/ 3773786 w 3773786"/>
              <a:gd name="connsiteY1" fmla="*/ 1097519 h 1097519"/>
              <a:gd name="connsiteX2" fmla="*/ 3197907 w 3773786"/>
              <a:gd name="connsiteY2" fmla="*/ 0 h 1097519"/>
              <a:gd name="connsiteX3" fmla="*/ 3191504 w 3773786"/>
              <a:gd name="connsiteY3" fmla="*/ 373 h 1097519"/>
              <a:gd name="connsiteX4" fmla="*/ 3181521 w 3773786"/>
              <a:gd name="connsiteY4" fmla="*/ 3756 h 1097519"/>
              <a:gd name="connsiteX5" fmla="*/ 0 w 3773786"/>
              <a:gd name="connsiteY5" fmla="*/ 10517 h 1097519"/>
              <a:gd name="connsiteX6" fmla="*/ 0 w 3773786"/>
              <a:gd name="connsiteY6" fmla="*/ 1096797 h 1097519"/>
              <a:gd name="connsiteX7" fmla="*/ 3312229 w 3773786"/>
              <a:gd name="connsiteY7" fmla="*/ 1096797 h 1097519"/>
              <a:gd name="connsiteX8" fmla="*/ 3312229 w 3773786"/>
              <a:gd name="connsiteY8" fmla="*/ 1097519 h 1097519"/>
              <a:gd name="connsiteX0" fmla="*/ 3312229 w 3773786"/>
              <a:gd name="connsiteY0" fmla="*/ 1097519 h 1097519"/>
              <a:gd name="connsiteX1" fmla="*/ 3773786 w 3773786"/>
              <a:gd name="connsiteY1" fmla="*/ 1097519 h 1097519"/>
              <a:gd name="connsiteX2" fmla="*/ 3197907 w 3773786"/>
              <a:gd name="connsiteY2" fmla="*/ 0 h 1097519"/>
              <a:gd name="connsiteX3" fmla="*/ 3191504 w 3773786"/>
              <a:gd name="connsiteY3" fmla="*/ 373 h 1097519"/>
              <a:gd name="connsiteX4" fmla="*/ 3186785 w 3773786"/>
              <a:gd name="connsiteY4" fmla="*/ 6535 h 1097519"/>
              <a:gd name="connsiteX5" fmla="*/ 0 w 3773786"/>
              <a:gd name="connsiteY5" fmla="*/ 10517 h 1097519"/>
              <a:gd name="connsiteX6" fmla="*/ 0 w 3773786"/>
              <a:gd name="connsiteY6" fmla="*/ 1096797 h 1097519"/>
              <a:gd name="connsiteX7" fmla="*/ 3312229 w 3773786"/>
              <a:gd name="connsiteY7" fmla="*/ 1096797 h 1097519"/>
              <a:gd name="connsiteX8" fmla="*/ 3312229 w 3773786"/>
              <a:gd name="connsiteY8" fmla="*/ 1097519 h 1097519"/>
              <a:gd name="connsiteX0" fmla="*/ 3312229 w 3773786"/>
              <a:gd name="connsiteY0" fmla="*/ 1097519 h 1097519"/>
              <a:gd name="connsiteX1" fmla="*/ 3773786 w 3773786"/>
              <a:gd name="connsiteY1" fmla="*/ 1097519 h 1097519"/>
              <a:gd name="connsiteX2" fmla="*/ 3197907 w 3773786"/>
              <a:gd name="connsiteY2" fmla="*/ 0 h 1097519"/>
              <a:gd name="connsiteX3" fmla="*/ 3191504 w 3773786"/>
              <a:gd name="connsiteY3" fmla="*/ 373 h 1097519"/>
              <a:gd name="connsiteX4" fmla="*/ 3197314 w 3773786"/>
              <a:gd name="connsiteY4" fmla="*/ 9315 h 1097519"/>
              <a:gd name="connsiteX5" fmla="*/ 0 w 3773786"/>
              <a:gd name="connsiteY5" fmla="*/ 10517 h 1097519"/>
              <a:gd name="connsiteX6" fmla="*/ 0 w 3773786"/>
              <a:gd name="connsiteY6" fmla="*/ 1096797 h 1097519"/>
              <a:gd name="connsiteX7" fmla="*/ 3312229 w 3773786"/>
              <a:gd name="connsiteY7" fmla="*/ 1096797 h 1097519"/>
              <a:gd name="connsiteX8" fmla="*/ 3312229 w 3773786"/>
              <a:gd name="connsiteY8" fmla="*/ 1097519 h 1097519"/>
              <a:gd name="connsiteX0" fmla="*/ 3312229 w 3773786"/>
              <a:gd name="connsiteY0" fmla="*/ 1097519 h 1097519"/>
              <a:gd name="connsiteX1" fmla="*/ 3773786 w 3773786"/>
              <a:gd name="connsiteY1" fmla="*/ 1097519 h 1097519"/>
              <a:gd name="connsiteX2" fmla="*/ 3197907 w 3773786"/>
              <a:gd name="connsiteY2" fmla="*/ 0 h 1097519"/>
              <a:gd name="connsiteX3" fmla="*/ 3349439 w 3773786"/>
              <a:gd name="connsiteY3" fmla="*/ 114336 h 1097519"/>
              <a:gd name="connsiteX4" fmla="*/ 3197314 w 3773786"/>
              <a:gd name="connsiteY4" fmla="*/ 9315 h 1097519"/>
              <a:gd name="connsiteX5" fmla="*/ 0 w 3773786"/>
              <a:gd name="connsiteY5" fmla="*/ 10517 h 1097519"/>
              <a:gd name="connsiteX6" fmla="*/ 0 w 3773786"/>
              <a:gd name="connsiteY6" fmla="*/ 1096797 h 1097519"/>
              <a:gd name="connsiteX7" fmla="*/ 3312229 w 3773786"/>
              <a:gd name="connsiteY7" fmla="*/ 1096797 h 1097519"/>
              <a:gd name="connsiteX8" fmla="*/ 3312229 w 3773786"/>
              <a:gd name="connsiteY8" fmla="*/ 1097519 h 1097519"/>
              <a:gd name="connsiteX0" fmla="*/ 3312229 w 3773786"/>
              <a:gd name="connsiteY0" fmla="*/ 1088213 h 1088213"/>
              <a:gd name="connsiteX1" fmla="*/ 3773786 w 3773786"/>
              <a:gd name="connsiteY1" fmla="*/ 1088213 h 1088213"/>
              <a:gd name="connsiteX2" fmla="*/ 3345313 w 3773786"/>
              <a:gd name="connsiteY2" fmla="*/ 43506 h 1088213"/>
              <a:gd name="connsiteX3" fmla="*/ 3349439 w 3773786"/>
              <a:gd name="connsiteY3" fmla="*/ 105030 h 1088213"/>
              <a:gd name="connsiteX4" fmla="*/ 3197314 w 3773786"/>
              <a:gd name="connsiteY4" fmla="*/ 9 h 1088213"/>
              <a:gd name="connsiteX5" fmla="*/ 0 w 3773786"/>
              <a:gd name="connsiteY5" fmla="*/ 1211 h 1088213"/>
              <a:gd name="connsiteX6" fmla="*/ 0 w 3773786"/>
              <a:gd name="connsiteY6" fmla="*/ 1087491 h 1088213"/>
              <a:gd name="connsiteX7" fmla="*/ 3312229 w 3773786"/>
              <a:gd name="connsiteY7" fmla="*/ 1087491 h 1088213"/>
              <a:gd name="connsiteX8" fmla="*/ 3312229 w 3773786"/>
              <a:gd name="connsiteY8" fmla="*/ 1088213 h 1088213"/>
              <a:gd name="connsiteX0" fmla="*/ 3349439 w 3773786"/>
              <a:gd name="connsiteY0" fmla="*/ 105030 h 1088213"/>
              <a:gd name="connsiteX1" fmla="*/ 3197314 w 3773786"/>
              <a:gd name="connsiteY1" fmla="*/ 9 h 1088213"/>
              <a:gd name="connsiteX2" fmla="*/ 0 w 3773786"/>
              <a:gd name="connsiteY2" fmla="*/ 1211 h 1088213"/>
              <a:gd name="connsiteX3" fmla="*/ 0 w 3773786"/>
              <a:gd name="connsiteY3" fmla="*/ 1087491 h 1088213"/>
              <a:gd name="connsiteX4" fmla="*/ 3312229 w 3773786"/>
              <a:gd name="connsiteY4" fmla="*/ 1087491 h 1088213"/>
              <a:gd name="connsiteX5" fmla="*/ 3312229 w 3773786"/>
              <a:gd name="connsiteY5" fmla="*/ 1088213 h 1088213"/>
              <a:gd name="connsiteX6" fmla="*/ 3773786 w 3773786"/>
              <a:gd name="connsiteY6" fmla="*/ 1088213 h 1088213"/>
              <a:gd name="connsiteX7" fmla="*/ 3345313 w 3773786"/>
              <a:gd name="connsiteY7" fmla="*/ 43506 h 1088213"/>
              <a:gd name="connsiteX8" fmla="*/ 3435250 w 3773786"/>
              <a:gd name="connsiteY8" fmla="*/ 195645 h 1088213"/>
              <a:gd name="connsiteX0" fmla="*/ 3197314 w 3773786"/>
              <a:gd name="connsiteY0" fmla="*/ 0 h 1088204"/>
              <a:gd name="connsiteX1" fmla="*/ 0 w 3773786"/>
              <a:gd name="connsiteY1" fmla="*/ 1202 h 1088204"/>
              <a:gd name="connsiteX2" fmla="*/ 0 w 3773786"/>
              <a:gd name="connsiteY2" fmla="*/ 1087482 h 1088204"/>
              <a:gd name="connsiteX3" fmla="*/ 3312229 w 3773786"/>
              <a:gd name="connsiteY3" fmla="*/ 1087482 h 1088204"/>
              <a:gd name="connsiteX4" fmla="*/ 3312229 w 3773786"/>
              <a:gd name="connsiteY4" fmla="*/ 1088204 h 1088204"/>
              <a:gd name="connsiteX5" fmla="*/ 3773786 w 3773786"/>
              <a:gd name="connsiteY5" fmla="*/ 1088204 h 1088204"/>
              <a:gd name="connsiteX6" fmla="*/ 3345313 w 3773786"/>
              <a:gd name="connsiteY6" fmla="*/ 43497 h 1088204"/>
              <a:gd name="connsiteX7" fmla="*/ 3435250 w 3773786"/>
              <a:gd name="connsiteY7" fmla="*/ 195636 h 1088204"/>
              <a:gd name="connsiteX0" fmla="*/ 3197314 w 3773786"/>
              <a:gd name="connsiteY0" fmla="*/ 0 h 1088204"/>
              <a:gd name="connsiteX1" fmla="*/ 0 w 3773786"/>
              <a:gd name="connsiteY1" fmla="*/ 1202 h 1088204"/>
              <a:gd name="connsiteX2" fmla="*/ 0 w 3773786"/>
              <a:gd name="connsiteY2" fmla="*/ 1087482 h 1088204"/>
              <a:gd name="connsiteX3" fmla="*/ 3312229 w 3773786"/>
              <a:gd name="connsiteY3" fmla="*/ 1087482 h 1088204"/>
              <a:gd name="connsiteX4" fmla="*/ 3312229 w 3773786"/>
              <a:gd name="connsiteY4" fmla="*/ 1088204 h 1088204"/>
              <a:gd name="connsiteX5" fmla="*/ 3773786 w 3773786"/>
              <a:gd name="connsiteY5" fmla="*/ 1088204 h 1088204"/>
              <a:gd name="connsiteX6" fmla="*/ 3345313 w 3773786"/>
              <a:gd name="connsiteY6" fmla="*/ 43497 h 1088204"/>
              <a:gd name="connsiteX0" fmla="*/ 3197314 w 3773786"/>
              <a:gd name="connsiteY0" fmla="*/ 0 h 1088204"/>
              <a:gd name="connsiteX1" fmla="*/ 0 w 3773786"/>
              <a:gd name="connsiteY1" fmla="*/ 1202 h 1088204"/>
              <a:gd name="connsiteX2" fmla="*/ 0 w 3773786"/>
              <a:gd name="connsiteY2" fmla="*/ 1087482 h 1088204"/>
              <a:gd name="connsiteX3" fmla="*/ 3312229 w 3773786"/>
              <a:gd name="connsiteY3" fmla="*/ 1087482 h 1088204"/>
              <a:gd name="connsiteX4" fmla="*/ 3312229 w 3773786"/>
              <a:gd name="connsiteY4" fmla="*/ 1088204 h 1088204"/>
              <a:gd name="connsiteX5" fmla="*/ 3773786 w 3773786"/>
              <a:gd name="connsiteY5" fmla="*/ 1088204 h 1088204"/>
              <a:gd name="connsiteX6" fmla="*/ 3218966 w 3773786"/>
              <a:gd name="connsiteY6" fmla="*/ 37938 h 1088204"/>
              <a:gd name="connsiteX0" fmla="*/ 3197314 w 3773786"/>
              <a:gd name="connsiteY0" fmla="*/ 3757 h 1091961"/>
              <a:gd name="connsiteX1" fmla="*/ 0 w 3773786"/>
              <a:gd name="connsiteY1" fmla="*/ 4959 h 1091961"/>
              <a:gd name="connsiteX2" fmla="*/ 0 w 3773786"/>
              <a:gd name="connsiteY2" fmla="*/ 1091239 h 1091961"/>
              <a:gd name="connsiteX3" fmla="*/ 3312229 w 3773786"/>
              <a:gd name="connsiteY3" fmla="*/ 1091239 h 1091961"/>
              <a:gd name="connsiteX4" fmla="*/ 3312229 w 3773786"/>
              <a:gd name="connsiteY4" fmla="*/ 1091961 h 1091961"/>
              <a:gd name="connsiteX5" fmla="*/ 3773786 w 3773786"/>
              <a:gd name="connsiteY5" fmla="*/ 1091961 h 1091961"/>
              <a:gd name="connsiteX6" fmla="*/ 3195276 w 3773786"/>
              <a:gd name="connsiteY6" fmla="*/ 0 h 1091961"/>
              <a:gd name="connsiteX0" fmla="*/ 3197314 w 3773786"/>
              <a:gd name="connsiteY0" fmla="*/ 3757 h 1091961"/>
              <a:gd name="connsiteX1" fmla="*/ 0 w 3773786"/>
              <a:gd name="connsiteY1" fmla="*/ 4959 h 1091961"/>
              <a:gd name="connsiteX2" fmla="*/ 0 w 3773786"/>
              <a:gd name="connsiteY2" fmla="*/ 1091239 h 1091961"/>
              <a:gd name="connsiteX3" fmla="*/ 3312229 w 3773786"/>
              <a:gd name="connsiteY3" fmla="*/ 1091239 h 1091961"/>
              <a:gd name="connsiteX4" fmla="*/ 3312229 w 3773786"/>
              <a:gd name="connsiteY4" fmla="*/ 1091961 h 1091961"/>
              <a:gd name="connsiteX5" fmla="*/ 3773786 w 3773786"/>
              <a:gd name="connsiteY5" fmla="*/ 1091961 h 1091961"/>
              <a:gd name="connsiteX6" fmla="*/ 3195276 w 3773786"/>
              <a:gd name="connsiteY6" fmla="*/ 0 h 1091961"/>
              <a:gd name="connsiteX0" fmla="*/ 3197314 w 3773786"/>
              <a:gd name="connsiteY0" fmla="*/ 3757 h 1091961"/>
              <a:gd name="connsiteX1" fmla="*/ 0 w 3773786"/>
              <a:gd name="connsiteY1" fmla="*/ 4959 h 1091961"/>
              <a:gd name="connsiteX2" fmla="*/ 0 w 3773786"/>
              <a:gd name="connsiteY2" fmla="*/ 1091239 h 1091961"/>
              <a:gd name="connsiteX3" fmla="*/ 3312229 w 3773786"/>
              <a:gd name="connsiteY3" fmla="*/ 1091239 h 1091961"/>
              <a:gd name="connsiteX4" fmla="*/ 3312229 w 3773786"/>
              <a:gd name="connsiteY4" fmla="*/ 1091961 h 1091961"/>
              <a:gd name="connsiteX5" fmla="*/ 3773786 w 3773786"/>
              <a:gd name="connsiteY5" fmla="*/ 1091961 h 1091961"/>
              <a:gd name="connsiteX6" fmla="*/ 3195276 w 3773786"/>
              <a:gd name="connsiteY6" fmla="*/ 0 h 1091961"/>
              <a:gd name="connsiteX7" fmla="*/ 3197314 w 3773786"/>
              <a:gd name="connsiteY7" fmla="*/ 3757 h 109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3786" h="1091961">
                <a:moveTo>
                  <a:pt x="3197314" y="3757"/>
                </a:moveTo>
                <a:lnTo>
                  <a:pt x="0" y="4959"/>
                </a:lnTo>
                <a:lnTo>
                  <a:pt x="0" y="1091239"/>
                </a:lnTo>
                <a:lnTo>
                  <a:pt x="3312229" y="1091239"/>
                </a:lnTo>
                <a:lnTo>
                  <a:pt x="3312229" y="1091961"/>
                </a:lnTo>
                <a:lnTo>
                  <a:pt x="3773786" y="1091961"/>
                </a:lnTo>
                <a:cubicBezTo>
                  <a:pt x="3580949" y="727974"/>
                  <a:pt x="3390746" y="358428"/>
                  <a:pt x="3195276" y="0"/>
                </a:cubicBezTo>
                <a:lnTo>
                  <a:pt x="3197314" y="3757"/>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2" name="바닥글 개체 틀 1">
            <a:extLst>
              <a:ext uri="{FF2B5EF4-FFF2-40B4-BE49-F238E27FC236}">
                <a16:creationId xmlns:a16="http://schemas.microsoft.com/office/drawing/2014/main" id="{9279063F-3C3F-442A-FCFA-99A8D5EF34A3}"/>
              </a:ext>
            </a:extLst>
          </p:cNvPr>
          <p:cNvSpPr>
            <a:spLocks noGrp="1"/>
          </p:cNvSpPr>
          <p:nvPr>
            <p:ph type="ftr" sz="quarter" idx="3"/>
          </p:nvPr>
        </p:nvSpPr>
        <p:spPr/>
        <p:txBody>
          <a:bodyPr/>
          <a:lstStyle/>
          <a:p>
            <a:pPr marL="12700">
              <a:spcBef>
                <a:spcPts val="55"/>
              </a:spcBef>
            </a:pPr>
            <a:r>
              <a:rPr lang="en-US" dirty="0"/>
              <a:t>© 2023 Copyright owned by one or more of the KPMG International entities. KPMG International entities provide no services to clients. All rights reserved.</a:t>
            </a:r>
          </a:p>
        </p:txBody>
      </p:sp>
      <p:sp>
        <p:nvSpPr>
          <p:cNvPr id="3" name="슬라이드 번호 개체 틀 2">
            <a:extLst>
              <a:ext uri="{FF2B5EF4-FFF2-40B4-BE49-F238E27FC236}">
                <a16:creationId xmlns:a16="http://schemas.microsoft.com/office/drawing/2014/main" id="{C79CAAEB-63F1-A562-014D-31F4D7DCAA76}"/>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59</a:t>
            </a:fld>
            <a:r>
              <a:rPr lang="en-US" altLang="ko-KR"/>
              <a:t> </a:t>
            </a:r>
            <a:endParaRPr lang="en-US" dirty="0"/>
          </a:p>
        </p:txBody>
      </p:sp>
      <p:sp>
        <p:nvSpPr>
          <p:cNvPr id="5" name="사각형: 둥근 위쪽 모서리 4">
            <a:extLst>
              <a:ext uri="{FF2B5EF4-FFF2-40B4-BE49-F238E27FC236}">
                <a16:creationId xmlns:a16="http://schemas.microsoft.com/office/drawing/2014/main" id="{BD6360CD-B2B9-48CB-D977-C3013D422E89}"/>
              </a:ext>
            </a:extLst>
          </p:cNvPr>
          <p:cNvSpPr/>
          <p:nvPr/>
        </p:nvSpPr>
        <p:spPr>
          <a:xfrm>
            <a:off x="515937" y="571500"/>
            <a:ext cx="8366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메타버스</a:t>
            </a:r>
          </a:p>
        </p:txBody>
      </p:sp>
      <p:sp>
        <p:nvSpPr>
          <p:cNvPr id="6" name="사각형: 둥근 위쪽 모서리 5">
            <a:extLst>
              <a:ext uri="{FF2B5EF4-FFF2-40B4-BE49-F238E27FC236}">
                <a16:creationId xmlns:a16="http://schemas.microsoft.com/office/drawing/2014/main" id="{3EADD8C3-8E4D-4CB7-7F67-911EE08F7672}"/>
              </a:ext>
            </a:extLst>
          </p:cNvPr>
          <p:cNvSpPr/>
          <p:nvPr/>
        </p:nvSpPr>
        <p:spPr>
          <a:xfrm>
            <a:off x="1382712"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1</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실제 참여와 학습 경험</a:t>
            </a:r>
          </a:p>
        </p:txBody>
      </p:sp>
      <p:sp>
        <p:nvSpPr>
          <p:cNvPr id="7" name="사각형: 둥근 위쪽 모서리 6">
            <a:extLst>
              <a:ext uri="{FF2B5EF4-FFF2-40B4-BE49-F238E27FC236}">
                <a16:creationId xmlns:a16="http://schemas.microsoft.com/office/drawing/2014/main" id="{E1B59579-45E2-9E19-7B40-A269F8A1304C}"/>
              </a:ext>
            </a:extLst>
          </p:cNvPr>
          <p:cNvSpPr/>
          <p:nvPr/>
        </p:nvSpPr>
        <p:spPr>
          <a:xfrm>
            <a:off x="2859087"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공급망 내 디지털 트윈 </a:t>
            </a:r>
          </a:p>
        </p:txBody>
      </p:sp>
      <p:sp>
        <p:nvSpPr>
          <p:cNvPr id="8" name="사각형: 둥근 위쪽 모서리 7">
            <a:extLst>
              <a:ext uri="{FF2B5EF4-FFF2-40B4-BE49-F238E27FC236}">
                <a16:creationId xmlns:a16="http://schemas.microsoft.com/office/drawing/2014/main" id="{A56514CF-7E15-D4D7-66E2-BDD8FAB8ADF9}"/>
              </a:ext>
            </a:extLst>
          </p:cNvPr>
          <p:cNvSpPr/>
          <p:nvPr/>
        </p:nvSpPr>
        <p:spPr>
          <a:xfrm>
            <a:off x="4335462" y="571500"/>
            <a:ext cx="1760537"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3</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물리적 공급망의 디지털 전환</a:t>
            </a:r>
          </a:p>
        </p:txBody>
      </p:sp>
      <p:sp>
        <p:nvSpPr>
          <p:cNvPr id="9" name="사각형: 둥근 위쪽 모서리 8">
            <a:extLst>
              <a:ext uri="{FF2B5EF4-FFF2-40B4-BE49-F238E27FC236}">
                <a16:creationId xmlns:a16="http://schemas.microsoft.com/office/drawing/2014/main" id="{7E3988C5-1CF9-7CDB-D826-460F2DECB271}"/>
              </a:ext>
            </a:extLst>
          </p:cNvPr>
          <p:cNvSpPr/>
          <p:nvPr/>
        </p:nvSpPr>
        <p:spPr>
          <a:xfrm>
            <a:off x="6126162" y="571500"/>
            <a:ext cx="1446213"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기술 적용을 위한 주요 과제</a:t>
            </a:r>
          </a:p>
        </p:txBody>
      </p:sp>
      <p:sp>
        <p:nvSpPr>
          <p:cNvPr id="10" name="사각형: 둥근 위쪽 모서리 9">
            <a:extLst>
              <a:ext uri="{FF2B5EF4-FFF2-40B4-BE49-F238E27FC236}">
                <a16:creationId xmlns:a16="http://schemas.microsoft.com/office/drawing/2014/main" id="{18DCE759-F0B8-879E-7B87-59AF8975E5B9}"/>
              </a:ext>
            </a:extLst>
          </p:cNvPr>
          <p:cNvSpPr/>
          <p:nvPr/>
        </p:nvSpPr>
        <p:spPr>
          <a:xfrm>
            <a:off x="7602537" y="571500"/>
            <a:ext cx="1446213"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메타버스 도입 카운트다운</a:t>
            </a:r>
          </a:p>
        </p:txBody>
      </p:sp>
      <p:sp>
        <p:nvSpPr>
          <p:cNvPr id="15" name="object 24">
            <a:extLst>
              <a:ext uri="{FF2B5EF4-FFF2-40B4-BE49-F238E27FC236}">
                <a16:creationId xmlns:a16="http://schemas.microsoft.com/office/drawing/2014/main" id="{6AF50F40-CF76-7026-6784-831AF57167E6}"/>
              </a:ext>
            </a:extLst>
          </p:cNvPr>
          <p:cNvSpPr/>
          <p:nvPr/>
        </p:nvSpPr>
        <p:spPr>
          <a:xfrm>
            <a:off x="0" y="1196977"/>
            <a:ext cx="4595594" cy="4932362"/>
          </a:xfrm>
          <a:custGeom>
            <a:avLst/>
            <a:gdLst/>
            <a:ahLst/>
            <a:cxnLst/>
            <a:rect l="l" t="t" r="r" b="b"/>
            <a:pathLst>
              <a:path w="2985134" h="6257290">
                <a:moveTo>
                  <a:pt x="0" y="6256997"/>
                </a:moveTo>
                <a:lnTo>
                  <a:pt x="2984842" y="6256997"/>
                </a:lnTo>
                <a:lnTo>
                  <a:pt x="2984842" y="0"/>
                </a:lnTo>
                <a:lnTo>
                  <a:pt x="0" y="0"/>
                </a:lnTo>
                <a:lnTo>
                  <a:pt x="0" y="6256997"/>
                </a:lnTo>
                <a:close/>
              </a:path>
            </a:pathLst>
          </a:custGeom>
          <a:solidFill>
            <a:srgbClr val="1E49E2"/>
          </a:solidFill>
        </p:spPr>
        <p:txBody>
          <a:bodyPr wrap="square" lIns="0" tIns="0" rIns="0" bIns="0" rtlCol="0"/>
          <a:lstStyle/>
          <a:p>
            <a:endParaRPr sz="800" dirty="0">
              <a:latin typeface="+mn-ea"/>
            </a:endParaRPr>
          </a:p>
        </p:txBody>
      </p:sp>
      <p:sp>
        <p:nvSpPr>
          <p:cNvPr id="18" name="object 3">
            <a:extLst>
              <a:ext uri="{FF2B5EF4-FFF2-40B4-BE49-F238E27FC236}">
                <a16:creationId xmlns:a16="http://schemas.microsoft.com/office/drawing/2014/main" id="{5788A7DE-44D7-1F1E-F38C-905E39B91057}"/>
              </a:ext>
            </a:extLst>
          </p:cNvPr>
          <p:cNvSpPr txBox="1"/>
          <p:nvPr/>
        </p:nvSpPr>
        <p:spPr>
          <a:xfrm>
            <a:off x="515937" y="1417946"/>
            <a:ext cx="3538705" cy="498427"/>
          </a:xfrm>
          <a:prstGeom prst="rect">
            <a:avLst/>
          </a:prstGeom>
        </p:spPr>
        <p:txBody>
          <a:bodyPr vert="horz" wrap="square" lIns="0" tIns="8467" rIns="0" bIns="0" rtlCol="0">
            <a:spAutoFit/>
          </a:bodyPr>
          <a:lstStyle>
            <a:defPPr>
              <a:defRPr lang="ko-KR"/>
            </a:defPPr>
            <a:lvl1pPr marL="191780" algn="just" latinLnBrk="0">
              <a:spcBef>
                <a:spcPts val="67"/>
              </a:spcBef>
              <a:defRPr sz="900" b="1">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defRPr>
            </a:lvl1pPr>
          </a:lstStyle>
          <a:p>
            <a:pPr>
              <a:spcAft>
                <a:spcPts val="600"/>
              </a:spcAft>
            </a:pPr>
            <a:r>
              <a:rPr lang="ko-KR" altLang="en-US" sz="1000" dirty="0">
                <a:latin typeface="KoPub돋움체 Bold" panose="00000800000000000000" pitchFamily="2" charset="-127"/>
                <a:ea typeface="KoPub돋움체 Bold" panose="00000800000000000000" pitchFamily="2" charset="-127"/>
              </a:rPr>
              <a:t>기술 적용을 위한 주요 과제 </a:t>
            </a:r>
          </a:p>
          <a:p>
            <a:r>
              <a:rPr lang="en-US" altLang="ko-KR" sz="800" dirty="0">
                <a:gradFill>
                  <a:gsLst>
                    <a:gs pos="0">
                      <a:schemeClr val="bg1"/>
                    </a:gs>
                    <a:gs pos="100000">
                      <a:schemeClr val="bg1"/>
                    </a:gs>
                  </a:gsLst>
                  <a:lin ang="5400000" scaled="1"/>
                </a:gradFill>
              </a:rPr>
              <a:t>3</a:t>
            </a:r>
            <a:r>
              <a:rPr lang="ko-KR" altLang="en-US" sz="800" dirty="0">
                <a:gradFill>
                  <a:gsLst>
                    <a:gs pos="0">
                      <a:schemeClr val="bg1"/>
                    </a:gs>
                    <a:gs pos="100000">
                      <a:schemeClr val="bg1"/>
                    </a:gs>
                  </a:gsLst>
                  <a:lin ang="5400000" scaled="1"/>
                </a:gradFill>
              </a:rPr>
              <a:t>번째 단계에 도달하는 데 예상보다 많은 시간이 소요될 수 있음을 인정해야 합니다</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메타버스 기술 도입에 대한 중요한 장벽은  여전히 존재하며 일부는 다음과 같습니다</a:t>
            </a:r>
            <a:r>
              <a:rPr lang="en-US" altLang="ko-KR" sz="800" dirty="0">
                <a:gradFill>
                  <a:gsLst>
                    <a:gs pos="0">
                      <a:schemeClr val="bg1"/>
                    </a:gs>
                    <a:gs pos="100000">
                      <a:schemeClr val="bg1"/>
                    </a:gs>
                  </a:gsLst>
                  <a:lin ang="5400000" scaled="1"/>
                </a:gradFill>
              </a:rPr>
              <a:t>.</a:t>
            </a:r>
            <a:endParaRPr lang="ko-KR" altLang="ko-KR" sz="800" dirty="0">
              <a:gradFill>
                <a:gsLst>
                  <a:gs pos="0">
                    <a:schemeClr val="bg1"/>
                  </a:gs>
                  <a:gs pos="100000">
                    <a:schemeClr val="bg1"/>
                  </a:gs>
                </a:gsLst>
                <a:lin ang="5400000" scaled="1"/>
              </a:gradFill>
            </a:endParaRPr>
          </a:p>
        </p:txBody>
      </p:sp>
      <p:sp>
        <p:nvSpPr>
          <p:cNvPr id="19" name="object 3">
            <a:extLst>
              <a:ext uri="{FF2B5EF4-FFF2-40B4-BE49-F238E27FC236}">
                <a16:creationId xmlns:a16="http://schemas.microsoft.com/office/drawing/2014/main" id="{DDE3CF4A-08F5-DA88-6183-0258309C4597}"/>
              </a:ext>
            </a:extLst>
          </p:cNvPr>
          <p:cNvSpPr txBox="1"/>
          <p:nvPr/>
        </p:nvSpPr>
        <p:spPr>
          <a:xfrm>
            <a:off x="515938" y="2198870"/>
            <a:ext cx="1806158" cy="1606423"/>
          </a:xfrm>
          <a:prstGeom prst="rect">
            <a:avLst/>
          </a:prstGeom>
        </p:spPr>
        <p:txBody>
          <a:bodyPr vert="horz" wrap="square" lIns="0" tIns="8467" rIns="0" bIns="0" rtlCol="0">
            <a:spAutoFit/>
          </a:bodyPr>
          <a:lstStyle>
            <a:defPPr>
              <a:defRPr lang="ko-KR"/>
            </a:defPPr>
            <a:lvl1pPr marL="191780" algn="just" latinLnBrk="0">
              <a:spcBef>
                <a:spcPts val="67"/>
              </a:spcBef>
              <a:defRPr sz="900" b="1">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defRPr>
            </a:lvl1pPr>
          </a:lstStyle>
          <a:p>
            <a:pPr>
              <a:spcAft>
                <a:spcPts val="600"/>
              </a:spcAft>
            </a:pPr>
            <a:r>
              <a:rPr lang="ko-KR" altLang="en-US" sz="1000" dirty="0">
                <a:latin typeface="KoPub돋움체 Bold" panose="00000800000000000000" pitchFamily="2" charset="-127"/>
                <a:ea typeface="KoPub돋움체 Bold" panose="00000800000000000000" pitchFamily="2" charset="-127"/>
              </a:rPr>
              <a:t>기술적 역량과 하드웨어</a:t>
            </a:r>
          </a:p>
          <a:p>
            <a:r>
              <a:rPr lang="ko-KR" altLang="en-US" sz="800" dirty="0">
                <a:gradFill>
                  <a:gsLst>
                    <a:gs pos="0">
                      <a:schemeClr val="bg1"/>
                    </a:gs>
                    <a:gs pos="100000">
                      <a:schemeClr val="bg1"/>
                    </a:gs>
                  </a:gsLst>
                  <a:lin ang="5400000" scaled="1"/>
                </a:gradFill>
              </a:rPr>
              <a:t>다양한 하드웨어 구성 요소를 효과적으로 통합해야 하는 문제가 있습니다</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예를 들어</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실시간으로 제조 시나리오를 시뮬레이션하고</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다양한 결과를 모델링하는 경우</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스마트</a:t>
            </a:r>
            <a:r>
              <a:rPr lang="en-US" altLang="ko-KR" sz="800" dirty="0">
                <a:gradFill>
                  <a:gsLst>
                    <a:gs pos="0">
                      <a:schemeClr val="bg1"/>
                    </a:gs>
                    <a:gs pos="100000">
                      <a:schemeClr val="bg1"/>
                    </a:gs>
                  </a:gsLst>
                  <a:lin ang="5400000" scaled="1"/>
                </a:gradFill>
              </a:rPr>
              <a:t>/IoT </a:t>
            </a:r>
            <a:r>
              <a:rPr lang="ko-KR" altLang="en-US" sz="800" dirty="0">
                <a:gradFill>
                  <a:gsLst>
                    <a:gs pos="0">
                      <a:schemeClr val="bg1"/>
                    </a:gs>
                    <a:gs pos="100000">
                      <a:schemeClr val="bg1"/>
                    </a:gs>
                  </a:gsLst>
                  <a:lin ang="5400000" scaled="1"/>
                </a:gradFill>
              </a:rPr>
              <a:t>장치와 센서가 정보를 인식하고 해당 데이터를 메타버스로 전송하는 역량이 관건입니다</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메타버스 솔루션은 다양한 종류의 기기에서 호환성을 유지해야 하기 때문에 현재 시스템 간 상호 </a:t>
            </a:r>
            <a:r>
              <a:rPr lang="ko-KR" altLang="en-US" sz="800" dirty="0" err="1">
                <a:gradFill>
                  <a:gsLst>
                    <a:gs pos="0">
                      <a:schemeClr val="bg1"/>
                    </a:gs>
                    <a:gs pos="100000">
                      <a:schemeClr val="bg1"/>
                    </a:gs>
                  </a:gsLst>
                  <a:lin ang="5400000" scaled="1"/>
                </a:gradFill>
              </a:rPr>
              <a:t>운용성</a:t>
            </a:r>
            <a:r>
              <a:rPr lang="ko-KR" altLang="en-US" sz="800" dirty="0">
                <a:gradFill>
                  <a:gsLst>
                    <a:gs pos="0">
                      <a:schemeClr val="bg1"/>
                    </a:gs>
                    <a:gs pos="100000">
                      <a:schemeClr val="bg1"/>
                    </a:gs>
                  </a:gsLst>
                  <a:lin ang="5400000" scaled="1"/>
                </a:gradFill>
              </a:rPr>
              <a:t> 문제도 해결해야 합니다</a:t>
            </a:r>
            <a:r>
              <a:rPr lang="en-US" altLang="ko-KR" sz="800" dirty="0">
                <a:gradFill>
                  <a:gsLst>
                    <a:gs pos="0">
                      <a:schemeClr val="bg1"/>
                    </a:gs>
                    <a:gs pos="100000">
                      <a:schemeClr val="bg1"/>
                    </a:gs>
                  </a:gsLst>
                  <a:lin ang="5400000" scaled="1"/>
                </a:gradFill>
              </a:rPr>
              <a:t>.</a:t>
            </a:r>
            <a:endParaRPr lang="ko-KR" altLang="ko-KR" sz="800" dirty="0">
              <a:gradFill>
                <a:gsLst>
                  <a:gs pos="0">
                    <a:schemeClr val="bg1"/>
                  </a:gs>
                  <a:gs pos="100000">
                    <a:schemeClr val="bg1"/>
                  </a:gs>
                </a:gsLst>
                <a:lin ang="5400000" scaled="1"/>
              </a:gradFill>
            </a:endParaRPr>
          </a:p>
        </p:txBody>
      </p:sp>
      <p:sp>
        <p:nvSpPr>
          <p:cNvPr id="23" name="object 3">
            <a:extLst>
              <a:ext uri="{FF2B5EF4-FFF2-40B4-BE49-F238E27FC236}">
                <a16:creationId xmlns:a16="http://schemas.microsoft.com/office/drawing/2014/main" id="{BE0DA0D4-CA8F-4A55-AB3A-FDEB52CAED12}"/>
              </a:ext>
            </a:extLst>
          </p:cNvPr>
          <p:cNvSpPr txBox="1"/>
          <p:nvPr/>
        </p:nvSpPr>
        <p:spPr>
          <a:xfrm>
            <a:off x="515938" y="4046490"/>
            <a:ext cx="1806158" cy="1360202"/>
          </a:xfrm>
          <a:prstGeom prst="rect">
            <a:avLst/>
          </a:prstGeom>
        </p:spPr>
        <p:txBody>
          <a:bodyPr vert="horz" wrap="square" lIns="0" tIns="8467" rIns="0" bIns="0" rtlCol="0">
            <a:spAutoFit/>
          </a:bodyPr>
          <a:lstStyle>
            <a:defPPr>
              <a:defRPr lang="ko-KR"/>
            </a:defPPr>
            <a:lvl1pPr marL="191780" algn="just" latinLnBrk="0">
              <a:spcBef>
                <a:spcPts val="67"/>
              </a:spcBef>
              <a:defRPr sz="900" b="1">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defRPr>
            </a:lvl1pPr>
          </a:lstStyle>
          <a:p>
            <a:pPr>
              <a:spcAft>
                <a:spcPts val="600"/>
              </a:spcAft>
            </a:pPr>
            <a:r>
              <a:rPr lang="ko-KR" altLang="en-US" sz="1000" dirty="0">
                <a:latin typeface="KoPub돋움체 Bold" panose="00000800000000000000" pitchFamily="2" charset="-127"/>
                <a:ea typeface="KoPub돋움체 Bold" panose="00000800000000000000" pitchFamily="2" charset="-127"/>
              </a:rPr>
              <a:t>규제 장벽</a:t>
            </a:r>
            <a:r>
              <a:rPr lang="en-US" altLang="ko-KR" sz="1000" dirty="0">
                <a:latin typeface="KoPub돋움체 Bold" panose="00000800000000000000" pitchFamily="2" charset="-127"/>
                <a:ea typeface="KoPub돋움체 Bold" panose="00000800000000000000" pitchFamily="2" charset="-127"/>
              </a:rPr>
              <a:t>, </a:t>
            </a:r>
            <a:r>
              <a:rPr lang="ko-KR" altLang="en-US" sz="1000" dirty="0">
                <a:latin typeface="KoPub돋움체 Bold" panose="00000800000000000000" pitchFamily="2" charset="-127"/>
                <a:ea typeface="KoPub돋움체 Bold" panose="00000800000000000000" pitchFamily="2" charset="-127"/>
              </a:rPr>
              <a:t>법률 및  관할권</a:t>
            </a:r>
          </a:p>
          <a:p>
            <a:r>
              <a:rPr lang="ko-KR" altLang="en-US" sz="800" dirty="0">
                <a:gradFill>
                  <a:gsLst>
                    <a:gs pos="0">
                      <a:schemeClr val="bg1"/>
                    </a:gs>
                    <a:gs pos="100000">
                      <a:schemeClr val="bg1"/>
                    </a:gs>
                  </a:gsLst>
                  <a:lin ang="5400000" scaled="1"/>
                </a:gradFill>
              </a:rPr>
              <a:t>가상 세계로 이동하면 국제적 경계가 사라질 수 있지만</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교역 관련 정책과 법률은 가상 환경에서 어떻게 적용되는지 고려해야 합니다</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기업은 무형 제품</a:t>
            </a:r>
            <a:r>
              <a:rPr lang="en-US" altLang="ko-KR" sz="800" dirty="0">
                <a:gradFill>
                  <a:gsLst>
                    <a:gs pos="0">
                      <a:schemeClr val="bg1"/>
                    </a:gs>
                    <a:gs pos="100000">
                      <a:schemeClr val="bg1"/>
                    </a:gs>
                  </a:gsLst>
                  <a:lin ang="5400000" scaled="1"/>
                </a:gradFill>
              </a:rPr>
              <a:t>/</a:t>
            </a:r>
            <a:r>
              <a:rPr lang="ko-KR" altLang="en-US" sz="800" dirty="0">
                <a:gradFill>
                  <a:gsLst>
                    <a:gs pos="0">
                      <a:schemeClr val="bg1"/>
                    </a:gs>
                    <a:gs pos="100000">
                      <a:schemeClr val="bg1"/>
                    </a:gs>
                  </a:gsLst>
                  <a:lin ang="5400000" scaled="1"/>
                </a:gradFill>
              </a:rPr>
              <a:t>서비스에 어떻게 과세가 적용될 수 있는지</a:t>
            </a:r>
            <a:r>
              <a:rPr lang="en-US" altLang="ko-KR" sz="800" dirty="0">
                <a:gradFill>
                  <a:gsLst>
                    <a:gs pos="0">
                      <a:schemeClr val="bg1"/>
                    </a:gs>
                    <a:gs pos="100000">
                      <a:schemeClr val="bg1"/>
                    </a:gs>
                  </a:gsLst>
                  <a:lin ang="5400000" scaled="1"/>
                </a:gradFill>
              </a:rPr>
              <a:t>(</a:t>
            </a:r>
            <a:r>
              <a:rPr lang="ko-KR" altLang="en-US" sz="800" dirty="0">
                <a:gradFill>
                  <a:gsLst>
                    <a:gs pos="0">
                      <a:schemeClr val="bg1"/>
                    </a:gs>
                    <a:gs pos="100000">
                      <a:schemeClr val="bg1"/>
                    </a:gs>
                  </a:gsLst>
                  <a:lin ang="5400000" scaled="1"/>
                </a:gradFill>
              </a:rPr>
              <a:t>즉</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무형 세계에서 무형 제품</a:t>
            </a:r>
            <a:r>
              <a:rPr lang="en-US" altLang="ko-KR" sz="800" dirty="0">
                <a:gradFill>
                  <a:gsLst>
                    <a:gs pos="0">
                      <a:schemeClr val="bg1"/>
                    </a:gs>
                    <a:gs pos="100000">
                      <a:schemeClr val="bg1"/>
                    </a:gs>
                  </a:gsLst>
                  <a:lin ang="5400000" scaled="1"/>
                </a:gradFill>
              </a:rPr>
              <a:t>/</a:t>
            </a:r>
            <a:r>
              <a:rPr lang="ko-KR" altLang="en-US" sz="800" dirty="0">
                <a:gradFill>
                  <a:gsLst>
                    <a:gs pos="0">
                      <a:schemeClr val="bg1"/>
                    </a:gs>
                    <a:gs pos="100000">
                      <a:schemeClr val="bg1"/>
                    </a:gs>
                  </a:gsLst>
                  <a:lin ang="5400000" scaled="1"/>
                </a:gradFill>
              </a:rPr>
              <a:t>서비스에 어떻게 세금을 부과할지</a:t>
            </a:r>
            <a:r>
              <a:rPr lang="en-US" altLang="ko-KR" sz="800" dirty="0">
                <a:gradFill>
                  <a:gsLst>
                    <a:gs pos="0">
                      <a:schemeClr val="bg1"/>
                    </a:gs>
                    <a:gs pos="100000">
                      <a:schemeClr val="bg1"/>
                    </a:gs>
                  </a:gsLst>
                  <a:lin ang="5400000" scaled="1"/>
                </a:gradFill>
              </a:rPr>
              <a:t>)</a:t>
            </a:r>
            <a:r>
              <a:rPr lang="ko-KR" altLang="en-US" sz="800" dirty="0">
                <a:gradFill>
                  <a:gsLst>
                    <a:gs pos="0">
                      <a:schemeClr val="bg1"/>
                    </a:gs>
                    <a:gs pos="100000">
                      <a:schemeClr val="bg1"/>
                    </a:gs>
                  </a:gsLst>
                  <a:lin ang="5400000" scaled="1"/>
                </a:gradFill>
              </a:rPr>
              <a:t>와 관련된 복잡한 영역을 관리해야 합니다</a:t>
            </a:r>
            <a:r>
              <a:rPr lang="en-US" altLang="ko-KR" sz="800" dirty="0">
                <a:gradFill>
                  <a:gsLst>
                    <a:gs pos="0">
                      <a:schemeClr val="bg1"/>
                    </a:gs>
                    <a:gs pos="100000">
                      <a:schemeClr val="bg1"/>
                    </a:gs>
                  </a:gsLst>
                  <a:lin ang="5400000" scaled="1"/>
                </a:gradFill>
              </a:rPr>
              <a:t>.</a:t>
            </a:r>
          </a:p>
        </p:txBody>
      </p:sp>
      <p:sp>
        <p:nvSpPr>
          <p:cNvPr id="24" name="object 3">
            <a:extLst>
              <a:ext uri="{FF2B5EF4-FFF2-40B4-BE49-F238E27FC236}">
                <a16:creationId xmlns:a16="http://schemas.microsoft.com/office/drawing/2014/main" id="{14FADA43-5CD5-4F81-54E8-B89AF6B82B48}"/>
              </a:ext>
            </a:extLst>
          </p:cNvPr>
          <p:cNvSpPr txBox="1"/>
          <p:nvPr/>
        </p:nvSpPr>
        <p:spPr>
          <a:xfrm>
            <a:off x="2428956" y="2199822"/>
            <a:ext cx="1806158" cy="990870"/>
          </a:xfrm>
          <a:prstGeom prst="rect">
            <a:avLst/>
          </a:prstGeom>
        </p:spPr>
        <p:txBody>
          <a:bodyPr vert="horz" wrap="square" lIns="0" tIns="8467" rIns="0" bIns="0" rtlCol="0">
            <a:spAutoFit/>
          </a:bodyPr>
          <a:lstStyle>
            <a:defPPr>
              <a:defRPr lang="ko-KR"/>
            </a:defPPr>
            <a:lvl1pPr marL="191780" algn="just" latinLnBrk="0">
              <a:spcBef>
                <a:spcPts val="67"/>
              </a:spcBef>
              <a:defRPr sz="900" b="1">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defRPr>
            </a:lvl1pPr>
          </a:lstStyle>
          <a:p>
            <a:pPr>
              <a:spcAft>
                <a:spcPts val="600"/>
              </a:spcAft>
            </a:pPr>
            <a:r>
              <a:rPr lang="ko-KR" altLang="en-US" sz="1000" dirty="0">
                <a:latin typeface="KoPub돋움체 Bold" panose="00000800000000000000" pitchFamily="2" charset="-127"/>
                <a:ea typeface="KoPub돋움체 Bold" panose="00000800000000000000" pitchFamily="2" charset="-127"/>
              </a:rPr>
              <a:t>보안</a:t>
            </a:r>
          </a:p>
          <a:p>
            <a:r>
              <a:rPr lang="ko-KR" altLang="en-US" sz="800" dirty="0">
                <a:gradFill>
                  <a:gsLst>
                    <a:gs pos="0">
                      <a:schemeClr val="bg1"/>
                    </a:gs>
                    <a:gs pos="100000">
                      <a:schemeClr val="bg1"/>
                    </a:gs>
                  </a:gsLst>
                  <a:lin ang="5400000" scaled="1"/>
                </a:gradFill>
              </a:rPr>
              <a:t>메타버스 애플리케이션의 핵심 요소 중 하나는 ‘</a:t>
            </a:r>
            <a:r>
              <a:rPr lang="ko-KR" altLang="en-US" sz="800" dirty="0" err="1">
                <a:gradFill>
                  <a:gsLst>
                    <a:gs pos="0">
                      <a:schemeClr val="bg1"/>
                    </a:gs>
                    <a:gs pos="100000">
                      <a:schemeClr val="bg1"/>
                    </a:gs>
                  </a:gsLst>
                  <a:lin ang="5400000" scaled="1"/>
                </a:gradFill>
              </a:rPr>
              <a:t>보안’입니다</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사용자의 신원 확인과</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다른 사용자와 안전하게 상호 작용할 수 있도록 하는 것이 중요합니다</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인간의 신원을 모방하는 봇이 존재하므로 새로운 인증 방법이 필요할 것입니다</a:t>
            </a:r>
            <a:r>
              <a:rPr lang="en-US" altLang="ko-KR" sz="800" dirty="0">
                <a:gradFill>
                  <a:gsLst>
                    <a:gs pos="0">
                      <a:schemeClr val="bg1"/>
                    </a:gs>
                    <a:gs pos="100000">
                      <a:schemeClr val="bg1"/>
                    </a:gs>
                  </a:gsLst>
                  <a:lin ang="5400000" scaled="1"/>
                </a:gradFill>
              </a:rPr>
              <a:t>.</a:t>
            </a:r>
          </a:p>
        </p:txBody>
      </p:sp>
      <p:sp>
        <p:nvSpPr>
          <p:cNvPr id="25" name="object 3">
            <a:extLst>
              <a:ext uri="{FF2B5EF4-FFF2-40B4-BE49-F238E27FC236}">
                <a16:creationId xmlns:a16="http://schemas.microsoft.com/office/drawing/2014/main" id="{FD9081EE-79E6-B8BF-30F2-D39BD5A2B6F3}"/>
              </a:ext>
            </a:extLst>
          </p:cNvPr>
          <p:cNvSpPr txBox="1"/>
          <p:nvPr/>
        </p:nvSpPr>
        <p:spPr>
          <a:xfrm>
            <a:off x="2428956" y="3558098"/>
            <a:ext cx="1806158" cy="1237091"/>
          </a:xfrm>
          <a:prstGeom prst="rect">
            <a:avLst/>
          </a:prstGeom>
        </p:spPr>
        <p:txBody>
          <a:bodyPr vert="horz" wrap="square" lIns="0" tIns="8467" rIns="0" bIns="0" rtlCol="0">
            <a:spAutoFit/>
          </a:bodyPr>
          <a:lstStyle>
            <a:defPPr>
              <a:defRPr lang="ko-KR"/>
            </a:defPPr>
            <a:lvl1pPr marL="191780" algn="just" latinLnBrk="0">
              <a:spcBef>
                <a:spcPts val="67"/>
              </a:spcBef>
              <a:defRPr sz="900" b="1">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defRPr>
            </a:lvl1pPr>
          </a:lstStyle>
          <a:p>
            <a:pPr>
              <a:spcAft>
                <a:spcPts val="600"/>
              </a:spcAft>
            </a:pPr>
            <a:r>
              <a:rPr lang="ko-KR" altLang="en-US" sz="1000" dirty="0">
                <a:latin typeface="KoPub돋움체 Bold" panose="00000800000000000000" pitchFamily="2" charset="-127"/>
                <a:ea typeface="KoPub돋움체 Bold" panose="00000800000000000000" pitchFamily="2" charset="-127"/>
              </a:rPr>
              <a:t>데이터</a:t>
            </a:r>
          </a:p>
          <a:p>
            <a:r>
              <a:rPr lang="ko-KR" altLang="en-US" sz="800" dirty="0">
                <a:gradFill>
                  <a:gsLst>
                    <a:gs pos="0">
                      <a:schemeClr val="bg1"/>
                    </a:gs>
                    <a:gs pos="100000">
                      <a:schemeClr val="bg1"/>
                    </a:gs>
                  </a:gsLst>
                  <a:lin ang="5400000" scaled="1"/>
                </a:gradFill>
              </a:rPr>
              <a:t>메타버스 기술을 통해 조직과 사용자는 데이터 포인트를 연결하여 통합된 가상 이미지를 생성할 수 있습니다</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그러나 가상 플랫폼을 업데이트하고 동시에 데이터 소유권</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개인 정보 보호 및 보호 요구사항 관리를 위해서는 강력한 데이터 거버넌스</a:t>
            </a:r>
            <a:r>
              <a:rPr lang="en-US" altLang="ko-KR" sz="800" dirty="0">
                <a:gradFill>
                  <a:gsLst>
                    <a:gs pos="0">
                      <a:schemeClr val="bg1"/>
                    </a:gs>
                    <a:gs pos="100000">
                      <a:schemeClr val="bg1"/>
                    </a:gs>
                  </a:gsLst>
                  <a:lin ang="5400000" scaled="1"/>
                </a:gradFill>
              </a:rPr>
              <a:t>, </a:t>
            </a:r>
            <a:r>
              <a:rPr lang="ko-KR" altLang="en-US" sz="800" dirty="0">
                <a:gradFill>
                  <a:gsLst>
                    <a:gs pos="0">
                      <a:schemeClr val="bg1"/>
                    </a:gs>
                    <a:gs pos="100000">
                      <a:schemeClr val="bg1"/>
                    </a:gs>
                  </a:gsLst>
                  <a:lin ang="5400000" scaled="1"/>
                </a:gradFill>
              </a:rPr>
              <a:t>관리 및 시스템 통합이 필요합니다</a:t>
            </a:r>
            <a:r>
              <a:rPr lang="en-US" altLang="ko-KR" sz="800" dirty="0">
                <a:gradFill>
                  <a:gsLst>
                    <a:gs pos="0">
                      <a:schemeClr val="bg1"/>
                    </a:gs>
                    <a:gs pos="100000">
                      <a:schemeClr val="bg1"/>
                    </a:gs>
                  </a:gsLst>
                  <a:lin ang="5400000" scaled="1"/>
                </a:gradFill>
              </a:rPr>
              <a:t>.</a:t>
            </a:r>
          </a:p>
        </p:txBody>
      </p:sp>
      <p:sp>
        <p:nvSpPr>
          <p:cNvPr id="26" name="object 3">
            <a:extLst>
              <a:ext uri="{FF2B5EF4-FFF2-40B4-BE49-F238E27FC236}">
                <a16:creationId xmlns:a16="http://schemas.microsoft.com/office/drawing/2014/main" id="{2747E79A-1CE0-8EAC-C134-40E4AF76E849}"/>
              </a:ext>
            </a:extLst>
          </p:cNvPr>
          <p:cNvSpPr txBox="1"/>
          <p:nvPr/>
        </p:nvSpPr>
        <p:spPr>
          <a:xfrm>
            <a:off x="2428956" y="5039485"/>
            <a:ext cx="1806158" cy="744649"/>
          </a:xfrm>
          <a:prstGeom prst="rect">
            <a:avLst/>
          </a:prstGeom>
        </p:spPr>
        <p:txBody>
          <a:bodyPr vert="horz" wrap="square" lIns="0" tIns="8467" rIns="0" bIns="0" rtlCol="0">
            <a:spAutoFit/>
          </a:bodyPr>
          <a:lstStyle>
            <a:defPPr>
              <a:defRPr lang="ko-KR"/>
            </a:defPPr>
            <a:lvl1pPr marL="191780" algn="just" latinLnBrk="0">
              <a:spcBef>
                <a:spcPts val="67"/>
              </a:spcBef>
              <a:defRPr sz="900" b="1">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defRPr>
            </a:lvl1pPr>
          </a:lstStyle>
          <a:p>
            <a:pPr>
              <a:spcAft>
                <a:spcPts val="600"/>
              </a:spcAft>
            </a:pPr>
            <a:r>
              <a:rPr lang="ko-KR" altLang="en-US" sz="1000" dirty="0">
                <a:latin typeface="KoPub돋움체 Bold" panose="00000800000000000000" pitchFamily="2" charset="-127"/>
                <a:ea typeface="KoPub돋움체 Bold" panose="00000800000000000000" pitchFamily="2" charset="-127"/>
              </a:rPr>
              <a:t>소유권과 재산</a:t>
            </a:r>
          </a:p>
          <a:p>
            <a:r>
              <a:rPr lang="ko-KR" altLang="en-US" sz="800" dirty="0">
                <a:gradFill>
                  <a:gsLst>
                    <a:gs pos="0">
                      <a:schemeClr val="bg1"/>
                    </a:gs>
                    <a:gs pos="100000">
                      <a:schemeClr val="bg1"/>
                    </a:gs>
                  </a:gsLst>
                  <a:lin ang="5400000" scaled="1"/>
                </a:gradFill>
              </a:rPr>
              <a:t>디지털 자산의 창작자들에 대한 권리 부여 방식과 메타버스 내에서 디지털 자산 소유권을 확인하는 방안을 마련해야 합니다</a:t>
            </a:r>
            <a:r>
              <a:rPr lang="en-US" altLang="ko-KR" sz="800" dirty="0">
                <a:gradFill>
                  <a:gsLst>
                    <a:gs pos="0">
                      <a:schemeClr val="bg1"/>
                    </a:gs>
                    <a:gs pos="100000">
                      <a:schemeClr val="bg1"/>
                    </a:gs>
                  </a:gsLst>
                  <a:lin ang="5400000" scaled="1"/>
                </a:gradFill>
              </a:rPr>
              <a:t>.</a:t>
            </a:r>
          </a:p>
        </p:txBody>
      </p:sp>
      <p:sp>
        <p:nvSpPr>
          <p:cNvPr id="27" name="object 3">
            <a:extLst>
              <a:ext uri="{FF2B5EF4-FFF2-40B4-BE49-F238E27FC236}">
                <a16:creationId xmlns:a16="http://schemas.microsoft.com/office/drawing/2014/main" id="{187E831C-5F8B-EE16-212B-52C8A5F4C189}"/>
              </a:ext>
            </a:extLst>
          </p:cNvPr>
          <p:cNvSpPr/>
          <p:nvPr/>
        </p:nvSpPr>
        <p:spPr>
          <a:xfrm>
            <a:off x="8909316" y="2092420"/>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28" name="object 2">
            <a:extLst>
              <a:ext uri="{FF2B5EF4-FFF2-40B4-BE49-F238E27FC236}">
                <a16:creationId xmlns:a16="http://schemas.microsoft.com/office/drawing/2014/main" id="{FBBD99FA-5235-F152-50D4-20C93DA1E029}"/>
              </a:ext>
            </a:extLst>
          </p:cNvPr>
          <p:cNvSpPr txBox="1"/>
          <p:nvPr/>
        </p:nvSpPr>
        <p:spPr>
          <a:xfrm>
            <a:off x="8691407" y="1139071"/>
            <a:ext cx="3013148" cy="870324"/>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메타버스 도입</a:t>
            </a:r>
            <a:b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b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카운트다운</a:t>
            </a:r>
          </a:p>
        </p:txBody>
      </p:sp>
      <p:sp>
        <p:nvSpPr>
          <p:cNvPr id="21" name="직사각형 20">
            <a:extLst>
              <a:ext uri="{FF2B5EF4-FFF2-40B4-BE49-F238E27FC236}">
                <a16:creationId xmlns:a16="http://schemas.microsoft.com/office/drawing/2014/main" id="{9C43707F-9C94-4CC1-6E6D-986EF4A4FBA9}"/>
              </a:ext>
            </a:extLst>
          </p:cNvPr>
          <p:cNvSpPr/>
          <p:nvPr/>
        </p:nvSpPr>
        <p:spPr>
          <a:xfrm>
            <a:off x="8463516" y="2434606"/>
            <a:ext cx="3728484" cy="1458126"/>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6" name="그룹 35">
            <a:extLst>
              <a:ext uri="{FF2B5EF4-FFF2-40B4-BE49-F238E27FC236}">
                <a16:creationId xmlns:a16="http://schemas.microsoft.com/office/drawing/2014/main" id="{BF2D171D-7069-2153-C623-9D4807C63993}"/>
              </a:ext>
            </a:extLst>
          </p:cNvPr>
          <p:cNvGrpSpPr/>
          <p:nvPr/>
        </p:nvGrpSpPr>
        <p:grpSpPr>
          <a:xfrm>
            <a:off x="8470795" y="2313888"/>
            <a:ext cx="697018" cy="729013"/>
            <a:chOff x="9399519" y="2250834"/>
            <a:chExt cx="697018" cy="729013"/>
          </a:xfrm>
        </p:grpSpPr>
        <p:sp>
          <p:nvSpPr>
            <p:cNvPr id="22" name="TextBox 21">
              <a:extLst>
                <a:ext uri="{FF2B5EF4-FFF2-40B4-BE49-F238E27FC236}">
                  <a16:creationId xmlns:a16="http://schemas.microsoft.com/office/drawing/2014/main" id="{855A299C-1BC8-BDD4-7017-B43F00496641}"/>
                </a:ext>
              </a:extLst>
            </p:cNvPr>
            <p:cNvSpPr txBox="1"/>
            <p:nvPr/>
          </p:nvSpPr>
          <p:spPr>
            <a:xfrm>
              <a:off x="9399519" y="2250834"/>
              <a:ext cx="375424" cy="707886"/>
            </a:xfrm>
            <a:prstGeom prst="rect">
              <a:avLst/>
            </a:prstGeom>
            <a:noFill/>
          </p:spPr>
          <p:txBody>
            <a:bodyPr wrap="none" rtlCol="0">
              <a:spAutoFit/>
            </a:bodyPr>
            <a:lstStyle/>
            <a:p>
              <a:r>
                <a:rPr lang="en-US" altLang="ko-KR" sz="4000" dirty="0">
                  <a:solidFill>
                    <a:schemeClr val="bg1"/>
                  </a:solidFill>
                  <a:latin typeface="KPMG Bold" panose="020B0803030202040204" pitchFamily="34" charset="0"/>
                </a:rPr>
                <a:t>3</a:t>
              </a:r>
              <a:endParaRPr lang="ko-KR" altLang="en-US" sz="4000" dirty="0">
                <a:solidFill>
                  <a:schemeClr val="bg1"/>
                </a:solidFill>
                <a:latin typeface="KPMG Bold" panose="020B0803030202040204" pitchFamily="34" charset="0"/>
              </a:endParaRPr>
            </a:p>
          </p:txBody>
        </p:sp>
        <p:grpSp>
          <p:nvGrpSpPr>
            <p:cNvPr id="32" name="그룹 31">
              <a:extLst>
                <a:ext uri="{FF2B5EF4-FFF2-40B4-BE49-F238E27FC236}">
                  <a16:creationId xmlns:a16="http://schemas.microsoft.com/office/drawing/2014/main" id="{1843D8D8-DD3C-E5F4-D1C6-7AE35C0DB7F6}"/>
                </a:ext>
              </a:extLst>
            </p:cNvPr>
            <p:cNvGrpSpPr/>
            <p:nvPr/>
          </p:nvGrpSpPr>
          <p:grpSpPr>
            <a:xfrm>
              <a:off x="9514558" y="2470597"/>
              <a:ext cx="581979" cy="509250"/>
              <a:chOff x="11947663" y="2470597"/>
              <a:chExt cx="581979" cy="509250"/>
            </a:xfrm>
          </p:grpSpPr>
          <p:sp>
            <p:nvSpPr>
              <p:cNvPr id="31" name="이등변 삼각형 30">
                <a:extLst>
                  <a:ext uri="{FF2B5EF4-FFF2-40B4-BE49-F238E27FC236}">
                    <a16:creationId xmlns:a16="http://schemas.microsoft.com/office/drawing/2014/main" id="{0C08BCC4-ADBA-AFCF-D416-1800E8302B1E}"/>
                  </a:ext>
                </a:extLst>
              </p:cNvPr>
              <p:cNvSpPr/>
              <p:nvPr/>
            </p:nvSpPr>
            <p:spPr>
              <a:xfrm>
                <a:off x="11947663" y="2470597"/>
                <a:ext cx="581979" cy="509250"/>
              </a:xfrm>
              <a:prstGeom prst="triangle">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이등변 삼각형 28">
                <a:extLst>
                  <a:ext uri="{FF2B5EF4-FFF2-40B4-BE49-F238E27FC236}">
                    <a16:creationId xmlns:a16="http://schemas.microsoft.com/office/drawing/2014/main" id="{1291E86E-DC4B-70E9-693D-B163CC1061E7}"/>
                  </a:ext>
                </a:extLst>
              </p:cNvPr>
              <p:cNvSpPr/>
              <p:nvPr/>
            </p:nvSpPr>
            <p:spPr>
              <a:xfrm>
                <a:off x="11947663" y="2495569"/>
                <a:ext cx="267663" cy="470313"/>
              </a:xfrm>
              <a:custGeom>
                <a:avLst/>
                <a:gdLst>
                  <a:gd name="connsiteX0" fmla="*/ 0 w 535941"/>
                  <a:gd name="connsiteY0" fmla="*/ 462018 h 462018"/>
                  <a:gd name="connsiteX1" fmla="*/ 267971 w 535941"/>
                  <a:gd name="connsiteY1" fmla="*/ 0 h 462018"/>
                  <a:gd name="connsiteX2" fmla="*/ 535941 w 535941"/>
                  <a:gd name="connsiteY2" fmla="*/ 462018 h 462018"/>
                  <a:gd name="connsiteX3" fmla="*/ 0 w 535941"/>
                  <a:gd name="connsiteY3" fmla="*/ 462018 h 462018"/>
                  <a:gd name="connsiteX0" fmla="*/ 535941 w 627381"/>
                  <a:gd name="connsiteY0" fmla="*/ 462018 h 553458"/>
                  <a:gd name="connsiteX1" fmla="*/ 0 w 627381"/>
                  <a:gd name="connsiteY1" fmla="*/ 462018 h 553458"/>
                  <a:gd name="connsiteX2" fmla="*/ 267971 w 627381"/>
                  <a:gd name="connsiteY2" fmla="*/ 0 h 553458"/>
                  <a:gd name="connsiteX3" fmla="*/ 627381 w 627381"/>
                  <a:gd name="connsiteY3" fmla="*/ 553458 h 553458"/>
                  <a:gd name="connsiteX0" fmla="*/ 535941 w 535941"/>
                  <a:gd name="connsiteY0" fmla="*/ 462018 h 462018"/>
                  <a:gd name="connsiteX1" fmla="*/ 0 w 535941"/>
                  <a:gd name="connsiteY1" fmla="*/ 462018 h 462018"/>
                  <a:gd name="connsiteX2" fmla="*/ 267971 w 535941"/>
                  <a:gd name="connsiteY2" fmla="*/ 0 h 462018"/>
                  <a:gd name="connsiteX0" fmla="*/ 0 w 267971"/>
                  <a:gd name="connsiteY0" fmla="*/ 462018 h 462018"/>
                  <a:gd name="connsiteX1" fmla="*/ 267971 w 267971"/>
                  <a:gd name="connsiteY1" fmla="*/ 0 h 462018"/>
                </a:gdLst>
                <a:ahLst/>
                <a:cxnLst>
                  <a:cxn ang="0">
                    <a:pos x="connsiteX0" y="connsiteY0"/>
                  </a:cxn>
                  <a:cxn ang="0">
                    <a:pos x="connsiteX1" y="connsiteY1"/>
                  </a:cxn>
                </a:cxnLst>
                <a:rect l="l" t="t" r="r" b="b"/>
                <a:pathLst>
                  <a:path w="267971" h="462018">
                    <a:moveTo>
                      <a:pt x="0" y="462018"/>
                    </a:moveTo>
                    <a:lnTo>
                      <a:pt x="267971" y="0"/>
                    </a:lnTo>
                  </a:path>
                </a:pathLst>
              </a:custGeom>
              <a:solidFill>
                <a:srgbClr val="1E49E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grpSp>
        <p:nvGrpSpPr>
          <p:cNvPr id="37" name="그룹 36">
            <a:extLst>
              <a:ext uri="{FF2B5EF4-FFF2-40B4-BE49-F238E27FC236}">
                <a16:creationId xmlns:a16="http://schemas.microsoft.com/office/drawing/2014/main" id="{A4D34C45-90D9-11EB-719F-A34D22DD1301}"/>
              </a:ext>
            </a:extLst>
          </p:cNvPr>
          <p:cNvGrpSpPr/>
          <p:nvPr/>
        </p:nvGrpSpPr>
        <p:grpSpPr>
          <a:xfrm>
            <a:off x="8197032" y="3822692"/>
            <a:ext cx="749978" cy="890506"/>
            <a:chOff x="9311595" y="2250834"/>
            <a:chExt cx="749978" cy="890506"/>
          </a:xfrm>
        </p:grpSpPr>
        <p:sp>
          <p:nvSpPr>
            <p:cNvPr id="38" name="TextBox 37">
              <a:extLst>
                <a:ext uri="{FF2B5EF4-FFF2-40B4-BE49-F238E27FC236}">
                  <a16:creationId xmlns:a16="http://schemas.microsoft.com/office/drawing/2014/main" id="{BA06CD60-DC7E-5453-4AC4-4F438F2CDE26}"/>
                </a:ext>
              </a:extLst>
            </p:cNvPr>
            <p:cNvSpPr txBox="1"/>
            <p:nvPr/>
          </p:nvSpPr>
          <p:spPr>
            <a:xfrm>
              <a:off x="9311595" y="2250834"/>
              <a:ext cx="365806" cy="707886"/>
            </a:xfrm>
            <a:prstGeom prst="rect">
              <a:avLst/>
            </a:prstGeom>
            <a:noFill/>
          </p:spPr>
          <p:txBody>
            <a:bodyPr wrap="none" rtlCol="0">
              <a:spAutoFit/>
            </a:bodyPr>
            <a:lstStyle/>
            <a:p>
              <a:r>
                <a:rPr lang="en-US" altLang="ko-KR" sz="4000" dirty="0">
                  <a:solidFill>
                    <a:schemeClr val="bg1"/>
                  </a:solidFill>
                  <a:latin typeface="KPMG Bold" panose="020B0803030202040204" pitchFamily="34" charset="0"/>
                </a:rPr>
                <a:t>2</a:t>
              </a:r>
              <a:endParaRPr lang="ko-KR" altLang="en-US" sz="4000" dirty="0">
                <a:solidFill>
                  <a:schemeClr val="bg1"/>
                </a:solidFill>
                <a:latin typeface="KPMG Bold" panose="020B0803030202040204" pitchFamily="34" charset="0"/>
              </a:endParaRPr>
            </a:p>
          </p:txBody>
        </p:sp>
        <p:grpSp>
          <p:nvGrpSpPr>
            <p:cNvPr id="39" name="그룹 38">
              <a:extLst>
                <a:ext uri="{FF2B5EF4-FFF2-40B4-BE49-F238E27FC236}">
                  <a16:creationId xmlns:a16="http://schemas.microsoft.com/office/drawing/2014/main" id="{417C151B-A124-7E06-B93E-919D9AE9E762}"/>
                </a:ext>
              </a:extLst>
            </p:cNvPr>
            <p:cNvGrpSpPr/>
            <p:nvPr/>
          </p:nvGrpSpPr>
          <p:grpSpPr>
            <a:xfrm>
              <a:off x="9311595" y="2527869"/>
              <a:ext cx="749978" cy="613471"/>
              <a:chOff x="11744700" y="2527869"/>
              <a:chExt cx="749978" cy="613471"/>
            </a:xfrm>
          </p:grpSpPr>
          <p:sp>
            <p:nvSpPr>
              <p:cNvPr id="40" name="이등변 삼각형 39">
                <a:extLst>
                  <a:ext uri="{FF2B5EF4-FFF2-40B4-BE49-F238E27FC236}">
                    <a16:creationId xmlns:a16="http://schemas.microsoft.com/office/drawing/2014/main" id="{30C88FB6-BB31-0CC6-7FCF-DB92514ED956}"/>
                  </a:ext>
                </a:extLst>
              </p:cNvPr>
              <p:cNvSpPr/>
              <p:nvPr/>
            </p:nvSpPr>
            <p:spPr>
              <a:xfrm>
                <a:off x="11744700" y="2535031"/>
                <a:ext cx="749978" cy="606309"/>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이등변 삼각형 28">
                <a:extLst>
                  <a:ext uri="{FF2B5EF4-FFF2-40B4-BE49-F238E27FC236}">
                    <a16:creationId xmlns:a16="http://schemas.microsoft.com/office/drawing/2014/main" id="{1077BA81-6BD8-197A-C204-344854BD32B7}"/>
                  </a:ext>
                </a:extLst>
              </p:cNvPr>
              <p:cNvSpPr/>
              <p:nvPr/>
            </p:nvSpPr>
            <p:spPr>
              <a:xfrm>
                <a:off x="11855463" y="2527869"/>
                <a:ext cx="258425" cy="426310"/>
              </a:xfrm>
              <a:custGeom>
                <a:avLst/>
                <a:gdLst>
                  <a:gd name="connsiteX0" fmla="*/ 0 w 535941"/>
                  <a:gd name="connsiteY0" fmla="*/ 462018 h 462018"/>
                  <a:gd name="connsiteX1" fmla="*/ 267971 w 535941"/>
                  <a:gd name="connsiteY1" fmla="*/ 0 h 462018"/>
                  <a:gd name="connsiteX2" fmla="*/ 535941 w 535941"/>
                  <a:gd name="connsiteY2" fmla="*/ 462018 h 462018"/>
                  <a:gd name="connsiteX3" fmla="*/ 0 w 535941"/>
                  <a:gd name="connsiteY3" fmla="*/ 462018 h 462018"/>
                  <a:gd name="connsiteX0" fmla="*/ 535941 w 627381"/>
                  <a:gd name="connsiteY0" fmla="*/ 462018 h 553458"/>
                  <a:gd name="connsiteX1" fmla="*/ 0 w 627381"/>
                  <a:gd name="connsiteY1" fmla="*/ 462018 h 553458"/>
                  <a:gd name="connsiteX2" fmla="*/ 267971 w 627381"/>
                  <a:gd name="connsiteY2" fmla="*/ 0 h 553458"/>
                  <a:gd name="connsiteX3" fmla="*/ 627381 w 627381"/>
                  <a:gd name="connsiteY3" fmla="*/ 553458 h 553458"/>
                  <a:gd name="connsiteX0" fmla="*/ 535941 w 535941"/>
                  <a:gd name="connsiteY0" fmla="*/ 462018 h 462018"/>
                  <a:gd name="connsiteX1" fmla="*/ 0 w 535941"/>
                  <a:gd name="connsiteY1" fmla="*/ 462018 h 462018"/>
                  <a:gd name="connsiteX2" fmla="*/ 267971 w 535941"/>
                  <a:gd name="connsiteY2" fmla="*/ 0 h 462018"/>
                  <a:gd name="connsiteX0" fmla="*/ 0 w 267971"/>
                  <a:gd name="connsiteY0" fmla="*/ 462018 h 462018"/>
                  <a:gd name="connsiteX1" fmla="*/ 267971 w 267971"/>
                  <a:gd name="connsiteY1" fmla="*/ 0 h 462018"/>
                </a:gdLst>
                <a:ahLst/>
                <a:cxnLst>
                  <a:cxn ang="0">
                    <a:pos x="connsiteX0" y="connsiteY0"/>
                  </a:cxn>
                  <a:cxn ang="0">
                    <a:pos x="connsiteX1" y="connsiteY1"/>
                  </a:cxn>
                </a:cxnLst>
                <a:rect l="l" t="t" r="r" b="b"/>
                <a:pathLst>
                  <a:path w="267971" h="462018">
                    <a:moveTo>
                      <a:pt x="0" y="462018"/>
                    </a:moveTo>
                    <a:lnTo>
                      <a:pt x="267971" y="0"/>
                    </a:lnTo>
                  </a:path>
                </a:pathLst>
              </a:custGeom>
              <a:solidFill>
                <a:srgbClr val="1E49E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grpSp>
        <p:nvGrpSpPr>
          <p:cNvPr id="30" name="그룹 29">
            <a:extLst>
              <a:ext uri="{FF2B5EF4-FFF2-40B4-BE49-F238E27FC236}">
                <a16:creationId xmlns:a16="http://schemas.microsoft.com/office/drawing/2014/main" id="{81909A39-A2D4-0B24-EC21-B06759CC4FFD}"/>
              </a:ext>
            </a:extLst>
          </p:cNvPr>
          <p:cNvGrpSpPr/>
          <p:nvPr/>
        </p:nvGrpSpPr>
        <p:grpSpPr>
          <a:xfrm>
            <a:off x="7863175" y="4968276"/>
            <a:ext cx="430082" cy="707886"/>
            <a:chOff x="7863175" y="4960325"/>
            <a:chExt cx="430082" cy="707886"/>
          </a:xfrm>
        </p:grpSpPr>
        <p:sp>
          <p:nvSpPr>
            <p:cNvPr id="43" name="TextBox 42">
              <a:extLst>
                <a:ext uri="{FF2B5EF4-FFF2-40B4-BE49-F238E27FC236}">
                  <a16:creationId xmlns:a16="http://schemas.microsoft.com/office/drawing/2014/main" id="{7772E5EE-7E8C-8BA7-AFAB-52B4BD95F453}"/>
                </a:ext>
              </a:extLst>
            </p:cNvPr>
            <p:cNvSpPr txBox="1"/>
            <p:nvPr/>
          </p:nvSpPr>
          <p:spPr>
            <a:xfrm>
              <a:off x="7863175" y="4960325"/>
              <a:ext cx="319318" cy="707886"/>
            </a:xfrm>
            <a:prstGeom prst="rect">
              <a:avLst/>
            </a:prstGeom>
            <a:noFill/>
          </p:spPr>
          <p:txBody>
            <a:bodyPr wrap="none" rtlCol="0">
              <a:spAutoFit/>
            </a:bodyPr>
            <a:lstStyle/>
            <a:p>
              <a:r>
                <a:rPr lang="en-US" altLang="ko-KR" sz="4000" dirty="0">
                  <a:solidFill>
                    <a:schemeClr val="bg1"/>
                  </a:solidFill>
                  <a:latin typeface="KPMG Bold" panose="020B0803030202040204" pitchFamily="34" charset="0"/>
                </a:rPr>
                <a:t>1</a:t>
              </a:r>
              <a:endParaRPr lang="ko-KR" altLang="en-US" sz="4000" dirty="0">
                <a:solidFill>
                  <a:schemeClr val="bg1"/>
                </a:solidFill>
                <a:latin typeface="KPMG Bold" panose="020B0803030202040204" pitchFamily="34" charset="0"/>
              </a:endParaRPr>
            </a:p>
          </p:txBody>
        </p:sp>
        <p:grpSp>
          <p:nvGrpSpPr>
            <p:cNvPr id="44" name="그룹 43">
              <a:extLst>
                <a:ext uri="{FF2B5EF4-FFF2-40B4-BE49-F238E27FC236}">
                  <a16:creationId xmlns:a16="http://schemas.microsoft.com/office/drawing/2014/main" id="{1A0E1DFE-0D08-9BDB-04E7-F713CDA1B22B}"/>
                </a:ext>
              </a:extLst>
            </p:cNvPr>
            <p:cNvGrpSpPr/>
            <p:nvPr/>
          </p:nvGrpSpPr>
          <p:grpSpPr>
            <a:xfrm>
              <a:off x="7929692" y="5080880"/>
              <a:ext cx="363565" cy="557541"/>
              <a:chOff x="11936153" y="2391082"/>
              <a:chExt cx="385083" cy="581460"/>
            </a:xfrm>
          </p:grpSpPr>
          <p:sp>
            <p:nvSpPr>
              <p:cNvPr id="45" name="이등변 삼각형 44">
                <a:extLst>
                  <a:ext uri="{FF2B5EF4-FFF2-40B4-BE49-F238E27FC236}">
                    <a16:creationId xmlns:a16="http://schemas.microsoft.com/office/drawing/2014/main" id="{3D1AFDFE-F17E-8899-679C-1F7E1B7847BF}"/>
                  </a:ext>
                </a:extLst>
              </p:cNvPr>
              <p:cNvSpPr/>
              <p:nvPr/>
            </p:nvSpPr>
            <p:spPr>
              <a:xfrm>
                <a:off x="11936153" y="2391082"/>
                <a:ext cx="385083" cy="581460"/>
              </a:xfrm>
              <a:prstGeom prst="triangle">
                <a:avLst>
                  <a:gd name="adj" fmla="val 100000"/>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이등변 삼각형 28">
                <a:extLst>
                  <a:ext uri="{FF2B5EF4-FFF2-40B4-BE49-F238E27FC236}">
                    <a16:creationId xmlns:a16="http://schemas.microsoft.com/office/drawing/2014/main" id="{BA048827-9962-C604-E0F8-DA671DC38023}"/>
                  </a:ext>
                </a:extLst>
              </p:cNvPr>
              <p:cNvSpPr/>
              <p:nvPr/>
            </p:nvSpPr>
            <p:spPr>
              <a:xfrm>
                <a:off x="11969791" y="2507145"/>
                <a:ext cx="249526" cy="414993"/>
              </a:xfrm>
              <a:custGeom>
                <a:avLst/>
                <a:gdLst>
                  <a:gd name="connsiteX0" fmla="*/ 0 w 535941"/>
                  <a:gd name="connsiteY0" fmla="*/ 462018 h 462018"/>
                  <a:gd name="connsiteX1" fmla="*/ 267971 w 535941"/>
                  <a:gd name="connsiteY1" fmla="*/ 0 h 462018"/>
                  <a:gd name="connsiteX2" fmla="*/ 535941 w 535941"/>
                  <a:gd name="connsiteY2" fmla="*/ 462018 h 462018"/>
                  <a:gd name="connsiteX3" fmla="*/ 0 w 535941"/>
                  <a:gd name="connsiteY3" fmla="*/ 462018 h 462018"/>
                  <a:gd name="connsiteX0" fmla="*/ 535941 w 627381"/>
                  <a:gd name="connsiteY0" fmla="*/ 462018 h 553458"/>
                  <a:gd name="connsiteX1" fmla="*/ 0 w 627381"/>
                  <a:gd name="connsiteY1" fmla="*/ 462018 h 553458"/>
                  <a:gd name="connsiteX2" fmla="*/ 267971 w 627381"/>
                  <a:gd name="connsiteY2" fmla="*/ 0 h 553458"/>
                  <a:gd name="connsiteX3" fmla="*/ 627381 w 627381"/>
                  <a:gd name="connsiteY3" fmla="*/ 553458 h 553458"/>
                  <a:gd name="connsiteX0" fmla="*/ 535941 w 535941"/>
                  <a:gd name="connsiteY0" fmla="*/ 462018 h 462018"/>
                  <a:gd name="connsiteX1" fmla="*/ 0 w 535941"/>
                  <a:gd name="connsiteY1" fmla="*/ 462018 h 462018"/>
                  <a:gd name="connsiteX2" fmla="*/ 267971 w 535941"/>
                  <a:gd name="connsiteY2" fmla="*/ 0 h 462018"/>
                  <a:gd name="connsiteX0" fmla="*/ 0 w 267971"/>
                  <a:gd name="connsiteY0" fmla="*/ 462018 h 462018"/>
                  <a:gd name="connsiteX1" fmla="*/ 267971 w 267971"/>
                  <a:gd name="connsiteY1" fmla="*/ 0 h 462018"/>
                </a:gdLst>
                <a:ahLst/>
                <a:cxnLst>
                  <a:cxn ang="0">
                    <a:pos x="connsiteX0" y="connsiteY0"/>
                  </a:cxn>
                  <a:cxn ang="0">
                    <a:pos x="connsiteX1" y="connsiteY1"/>
                  </a:cxn>
                </a:cxnLst>
                <a:rect l="l" t="t" r="r" b="b"/>
                <a:pathLst>
                  <a:path w="267971" h="462018">
                    <a:moveTo>
                      <a:pt x="0" y="462018"/>
                    </a:moveTo>
                    <a:lnTo>
                      <a:pt x="267971" y="0"/>
                    </a:lnTo>
                  </a:path>
                </a:pathLst>
              </a:custGeom>
              <a:solidFill>
                <a:srgbClr val="1E49E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48" name="TextBox 47">
            <a:extLst>
              <a:ext uri="{FF2B5EF4-FFF2-40B4-BE49-F238E27FC236}">
                <a16:creationId xmlns:a16="http://schemas.microsoft.com/office/drawing/2014/main" id="{0AA5522E-2C46-50BF-CD51-E13098514CD4}"/>
              </a:ext>
            </a:extLst>
          </p:cNvPr>
          <p:cNvSpPr txBox="1"/>
          <p:nvPr/>
        </p:nvSpPr>
        <p:spPr>
          <a:xfrm>
            <a:off x="8869080" y="2496988"/>
            <a:ext cx="3881639" cy="307777"/>
          </a:xfrm>
          <a:prstGeom prst="rect">
            <a:avLst/>
          </a:prstGeom>
          <a:noFill/>
        </p:spPr>
        <p:txBody>
          <a:bodyPr wrap="square">
            <a:spAutoFit/>
          </a:bodyPr>
          <a:lstStyle/>
          <a:p>
            <a:r>
              <a:rPr lang="ko-KR" altLang="en-US" sz="1400" b="1" spc="-7"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KPMG Bold"/>
              </a:rPr>
              <a:t>강력한 데이터 거버넌스 및 관리 시스템 구축</a:t>
            </a:r>
            <a:endParaRPr lang="ko-KR" altLang="en-US" sz="14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endParaRPr>
          </a:p>
        </p:txBody>
      </p:sp>
      <p:sp>
        <p:nvSpPr>
          <p:cNvPr id="50" name="TextBox 49">
            <a:extLst>
              <a:ext uri="{FF2B5EF4-FFF2-40B4-BE49-F238E27FC236}">
                <a16:creationId xmlns:a16="http://schemas.microsoft.com/office/drawing/2014/main" id="{073E908A-95E4-5D23-762F-B56BE88A029D}"/>
              </a:ext>
            </a:extLst>
          </p:cNvPr>
          <p:cNvSpPr txBox="1"/>
          <p:nvPr/>
        </p:nvSpPr>
        <p:spPr>
          <a:xfrm>
            <a:off x="8732691" y="2804957"/>
            <a:ext cx="3379742" cy="998415"/>
          </a:xfrm>
          <a:prstGeom prst="rect">
            <a:avLst/>
          </a:prstGeom>
          <a:noFill/>
        </p:spPr>
        <p:txBody>
          <a:bodyPr wrap="square">
            <a:spAutoFit/>
          </a:bodyPr>
          <a:lstStyle/>
          <a:p>
            <a:pPr marL="143941" marR="205327" latinLnBrk="0">
              <a:lnSpc>
                <a:spcPct val="110000"/>
              </a:lnSpc>
            </a:pP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이는 디지털 트윈 및 디지털 플랫폼이 변화에 맞춰 조화롭게 운영되기 위해 필수적입니다</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데이터 상호 운용성은 가상인 물리적 인물이나 시나리오를 구축하기 위한 필수 요소입니다</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더불어 </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IoT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인프라와 센서에서 생성된 데이터를 연결하고 활용하는 능력은 가상 시뮬레이션에서 시나리오 기획과 모델링에 있어 중요한 부분입니다</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endParaRPr lang="ko-KR" altLang="en-US" sz="100" b="1" dirty="0">
              <a:gradFill>
                <a:gsLst>
                  <a:gs pos="0">
                    <a:schemeClr val="bg1"/>
                  </a:gs>
                  <a:gs pos="100000">
                    <a:schemeClr val="bg1"/>
                  </a:gs>
                </a:gsLst>
                <a:lin ang="5400000" scaled="1"/>
              </a:gradFill>
              <a:latin typeface="+mj-ea"/>
              <a:ea typeface="+mj-ea"/>
              <a:cs typeface="Calibri"/>
            </a:endParaRPr>
          </a:p>
        </p:txBody>
      </p:sp>
      <p:sp>
        <p:nvSpPr>
          <p:cNvPr id="51" name="TextBox 50">
            <a:extLst>
              <a:ext uri="{FF2B5EF4-FFF2-40B4-BE49-F238E27FC236}">
                <a16:creationId xmlns:a16="http://schemas.microsoft.com/office/drawing/2014/main" id="{94C983AA-EDAA-14E1-1F5A-661A69B8E8D5}"/>
              </a:ext>
            </a:extLst>
          </p:cNvPr>
          <p:cNvSpPr txBox="1"/>
          <p:nvPr/>
        </p:nvSpPr>
        <p:spPr>
          <a:xfrm>
            <a:off x="8617718" y="4009433"/>
            <a:ext cx="2516138" cy="307777"/>
          </a:xfrm>
          <a:prstGeom prst="rect">
            <a:avLst/>
          </a:prstGeom>
          <a:noFill/>
        </p:spPr>
        <p:txBody>
          <a:bodyPr wrap="square">
            <a:spAutoFit/>
          </a:bodyPr>
          <a:lstStyle/>
          <a:p>
            <a:r>
              <a:rPr lang="ko-KR" altLang="en-US" sz="1400" b="1" spc="-7"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KPMG Bold"/>
              </a:rPr>
              <a:t>사이버 보안 강화</a:t>
            </a:r>
          </a:p>
        </p:txBody>
      </p:sp>
      <p:sp>
        <p:nvSpPr>
          <p:cNvPr id="52" name="TextBox 51">
            <a:extLst>
              <a:ext uri="{FF2B5EF4-FFF2-40B4-BE49-F238E27FC236}">
                <a16:creationId xmlns:a16="http://schemas.microsoft.com/office/drawing/2014/main" id="{A98C5D33-B206-2600-F7B6-FFEE0FCD50FC}"/>
              </a:ext>
            </a:extLst>
          </p:cNvPr>
          <p:cNvSpPr txBox="1"/>
          <p:nvPr/>
        </p:nvSpPr>
        <p:spPr>
          <a:xfrm>
            <a:off x="8470795" y="4278188"/>
            <a:ext cx="3189194" cy="695127"/>
          </a:xfrm>
          <a:prstGeom prst="rect">
            <a:avLst/>
          </a:prstGeom>
          <a:noFill/>
        </p:spPr>
        <p:txBody>
          <a:bodyPr wrap="square">
            <a:spAutoFit/>
          </a:bodyPr>
          <a:lstStyle/>
          <a:p>
            <a:pPr marL="143941" marR="205327" latinLnBrk="0">
              <a:lnSpc>
                <a:spcPct val="110000"/>
              </a:lnSpc>
            </a:pP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혁신에 발맞추기 위해서는 사이버 보안 조치를 강화해야 합니다</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특히 가상 세계에서의 데이터는 매우 중요하며</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초개인화 된 서비스를 계획하고 있다면</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고객 정보가 보호되어야 합니다</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53" name="TextBox 52">
            <a:extLst>
              <a:ext uri="{FF2B5EF4-FFF2-40B4-BE49-F238E27FC236}">
                <a16:creationId xmlns:a16="http://schemas.microsoft.com/office/drawing/2014/main" id="{8578436E-EA1E-3C6D-A29A-C3AFB0B8841B}"/>
              </a:ext>
            </a:extLst>
          </p:cNvPr>
          <p:cNvSpPr txBox="1"/>
          <p:nvPr/>
        </p:nvSpPr>
        <p:spPr>
          <a:xfrm>
            <a:off x="8307795" y="5140667"/>
            <a:ext cx="2516138" cy="307777"/>
          </a:xfrm>
          <a:prstGeom prst="rect">
            <a:avLst/>
          </a:prstGeom>
          <a:noFill/>
        </p:spPr>
        <p:txBody>
          <a:bodyPr wrap="square">
            <a:spAutoFit/>
          </a:bodyPr>
          <a:lstStyle/>
          <a:p>
            <a:r>
              <a:rPr lang="ko-KR" altLang="en-US" sz="1400" b="1" spc="-7"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KPMG Bold"/>
              </a:rPr>
              <a:t>적용 우선순위 설정</a:t>
            </a:r>
          </a:p>
        </p:txBody>
      </p:sp>
      <p:sp>
        <p:nvSpPr>
          <p:cNvPr id="54" name="TextBox 53">
            <a:extLst>
              <a:ext uri="{FF2B5EF4-FFF2-40B4-BE49-F238E27FC236}">
                <a16:creationId xmlns:a16="http://schemas.microsoft.com/office/drawing/2014/main" id="{3E5B8EA4-65BC-E313-DF27-C0313BE69222}"/>
              </a:ext>
            </a:extLst>
          </p:cNvPr>
          <p:cNvSpPr txBox="1"/>
          <p:nvPr/>
        </p:nvSpPr>
        <p:spPr>
          <a:xfrm>
            <a:off x="8171404" y="5411346"/>
            <a:ext cx="3043309" cy="695127"/>
          </a:xfrm>
          <a:prstGeom prst="rect">
            <a:avLst/>
          </a:prstGeom>
          <a:noFill/>
        </p:spPr>
        <p:txBody>
          <a:bodyPr wrap="square">
            <a:spAutoFit/>
          </a:bodyPr>
          <a:lstStyle/>
          <a:p>
            <a:pPr marL="143941" marR="205327" latinLnBrk="0">
              <a:lnSpc>
                <a:spcPct val="110000"/>
              </a:lnSpc>
            </a:pP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기업의 전략을 메타버스 적용 가능 분야 중 어느 부분에 맞춰서 모델링해야 하는지 우선순위를 설정해야 합니다</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어떠한 영역에 메타버스 역량을 시험하고 투자할지를 결정해야 합니다</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4" name="사각형: 둥근 위쪽 모서리 3">
            <a:extLst>
              <a:ext uri="{FF2B5EF4-FFF2-40B4-BE49-F238E27FC236}">
                <a16:creationId xmlns:a16="http://schemas.microsoft.com/office/drawing/2014/main" id="{73CEDFDA-182C-A434-B02B-1195DC36D6B1}"/>
              </a:ext>
            </a:extLst>
          </p:cNvPr>
          <p:cNvSpPr/>
          <p:nvPr/>
        </p:nvSpPr>
        <p:spPr>
          <a:xfrm>
            <a:off x="9078912" y="571500"/>
            <a:ext cx="8366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2637675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bject 2">
            <a:extLst>
              <a:ext uri="{FF2B5EF4-FFF2-40B4-BE49-F238E27FC236}">
                <a16:creationId xmlns:a16="http://schemas.microsoft.com/office/drawing/2014/main" id="{9DE75476-BE5B-63C8-5DD3-E4C3173D8108}"/>
              </a:ext>
            </a:extLst>
          </p:cNvPr>
          <p:cNvSpPr/>
          <p:nvPr/>
        </p:nvSpPr>
        <p:spPr>
          <a:xfrm>
            <a:off x="3287713" y="1196974"/>
            <a:ext cx="8904422" cy="4932359"/>
          </a:xfrm>
          <a:custGeom>
            <a:avLst/>
            <a:gdLst/>
            <a:ahLst/>
            <a:cxnLst/>
            <a:rect l="l" t="t" r="r" b="b"/>
            <a:pathLst>
              <a:path w="13284200" h="7194550">
                <a:moveTo>
                  <a:pt x="0" y="7194003"/>
                </a:moveTo>
                <a:lnTo>
                  <a:pt x="13283996" y="7194003"/>
                </a:lnTo>
                <a:lnTo>
                  <a:pt x="13283996" y="0"/>
                </a:lnTo>
                <a:lnTo>
                  <a:pt x="0" y="0"/>
                </a:lnTo>
                <a:lnTo>
                  <a:pt x="0" y="7194003"/>
                </a:lnTo>
                <a:close/>
              </a:path>
            </a:pathLst>
          </a:custGeom>
          <a:solidFill>
            <a:srgbClr val="BDE9FF"/>
          </a:solidFill>
        </p:spPr>
        <p:txBody>
          <a:bodyPr wrap="square" lIns="0" tIns="0" rIns="0" bIns="0" rtlCol="0"/>
          <a:lstStyle/>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z="800" spc="70" dirty="0">
              <a:solidFill>
                <a:srgbClr val="1E49E2"/>
              </a:solidFill>
              <a:latin typeface="Calibri"/>
              <a:ea typeface="KoPub돋움체 Medium" panose="00000600000000000000" pitchFamily="2" charset="-127"/>
              <a:cs typeface="Calibri"/>
            </a:endParaRPr>
          </a:p>
          <a:p>
            <a:pPr marL="8467">
              <a:lnSpc>
                <a:spcPts val="1170"/>
              </a:lnSpc>
            </a:pPr>
            <a:endParaRPr lang="en-US" altLang="ko-KR" spc="70" dirty="0">
              <a:solidFill>
                <a:srgbClr val="1E49E2"/>
              </a:solidFill>
              <a:latin typeface="Calibri"/>
              <a:ea typeface="KoPub돋움체 Medium" panose="00000600000000000000" pitchFamily="2" charset="-127"/>
              <a:cs typeface="Calibri"/>
            </a:endParaRPr>
          </a:p>
          <a:p>
            <a:pPr marL="8467">
              <a:lnSpc>
                <a:spcPts val="1170"/>
              </a:lnSpc>
            </a:pPr>
            <a:r>
              <a:rPr lang="en-US" altLang="ko-KR" spc="70" dirty="0">
                <a:solidFill>
                  <a:srgbClr val="1E49E2"/>
                </a:solidFill>
                <a:latin typeface="Calibri"/>
                <a:ea typeface="KoPub돋움체 Medium" panose="00000600000000000000" pitchFamily="2" charset="-127"/>
                <a:cs typeface="Calibri"/>
              </a:rPr>
              <a:t>   </a:t>
            </a:r>
            <a:endParaRPr lang="en-US" altLang="ko-KR" dirty="0">
              <a:latin typeface="Calibri"/>
              <a:ea typeface="KoPub돋움체 Medium" panose="00000600000000000000" pitchFamily="2" charset="-127"/>
              <a:cs typeface="Calibri"/>
            </a:endParaRPr>
          </a:p>
        </p:txBody>
      </p:sp>
      <p:sp>
        <p:nvSpPr>
          <p:cNvPr id="5" name="사각형: 둥근 위쪽 모서리 4">
            <a:extLst>
              <a:ext uri="{FF2B5EF4-FFF2-40B4-BE49-F238E27FC236}">
                <a16:creationId xmlns:a16="http://schemas.microsoft.com/office/drawing/2014/main" id="{71DA8376-534F-C432-78FB-2A730CAB48CD}"/>
              </a:ext>
            </a:extLst>
          </p:cNvPr>
          <p:cNvSpPr/>
          <p:nvPr/>
        </p:nvSpPr>
        <p:spPr>
          <a:xfrm>
            <a:off x="515937" y="571500"/>
            <a:ext cx="978010"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오늘날의 공급망</a:t>
            </a:r>
            <a:endPar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10" name="사각형: 둥근 위쪽 모서리 9">
            <a:extLst>
              <a:ext uri="{FF2B5EF4-FFF2-40B4-BE49-F238E27FC236}">
                <a16:creationId xmlns:a16="http://schemas.microsoft.com/office/drawing/2014/main" id="{F17216D5-5C6D-F19C-5CC9-284B04AA7CCC}"/>
              </a:ext>
            </a:extLst>
          </p:cNvPr>
          <p:cNvSpPr/>
          <p:nvPr/>
        </p:nvSpPr>
        <p:spPr>
          <a:xfrm>
            <a:off x="1535822" y="571500"/>
            <a:ext cx="978010"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생존과 회복력</a:t>
            </a:r>
          </a:p>
        </p:txBody>
      </p:sp>
      <p:sp>
        <p:nvSpPr>
          <p:cNvPr id="11" name="사각형: 둥근 위쪽 모서리 10">
            <a:extLst>
              <a:ext uri="{FF2B5EF4-FFF2-40B4-BE49-F238E27FC236}">
                <a16:creationId xmlns:a16="http://schemas.microsoft.com/office/drawing/2014/main" id="{10581172-2400-0237-364A-438C5AE7F1E9}"/>
              </a:ext>
            </a:extLst>
          </p:cNvPr>
          <p:cNvSpPr/>
          <p:nvPr/>
        </p:nvSpPr>
        <p:spPr>
          <a:xfrm>
            <a:off x="255570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대외 규제</a:t>
            </a:r>
          </a:p>
        </p:txBody>
      </p:sp>
      <p:sp>
        <p:nvSpPr>
          <p:cNvPr id="12" name="사각형: 둥근 위쪽 모서리 11">
            <a:extLst>
              <a:ext uri="{FF2B5EF4-FFF2-40B4-BE49-F238E27FC236}">
                <a16:creationId xmlns:a16="http://schemas.microsoft.com/office/drawing/2014/main" id="{4A97F514-F9C4-82B0-EC19-FFFF9B2FF166}"/>
              </a:ext>
            </a:extLst>
          </p:cNvPr>
          <p:cNvSpPr/>
          <p:nvPr/>
        </p:nvSpPr>
        <p:spPr>
          <a:xfrm>
            <a:off x="3575592"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내일의 공급망</a:t>
            </a:r>
          </a:p>
        </p:txBody>
      </p:sp>
      <p:sp>
        <p:nvSpPr>
          <p:cNvPr id="13" name="사각형: 둥근 위쪽 모서리 12">
            <a:extLst>
              <a:ext uri="{FF2B5EF4-FFF2-40B4-BE49-F238E27FC236}">
                <a16:creationId xmlns:a16="http://schemas.microsoft.com/office/drawing/2014/main" id="{B4CD2F6F-8EE0-7A5D-DF5B-68E26AD96D51}"/>
              </a:ext>
            </a:extLst>
          </p:cNvPr>
          <p:cNvSpPr/>
          <p:nvPr/>
        </p:nvSpPr>
        <p:spPr>
          <a:xfrm>
            <a:off x="4595476"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2" name="바닥글 개체 틀 1">
            <a:extLst>
              <a:ext uri="{FF2B5EF4-FFF2-40B4-BE49-F238E27FC236}">
                <a16:creationId xmlns:a16="http://schemas.microsoft.com/office/drawing/2014/main" id="{43CF4882-15BF-F185-6CE1-D11647ECE794}"/>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a:t>© </a:t>
            </a:r>
            <a:r>
              <a:rPr lang="en-US" spc="35"/>
              <a:t>2023 </a:t>
            </a:r>
            <a:r>
              <a:rPr lang="en-US" spc="60"/>
              <a:t>Copyright </a:t>
            </a:r>
            <a:r>
              <a:rPr lang="en-US" spc="65"/>
              <a:t>owned </a:t>
            </a:r>
            <a:r>
              <a:rPr lang="en-US" spc="75"/>
              <a:t>by </a:t>
            </a:r>
            <a:r>
              <a:rPr lang="en-US" spc="60"/>
              <a:t>one </a:t>
            </a:r>
            <a:r>
              <a:rPr lang="en-US" spc="45"/>
              <a:t>or </a:t>
            </a:r>
            <a:r>
              <a:rPr lang="en-US" spc="65"/>
              <a:t>more </a:t>
            </a:r>
            <a:r>
              <a:rPr lang="en-US" spc="40"/>
              <a:t>of </a:t>
            </a:r>
            <a:r>
              <a:rPr lang="en-US" spc="35"/>
              <a:t>the </a:t>
            </a:r>
            <a:r>
              <a:rPr lang="en-US" spc="95"/>
              <a:t>KPMG </a:t>
            </a:r>
            <a:r>
              <a:rPr lang="en-US" spc="40"/>
              <a:t>International </a:t>
            </a:r>
            <a:r>
              <a:rPr lang="en-US" spc="35"/>
              <a:t>entities. </a:t>
            </a:r>
            <a:r>
              <a:rPr lang="en-US" spc="95"/>
              <a:t>KPMG </a:t>
            </a:r>
            <a:r>
              <a:rPr lang="en-US" spc="40"/>
              <a:t>International entities </a:t>
            </a:r>
            <a:r>
              <a:rPr lang="en-US" spc="55"/>
              <a:t>provide </a:t>
            </a:r>
            <a:r>
              <a:rPr lang="en-US" spc="65"/>
              <a:t>no </a:t>
            </a:r>
            <a:r>
              <a:rPr lang="en-US" spc="60"/>
              <a:t>services </a:t>
            </a:r>
            <a:r>
              <a:rPr lang="en-US" spc="30"/>
              <a:t>to </a:t>
            </a:r>
            <a:r>
              <a:rPr lang="en-US" spc="45"/>
              <a:t>clients. </a:t>
            </a:r>
            <a:r>
              <a:rPr lang="en-US" spc="60"/>
              <a:t>All </a:t>
            </a:r>
            <a:r>
              <a:rPr lang="en-US" spc="55"/>
              <a:t>rights</a:t>
            </a:r>
            <a:r>
              <a:rPr lang="en-US" spc="-40"/>
              <a:t> </a:t>
            </a:r>
            <a:r>
              <a:rPr lang="en-US" spc="50"/>
              <a:t>reserved.</a:t>
            </a:r>
            <a:endParaRPr lang="en-US" spc="50" dirty="0"/>
          </a:p>
        </p:txBody>
      </p:sp>
      <p:sp>
        <p:nvSpPr>
          <p:cNvPr id="4" name="슬라이드 번호 개체 틀 3">
            <a:extLst>
              <a:ext uri="{FF2B5EF4-FFF2-40B4-BE49-F238E27FC236}">
                <a16:creationId xmlns:a16="http://schemas.microsoft.com/office/drawing/2014/main" id="{E1E6829B-445D-FD95-2B76-D5D7514A4324}"/>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6</a:t>
            </a:fld>
            <a:r>
              <a:rPr lang="en-US" altLang="ko-KR"/>
              <a:t> </a:t>
            </a:r>
            <a:endParaRPr lang="en-US" dirty="0"/>
          </a:p>
        </p:txBody>
      </p:sp>
      <p:sp>
        <p:nvSpPr>
          <p:cNvPr id="7" name="object 3">
            <a:extLst>
              <a:ext uri="{FF2B5EF4-FFF2-40B4-BE49-F238E27FC236}">
                <a16:creationId xmlns:a16="http://schemas.microsoft.com/office/drawing/2014/main" id="{C10EAC08-BBCA-7E44-08AF-A9457B97C552}"/>
              </a:ext>
            </a:extLst>
          </p:cNvPr>
          <p:cNvSpPr/>
          <p:nvPr/>
        </p:nvSpPr>
        <p:spPr>
          <a:xfrm>
            <a:off x="713505" y="1599888"/>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8" name="object 4">
            <a:extLst>
              <a:ext uri="{FF2B5EF4-FFF2-40B4-BE49-F238E27FC236}">
                <a16:creationId xmlns:a16="http://schemas.microsoft.com/office/drawing/2014/main" id="{FBCBD12E-C5C3-8E19-40F5-EFC9EA03EF14}"/>
              </a:ext>
            </a:extLst>
          </p:cNvPr>
          <p:cNvSpPr txBox="1"/>
          <p:nvPr/>
        </p:nvSpPr>
        <p:spPr>
          <a:xfrm>
            <a:off x="515938" y="1838417"/>
            <a:ext cx="2771775" cy="1460166"/>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공급망 교란과 고객 수요 변화로 기업들이 위기를 느끼고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공급망 관리 경영진은 이러한 상황이 당분간 지속될 것으로 보고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p>
          <a:p>
            <a:pPr marL="8467" marR="3387" latinLnBrk="0">
              <a:lnSpc>
                <a:spcPct val="110000"/>
              </a:lnSpc>
              <a:spcBef>
                <a:spcPts val="67"/>
              </a:spcBef>
            </a:pPr>
            <a:endPar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endParaRPr>
          </a:p>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혼란스러운 상황 속에서 </a:t>
            </a:r>
          </a:p>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경영진은 </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3</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가지 과제에 직면해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9" name="object 18">
            <a:extLst>
              <a:ext uri="{FF2B5EF4-FFF2-40B4-BE49-F238E27FC236}">
                <a16:creationId xmlns:a16="http://schemas.microsoft.com/office/drawing/2014/main" id="{CBEE3C35-B5AB-3E06-5977-B05BD33D20A0}"/>
              </a:ext>
            </a:extLst>
          </p:cNvPr>
          <p:cNvSpPr txBox="1"/>
          <p:nvPr/>
        </p:nvSpPr>
        <p:spPr>
          <a:xfrm>
            <a:off x="3299744" y="1869156"/>
            <a:ext cx="2808287" cy="2221121"/>
          </a:xfrm>
          <a:prstGeom prst="rect">
            <a:avLst/>
          </a:prstGeom>
          <a:noFill/>
        </p:spPr>
        <p:txBody>
          <a:bodyPr vert="horz" wrap="square" lIns="180000" tIns="0" rIns="180000" bIns="0" rtlCol="0">
            <a:spAutoFit/>
          </a:bodyPr>
          <a:lstStyle/>
          <a:p>
            <a:pPr marL="8467" latinLnBrk="0">
              <a:spcBef>
                <a:spcPts val="67"/>
              </a:spcBef>
            </a:pPr>
            <a:r>
              <a:rPr lang="ko-KR" altLang="en-US"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Univers LT Std 45 Light"/>
              </a:rPr>
              <a:t>생존과 회복력</a:t>
            </a:r>
          </a:p>
          <a:p>
            <a:pPr marL="8467" algn="just" latinLnBrk="0"/>
            <a:endParaRPr lang="en-US" sz="1000" dirty="0">
              <a:solidFill>
                <a:srgbClr val="1E49E2"/>
              </a:solidFill>
              <a:latin typeface="KoPub돋움체 Medium" panose="00000600000000000000" pitchFamily="2" charset="-127"/>
              <a:ea typeface="KoPub돋움체 Medium" panose="00000600000000000000" pitchFamily="2" charset="-127"/>
              <a:cs typeface="Calibri"/>
            </a:endParaRPr>
          </a:p>
          <a:p>
            <a:pPr marL="8467" marR="99488" algn="just" latinLnBrk="0">
              <a:spcBef>
                <a:spcPts val="200"/>
              </a:spcBef>
              <a:spcAft>
                <a:spcPts val="200"/>
              </a:spcAft>
            </a:pP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오늘날의 공급망은 급변하는 고객의 요구</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서비스 제공 속도의 혁신</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고객 편의성 제고</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와</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고객 접점 채널 간 모호해진 경계 등에 부응하기 위해 물리적 네트워크 설계와 운영 모델을 대대적으로 조정해야 합니다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공급망은 위험요소와 외부 변화에 대하여 빠르게 대응하지 않으면 무너질 수 있습니다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8467" marR="99488" algn="just" latinLnBrk="0">
              <a:spcBef>
                <a:spcPts val="200"/>
              </a:spcBef>
              <a:spcAft>
                <a:spcPts val="200"/>
              </a:spcAft>
            </a:pPr>
            <a:endPar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8467" marR="99488" algn="just" latinLnBrk="0">
              <a:spcBef>
                <a:spcPts val="200"/>
              </a:spcBef>
              <a:spcAft>
                <a:spcPts val="200"/>
              </a:spcAft>
            </a:pP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KPMG</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가 조사한 바에 따르면 조사 대상 중 </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55%</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는 자사의 공급망이 안정적이고 다가올 변화에 대비하고 있다고 평가했으나</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47%</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는 공급망이 위험요소와 외부 변화에 취약하다고 판단하는 것으로 나타났습니다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19" name="object 3">
            <a:extLst>
              <a:ext uri="{FF2B5EF4-FFF2-40B4-BE49-F238E27FC236}">
                <a16:creationId xmlns:a16="http://schemas.microsoft.com/office/drawing/2014/main" id="{200B94BC-9927-1181-F03A-B8CB3190AFF5}"/>
              </a:ext>
            </a:extLst>
          </p:cNvPr>
          <p:cNvSpPr/>
          <p:nvPr/>
        </p:nvSpPr>
        <p:spPr>
          <a:xfrm flipV="1">
            <a:off x="3491540" y="2184682"/>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22" name="object 2">
            <a:extLst>
              <a:ext uri="{FF2B5EF4-FFF2-40B4-BE49-F238E27FC236}">
                <a16:creationId xmlns:a16="http://schemas.microsoft.com/office/drawing/2014/main" id="{29928B75-4CD6-F08D-61CE-BFE1488D6AF7}"/>
              </a:ext>
            </a:extLst>
          </p:cNvPr>
          <p:cNvSpPr txBox="1"/>
          <p:nvPr/>
        </p:nvSpPr>
        <p:spPr>
          <a:xfrm>
            <a:off x="495597" y="1139071"/>
            <a:ext cx="3486856" cy="439437"/>
          </a:xfrm>
          <a:prstGeom prst="rect">
            <a:avLst/>
          </a:prstGeom>
        </p:spPr>
        <p:txBody>
          <a:bodyPr vert="horz" wrap="square" lIns="180000" tIns="8467" rIns="180000" bIns="0" rtlCol="0">
            <a:spAutoFit/>
          </a:bodyPr>
          <a:lstStyle/>
          <a:p>
            <a:pPr marL="8467" marR="3387">
              <a:spcBef>
                <a:spcPts val="67"/>
              </a:spcBef>
            </a:pPr>
            <a:r>
              <a:rPr lang="ko-KR" altLang="en-US" sz="2800" b="1" spc="-1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오늘날의 공급망</a:t>
            </a:r>
          </a:p>
        </p:txBody>
      </p:sp>
      <p:sp>
        <p:nvSpPr>
          <p:cNvPr id="23" name="object 55">
            <a:extLst>
              <a:ext uri="{FF2B5EF4-FFF2-40B4-BE49-F238E27FC236}">
                <a16:creationId xmlns:a16="http://schemas.microsoft.com/office/drawing/2014/main" id="{A6CFCD43-9BD3-F220-858A-25361BA9BC2B}"/>
              </a:ext>
            </a:extLst>
          </p:cNvPr>
          <p:cNvSpPr txBox="1"/>
          <p:nvPr/>
        </p:nvSpPr>
        <p:spPr>
          <a:xfrm>
            <a:off x="519659" y="3672676"/>
            <a:ext cx="2477079" cy="634811"/>
          </a:xfrm>
          <a:prstGeom prst="rect">
            <a:avLst/>
          </a:prstGeom>
        </p:spPr>
        <p:txBody>
          <a:bodyPr vert="horz" wrap="square" lIns="180000" tIns="8467" rIns="180000" bIns="0" rtlCol="0">
            <a:spAutoFit/>
          </a:bodyPr>
          <a:lstStyle>
            <a:defPPr>
              <a:defRPr lang="ko-KR"/>
            </a:defPPr>
            <a:lvl1pPr marL="8467" marR="3387" latinLnBrk="0">
              <a:lnSpc>
                <a:spcPct val="110000"/>
              </a:lnSpc>
              <a:spcBef>
                <a:spcPts val="67"/>
              </a:spcBef>
              <a:defRPr sz="1200" b="1">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defRPr>
            </a:lvl1pPr>
          </a:lstStyle>
          <a:p>
            <a:pPr marL="179917" indent="-171450">
              <a:buFont typeface="Arial" panose="020B0604020202020204" pitchFamily="34" charset="0"/>
              <a:buChar char="•"/>
            </a:pPr>
            <a:r>
              <a:rPr lang="ko-KR" altLang="en-US" dirty="0"/>
              <a:t>생존과 회복력</a:t>
            </a:r>
            <a:r>
              <a:rPr lang="en-US" altLang="ko-KR" dirty="0"/>
              <a:t>(Resilience)</a:t>
            </a:r>
            <a:endParaRPr dirty="0"/>
          </a:p>
          <a:p>
            <a:pPr marL="179917" indent="-171450">
              <a:buFont typeface="Arial" panose="020B0604020202020204" pitchFamily="34" charset="0"/>
              <a:buChar char="•"/>
            </a:pPr>
            <a:r>
              <a:rPr lang="ko-KR" altLang="en-US" dirty="0"/>
              <a:t>대외 규제</a:t>
            </a:r>
            <a:endParaRPr dirty="0"/>
          </a:p>
          <a:p>
            <a:pPr marL="179917" indent="-171450">
              <a:buFont typeface="Arial" panose="020B0604020202020204" pitchFamily="34" charset="0"/>
              <a:buChar char="•"/>
            </a:pPr>
            <a:r>
              <a:rPr lang="ko-KR" altLang="en-US" dirty="0"/>
              <a:t>내일의 공급망</a:t>
            </a:r>
            <a:endParaRPr dirty="0"/>
          </a:p>
        </p:txBody>
      </p:sp>
      <p:sp>
        <p:nvSpPr>
          <p:cNvPr id="29" name="object 18">
            <a:extLst>
              <a:ext uri="{FF2B5EF4-FFF2-40B4-BE49-F238E27FC236}">
                <a16:creationId xmlns:a16="http://schemas.microsoft.com/office/drawing/2014/main" id="{9EE654FE-1109-6E40-76D5-E1D135A4D7D6}"/>
              </a:ext>
            </a:extLst>
          </p:cNvPr>
          <p:cNvSpPr txBox="1"/>
          <p:nvPr/>
        </p:nvSpPr>
        <p:spPr>
          <a:xfrm>
            <a:off x="3299744" y="4311567"/>
            <a:ext cx="2808287" cy="928459"/>
          </a:xfrm>
          <a:prstGeom prst="rect">
            <a:avLst/>
          </a:prstGeom>
          <a:noFill/>
        </p:spPr>
        <p:txBody>
          <a:bodyPr vert="horz" wrap="square" lIns="180000" tIns="0" rIns="180000" bIns="0" rtlCol="0">
            <a:spAutoFit/>
          </a:bodyPr>
          <a:lstStyle/>
          <a:p>
            <a:pPr marL="8467" latinLnBrk="0">
              <a:spcBef>
                <a:spcPts val="67"/>
              </a:spcBef>
            </a:pPr>
            <a:r>
              <a:rPr lang="en-US" altLang="ko-KR"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rPr>
              <a:t>47%</a:t>
            </a:r>
            <a:endParaRPr lang="ko-KR" altLang="en-US" sz="3200" b="1" dirty="0">
              <a:gradFill>
                <a:gsLst>
                  <a:gs pos="0">
                    <a:srgbClr val="1E49E2"/>
                  </a:gs>
                  <a:gs pos="100000">
                    <a:srgbClr val="1E49E2"/>
                  </a:gs>
                </a:gsLst>
                <a:lin ang="5400000" scaled="1"/>
              </a:gradFill>
              <a:latin typeface="KPMG Bold" panose="020B0803030202040204" pitchFamily="34" charset="0"/>
              <a:ea typeface="KoPub돋움체 Medium" panose="00000600000000000000" pitchFamily="2" charset="-127"/>
              <a:cs typeface="Univers LT Std 45 Light"/>
            </a:endParaRPr>
          </a:p>
          <a:p>
            <a:pPr marL="8467" algn="just" latinLnBrk="0"/>
            <a:endParaRPr lang="en-US" sz="1000" dirty="0">
              <a:solidFill>
                <a:srgbClr val="1E49E2"/>
              </a:solidFill>
              <a:latin typeface="KoPub돋움체 Medium" panose="00000600000000000000" pitchFamily="2" charset="-127"/>
              <a:ea typeface="KoPub돋움체 Medium" panose="00000600000000000000" pitchFamily="2" charset="-127"/>
              <a:cs typeface="Calibri"/>
            </a:endParaRPr>
          </a:p>
          <a:p>
            <a:pPr marL="8467" marR="3387" latinLnBrk="0">
              <a:lnSpc>
                <a:spcPct val="104200"/>
              </a:lnSpc>
              <a:spcBef>
                <a:spcPts val="27"/>
              </a:spcBef>
            </a:pPr>
            <a:r>
              <a:rPr lang="en-US" altLang="ko-KR" sz="9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47%</a:t>
            </a:r>
            <a:r>
              <a:rPr lang="ko-KR" altLang="en-US" sz="9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의 응답자는 공급망이 위험요소와 외부 변화에 취약하다고 응답</a:t>
            </a:r>
            <a:endParaRPr lang="ko-KR" altLang="en-US" sz="900" dirty="0">
              <a:gradFill>
                <a:gsLst>
                  <a:gs pos="0">
                    <a:srgbClr val="1E49E2"/>
                  </a:gs>
                  <a:gs pos="100000">
                    <a:srgbClr val="1E49E2"/>
                  </a:gs>
                </a:gsLst>
                <a:lin ang="5400000" scaled="1"/>
              </a:gradFill>
              <a:latin typeface="+mn-ea"/>
              <a:cs typeface="Calibri"/>
            </a:endParaRPr>
          </a:p>
        </p:txBody>
      </p:sp>
      <p:sp>
        <p:nvSpPr>
          <p:cNvPr id="30" name="object 3">
            <a:extLst>
              <a:ext uri="{FF2B5EF4-FFF2-40B4-BE49-F238E27FC236}">
                <a16:creationId xmlns:a16="http://schemas.microsoft.com/office/drawing/2014/main" id="{1FF62C80-5ED2-9EDA-B064-DE0FC39D5C72}"/>
              </a:ext>
            </a:extLst>
          </p:cNvPr>
          <p:cNvSpPr/>
          <p:nvPr/>
        </p:nvSpPr>
        <p:spPr>
          <a:xfrm flipV="1">
            <a:off x="3491540" y="4814035"/>
            <a:ext cx="209604" cy="45719"/>
          </a:xfrm>
          <a:custGeom>
            <a:avLst/>
            <a:gdLst/>
            <a:ahLst/>
            <a:cxnLst/>
            <a:rect l="l" t="t" r="r" b="b"/>
            <a:pathLst>
              <a:path w="894080">
                <a:moveTo>
                  <a:pt x="0" y="0"/>
                </a:moveTo>
                <a:lnTo>
                  <a:pt x="894003" y="0"/>
                </a:lnTo>
              </a:path>
            </a:pathLst>
          </a:custGeom>
          <a:ln w="254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pic>
        <p:nvPicPr>
          <p:cNvPr id="34" name="그림 33" descr="물, 배, 야외, 하늘이(가) 표시된 사진&#10;&#10;자동 생성된 설명">
            <a:extLst>
              <a:ext uri="{FF2B5EF4-FFF2-40B4-BE49-F238E27FC236}">
                <a16:creationId xmlns:a16="http://schemas.microsoft.com/office/drawing/2014/main" id="{4716CAC1-13D1-5F32-0834-16ABB648821C}"/>
              </a:ext>
            </a:extLst>
          </p:cNvPr>
          <p:cNvPicPr>
            <a:picLocks noChangeAspect="1"/>
          </p:cNvPicPr>
          <p:nvPr/>
        </p:nvPicPr>
        <p:blipFill rotWithShape="1">
          <a:blip r:embed="rId2">
            <a:extLst>
              <a:ext uri="{28A0092B-C50C-407E-A947-70E740481C1C}">
                <a14:useLocalDpi xmlns:a14="http://schemas.microsoft.com/office/drawing/2010/main" val="0"/>
              </a:ext>
            </a:extLst>
          </a:blip>
          <a:srcRect l="33594" r="13063" b="13502"/>
          <a:stretch/>
        </p:blipFill>
        <p:spPr>
          <a:xfrm>
            <a:off x="8999621" y="1196975"/>
            <a:ext cx="3192380" cy="3966988"/>
          </a:xfrm>
          <a:prstGeom prst="rect">
            <a:avLst/>
          </a:prstGeom>
        </p:spPr>
      </p:pic>
      <p:sp>
        <p:nvSpPr>
          <p:cNvPr id="35" name="object 4">
            <a:extLst>
              <a:ext uri="{FF2B5EF4-FFF2-40B4-BE49-F238E27FC236}">
                <a16:creationId xmlns:a16="http://schemas.microsoft.com/office/drawing/2014/main" id="{B0C84E67-671D-4656-FED1-9196022A31CE}"/>
              </a:ext>
            </a:extLst>
          </p:cNvPr>
          <p:cNvSpPr txBox="1"/>
          <p:nvPr/>
        </p:nvSpPr>
        <p:spPr>
          <a:xfrm>
            <a:off x="6156158" y="1854109"/>
            <a:ext cx="2758826" cy="286959"/>
          </a:xfrm>
          <a:prstGeom prst="rect">
            <a:avLst/>
          </a:prstGeom>
        </p:spPr>
        <p:txBody>
          <a:bodyPr vert="horz" wrap="square" lIns="180000" tIns="3387" rIns="180000" bIns="0" rtlCol="0">
            <a:spAutoFit/>
          </a:bodyPr>
          <a:lstStyle/>
          <a:p>
            <a:pPr marL="8467" marR="3387" latinLnBrk="0">
              <a:lnSpc>
                <a:spcPct val="104200"/>
              </a:lnSpc>
              <a:spcBef>
                <a:spcPts val="27"/>
              </a:spcBef>
            </a:pPr>
            <a:r>
              <a:rPr lang="ko-KR" altLang="en-US" sz="9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향후 </a:t>
            </a:r>
            <a:r>
              <a:rPr lang="en-US" altLang="ko-KR" sz="9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12~18</a:t>
            </a:r>
            <a:r>
              <a:rPr lang="ko-KR" altLang="en-US" sz="9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개월에 가장 시급한 과제로 떠오를 것이라고 답변한 항목들</a:t>
            </a:r>
            <a:endParaRPr sz="900"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grpSp>
        <p:nvGrpSpPr>
          <p:cNvPr id="41" name="그룹 40">
            <a:extLst>
              <a:ext uri="{FF2B5EF4-FFF2-40B4-BE49-F238E27FC236}">
                <a16:creationId xmlns:a16="http://schemas.microsoft.com/office/drawing/2014/main" id="{C36A4102-D173-09AB-E657-6F7716173B18}"/>
              </a:ext>
            </a:extLst>
          </p:cNvPr>
          <p:cNvGrpSpPr/>
          <p:nvPr/>
        </p:nvGrpSpPr>
        <p:grpSpPr>
          <a:xfrm>
            <a:off x="6363057" y="2261937"/>
            <a:ext cx="2368550" cy="3621505"/>
            <a:chOff x="6326961" y="2261937"/>
            <a:chExt cx="2368550" cy="3858657"/>
          </a:xfrm>
        </p:grpSpPr>
        <p:sp>
          <p:nvSpPr>
            <p:cNvPr id="36" name="object 12">
              <a:extLst>
                <a:ext uri="{FF2B5EF4-FFF2-40B4-BE49-F238E27FC236}">
                  <a16:creationId xmlns:a16="http://schemas.microsoft.com/office/drawing/2014/main" id="{93AD03D4-5190-CB70-FA0B-3B96BDD93167}"/>
                </a:ext>
              </a:extLst>
            </p:cNvPr>
            <p:cNvSpPr/>
            <p:nvPr/>
          </p:nvSpPr>
          <p:spPr>
            <a:xfrm>
              <a:off x="6326961" y="2261937"/>
              <a:ext cx="2368550" cy="704850"/>
            </a:xfrm>
            <a:custGeom>
              <a:avLst/>
              <a:gdLst/>
              <a:ahLst/>
              <a:cxnLst/>
              <a:rect l="l" t="t" r="r" b="b"/>
              <a:pathLst>
                <a:path w="3552825" h="1057275">
                  <a:moveTo>
                    <a:pt x="0" y="1056995"/>
                  </a:moveTo>
                  <a:lnTo>
                    <a:pt x="3552228" y="1056995"/>
                  </a:lnTo>
                  <a:lnTo>
                    <a:pt x="3552228" y="0"/>
                  </a:lnTo>
                  <a:lnTo>
                    <a:pt x="0" y="0"/>
                  </a:lnTo>
                  <a:lnTo>
                    <a:pt x="0" y="1056995"/>
                  </a:lnTo>
                  <a:close/>
                </a:path>
              </a:pathLst>
            </a:custGeom>
            <a:solidFill>
              <a:schemeClr val="bg1"/>
            </a:solidFill>
          </p:spPr>
          <p:txBody>
            <a:bodyPr wrap="square" lIns="0" tIns="0" rIns="0" bIns="0" rtlCol="0"/>
            <a:lstStyle/>
            <a:p>
              <a:pPr latinLnBrk="0"/>
              <a:endParaRPr sz="800" dirty="0">
                <a:latin typeface="+mn-ea"/>
              </a:endParaRPr>
            </a:p>
          </p:txBody>
        </p:sp>
        <p:sp>
          <p:nvSpPr>
            <p:cNvPr id="37" name="object 20">
              <a:extLst>
                <a:ext uri="{FF2B5EF4-FFF2-40B4-BE49-F238E27FC236}">
                  <a16:creationId xmlns:a16="http://schemas.microsoft.com/office/drawing/2014/main" id="{FDA759B4-2658-0222-8CF2-90874DFFBFC3}"/>
                </a:ext>
              </a:extLst>
            </p:cNvPr>
            <p:cNvSpPr/>
            <p:nvPr/>
          </p:nvSpPr>
          <p:spPr>
            <a:xfrm>
              <a:off x="6326961" y="4627295"/>
              <a:ext cx="2368550" cy="704850"/>
            </a:xfrm>
            <a:custGeom>
              <a:avLst/>
              <a:gdLst/>
              <a:ahLst/>
              <a:cxnLst/>
              <a:rect l="l" t="t" r="r" b="b"/>
              <a:pathLst>
                <a:path w="3552825" h="1057275">
                  <a:moveTo>
                    <a:pt x="0" y="1056995"/>
                  </a:moveTo>
                  <a:lnTo>
                    <a:pt x="3552228" y="1056995"/>
                  </a:lnTo>
                  <a:lnTo>
                    <a:pt x="3552228" y="0"/>
                  </a:lnTo>
                  <a:lnTo>
                    <a:pt x="0" y="0"/>
                  </a:lnTo>
                  <a:lnTo>
                    <a:pt x="0" y="1056995"/>
                  </a:lnTo>
                  <a:close/>
                </a:path>
              </a:pathLst>
            </a:custGeom>
            <a:solidFill>
              <a:schemeClr val="bg1"/>
            </a:solidFill>
          </p:spPr>
          <p:txBody>
            <a:bodyPr wrap="square" lIns="0" tIns="0" rIns="0" bIns="0" rtlCol="0"/>
            <a:lstStyle/>
            <a:p>
              <a:pPr latinLnBrk="0"/>
              <a:endParaRPr sz="800" dirty="0">
                <a:latin typeface="+mn-ea"/>
              </a:endParaRPr>
            </a:p>
          </p:txBody>
        </p:sp>
        <p:sp>
          <p:nvSpPr>
            <p:cNvPr id="38" name="object 27">
              <a:extLst>
                <a:ext uri="{FF2B5EF4-FFF2-40B4-BE49-F238E27FC236}">
                  <a16:creationId xmlns:a16="http://schemas.microsoft.com/office/drawing/2014/main" id="{32B16ABF-6AC3-1CAE-9B9C-320BB69A1025}"/>
                </a:ext>
              </a:extLst>
            </p:cNvPr>
            <p:cNvSpPr/>
            <p:nvPr/>
          </p:nvSpPr>
          <p:spPr>
            <a:xfrm>
              <a:off x="6326961" y="3838836"/>
              <a:ext cx="2368550" cy="704850"/>
            </a:xfrm>
            <a:custGeom>
              <a:avLst/>
              <a:gdLst/>
              <a:ahLst/>
              <a:cxnLst/>
              <a:rect l="l" t="t" r="r" b="b"/>
              <a:pathLst>
                <a:path w="3552825" h="1057275">
                  <a:moveTo>
                    <a:pt x="0" y="1056995"/>
                  </a:moveTo>
                  <a:lnTo>
                    <a:pt x="3552228" y="1056995"/>
                  </a:lnTo>
                  <a:lnTo>
                    <a:pt x="3552228" y="0"/>
                  </a:lnTo>
                  <a:lnTo>
                    <a:pt x="0" y="0"/>
                  </a:lnTo>
                  <a:lnTo>
                    <a:pt x="0" y="1056995"/>
                  </a:lnTo>
                  <a:close/>
                </a:path>
              </a:pathLst>
            </a:custGeom>
            <a:solidFill>
              <a:schemeClr val="bg1"/>
            </a:solidFill>
          </p:spPr>
          <p:txBody>
            <a:bodyPr wrap="square" lIns="0" tIns="0" rIns="0" bIns="0" rtlCol="0"/>
            <a:lstStyle/>
            <a:p>
              <a:pPr latinLnBrk="0"/>
              <a:endParaRPr sz="800" dirty="0">
                <a:latin typeface="+mn-ea"/>
              </a:endParaRPr>
            </a:p>
          </p:txBody>
        </p:sp>
        <p:sp>
          <p:nvSpPr>
            <p:cNvPr id="39" name="object 37">
              <a:extLst>
                <a:ext uri="{FF2B5EF4-FFF2-40B4-BE49-F238E27FC236}">
                  <a16:creationId xmlns:a16="http://schemas.microsoft.com/office/drawing/2014/main" id="{CA63928F-3B2D-5AFB-B8C1-9EB40662BF0D}"/>
                </a:ext>
              </a:extLst>
            </p:cNvPr>
            <p:cNvSpPr/>
            <p:nvPr/>
          </p:nvSpPr>
          <p:spPr>
            <a:xfrm>
              <a:off x="6326961" y="3050386"/>
              <a:ext cx="2368550" cy="704850"/>
            </a:xfrm>
            <a:custGeom>
              <a:avLst/>
              <a:gdLst/>
              <a:ahLst/>
              <a:cxnLst/>
              <a:rect l="l" t="t" r="r" b="b"/>
              <a:pathLst>
                <a:path w="3552825" h="1057275">
                  <a:moveTo>
                    <a:pt x="0" y="1056995"/>
                  </a:moveTo>
                  <a:lnTo>
                    <a:pt x="3552228" y="1056995"/>
                  </a:lnTo>
                  <a:lnTo>
                    <a:pt x="3552228" y="0"/>
                  </a:lnTo>
                  <a:lnTo>
                    <a:pt x="0" y="0"/>
                  </a:lnTo>
                  <a:lnTo>
                    <a:pt x="0" y="1056995"/>
                  </a:lnTo>
                  <a:close/>
                </a:path>
              </a:pathLst>
            </a:custGeom>
            <a:solidFill>
              <a:schemeClr val="bg1"/>
            </a:solidFill>
          </p:spPr>
          <p:txBody>
            <a:bodyPr wrap="square" lIns="0" tIns="0" rIns="0" bIns="0" rtlCol="0"/>
            <a:lstStyle/>
            <a:p>
              <a:pPr latinLnBrk="0"/>
              <a:endParaRPr sz="800" dirty="0">
                <a:latin typeface="+mn-ea"/>
              </a:endParaRPr>
            </a:p>
          </p:txBody>
        </p:sp>
        <p:sp>
          <p:nvSpPr>
            <p:cNvPr id="40" name="object 42">
              <a:extLst>
                <a:ext uri="{FF2B5EF4-FFF2-40B4-BE49-F238E27FC236}">
                  <a16:creationId xmlns:a16="http://schemas.microsoft.com/office/drawing/2014/main" id="{A2E8BBA8-FC2E-5584-64AB-9616EE4089BC}"/>
                </a:ext>
              </a:extLst>
            </p:cNvPr>
            <p:cNvSpPr/>
            <p:nvPr/>
          </p:nvSpPr>
          <p:spPr>
            <a:xfrm>
              <a:off x="6326961" y="5415744"/>
              <a:ext cx="2368550" cy="704850"/>
            </a:xfrm>
            <a:custGeom>
              <a:avLst/>
              <a:gdLst/>
              <a:ahLst/>
              <a:cxnLst/>
              <a:rect l="l" t="t" r="r" b="b"/>
              <a:pathLst>
                <a:path w="3552825" h="1057275">
                  <a:moveTo>
                    <a:pt x="0" y="1056995"/>
                  </a:moveTo>
                  <a:lnTo>
                    <a:pt x="3552228" y="1056995"/>
                  </a:lnTo>
                  <a:lnTo>
                    <a:pt x="3552228" y="0"/>
                  </a:lnTo>
                  <a:lnTo>
                    <a:pt x="0" y="0"/>
                  </a:lnTo>
                  <a:lnTo>
                    <a:pt x="0" y="1056995"/>
                  </a:lnTo>
                  <a:close/>
                </a:path>
              </a:pathLst>
            </a:custGeom>
            <a:solidFill>
              <a:schemeClr val="bg1"/>
            </a:solidFill>
          </p:spPr>
          <p:txBody>
            <a:bodyPr wrap="square" lIns="0" tIns="0" rIns="0" bIns="0" rtlCol="0"/>
            <a:lstStyle/>
            <a:p>
              <a:pPr latinLnBrk="0"/>
              <a:endParaRPr sz="800" dirty="0">
                <a:latin typeface="+mn-ea"/>
              </a:endParaRPr>
            </a:p>
          </p:txBody>
        </p:sp>
      </p:grpSp>
      <p:sp>
        <p:nvSpPr>
          <p:cNvPr id="42" name="object 21">
            <a:extLst>
              <a:ext uri="{FF2B5EF4-FFF2-40B4-BE49-F238E27FC236}">
                <a16:creationId xmlns:a16="http://schemas.microsoft.com/office/drawing/2014/main" id="{C8F27EF6-36CE-0BD7-5BC7-0090F8ED21E1}"/>
              </a:ext>
            </a:extLst>
          </p:cNvPr>
          <p:cNvSpPr txBox="1"/>
          <p:nvPr/>
        </p:nvSpPr>
        <p:spPr>
          <a:xfrm>
            <a:off x="6899264" y="4515655"/>
            <a:ext cx="848783" cy="500992"/>
          </a:xfrm>
          <a:prstGeom prst="rect">
            <a:avLst/>
          </a:prstGeom>
        </p:spPr>
        <p:txBody>
          <a:bodyPr vert="horz" wrap="square" lIns="0" tIns="8467" rIns="0" bIns="0" rtlCol="0" anchor="b">
            <a:spAutoFit/>
          </a:bodyPr>
          <a:lstStyle/>
          <a:p>
            <a:pPr latinLnBrk="0">
              <a:spcBef>
                <a:spcPts val="67"/>
              </a:spcBef>
            </a:pPr>
            <a:r>
              <a:rPr sz="3200" b="1" spc="-30" dirty="0">
                <a:solidFill>
                  <a:srgbClr val="1E49E2"/>
                </a:solidFill>
                <a:latin typeface="KPMG Bold" panose="020B0803030202040204" pitchFamily="34" charset="0"/>
                <a:cs typeface="KPMG Bold"/>
              </a:rPr>
              <a:t>6</a:t>
            </a:r>
            <a:r>
              <a:rPr sz="3200" b="1" spc="-3" dirty="0">
                <a:solidFill>
                  <a:srgbClr val="1E49E2"/>
                </a:solidFill>
                <a:latin typeface="KPMG Bold" panose="020B0803030202040204" pitchFamily="34" charset="0"/>
                <a:cs typeface="KPMG Bold"/>
              </a:rPr>
              <a:t>2</a:t>
            </a:r>
            <a:r>
              <a:rPr lang="en-US" sz="3200" b="1" spc="-3" dirty="0">
                <a:solidFill>
                  <a:srgbClr val="1E49E2"/>
                </a:solidFill>
                <a:latin typeface="KPMG Bold" panose="020B0803030202040204" pitchFamily="34" charset="0"/>
                <a:cs typeface="KPMG Bold"/>
              </a:rPr>
              <a:t>%</a:t>
            </a:r>
            <a:endParaRPr sz="3200" dirty="0">
              <a:latin typeface="KPMG Bold" panose="020B0803030202040204" pitchFamily="34" charset="0"/>
              <a:cs typeface="KPMG Bold"/>
            </a:endParaRPr>
          </a:p>
        </p:txBody>
      </p:sp>
      <p:sp>
        <p:nvSpPr>
          <p:cNvPr id="43" name="object 43">
            <a:extLst>
              <a:ext uri="{FF2B5EF4-FFF2-40B4-BE49-F238E27FC236}">
                <a16:creationId xmlns:a16="http://schemas.microsoft.com/office/drawing/2014/main" id="{6735ACFE-86BE-D1F2-164D-09651664BC91}"/>
              </a:ext>
            </a:extLst>
          </p:cNvPr>
          <p:cNvSpPr txBox="1"/>
          <p:nvPr/>
        </p:nvSpPr>
        <p:spPr>
          <a:xfrm>
            <a:off x="6899264" y="5258515"/>
            <a:ext cx="848783" cy="500992"/>
          </a:xfrm>
          <a:prstGeom prst="rect">
            <a:avLst/>
          </a:prstGeom>
        </p:spPr>
        <p:txBody>
          <a:bodyPr vert="horz" wrap="square" lIns="0" tIns="8467" rIns="0" bIns="0" rtlCol="0" anchor="b">
            <a:spAutoFit/>
          </a:bodyPr>
          <a:lstStyle/>
          <a:p>
            <a:pPr latinLnBrk="0">
              <a:spcBef>
                <a:spcPts val="67"/>
              </a:spcBef>
            </a:pPr>
            <a:r>
              <a:rPr sz="3200" b="1" spc="-30" dirty="0">
                <a:solidFill>
                  <a:srgbClr val="1E49E2"/>
                </a:solidFill>
                <a:latin typeface="KPMG Bold" panose="020B0803030202040204" pitchFamily="34" charset="0"/>
                <a:cs typeface="KPMG Bold"/>
              </a:rPr>
              <a:t>6</a:t>
            </a:r>
            <a:r>
              <a:rPr sz="3200" b="1" spc="-3" dirty="0">
                <a:solidFill>
                  <a:srgbClr val="1E49E2"/>
                </a:solidFill>
                <a:latin typeface="KPMG Bold" panose="020B0803030202040204" pitchFamily="34" charset="0"/>
                <a:cs typeface="KPMG Bold"/>
              </a:rPr>
              <a:t>2</a:t>
            </a:r>
            <a:r>
              <a:rPr sz="3200" b="1" dirty="0">
                <a:solidFill>
                  <a:srgbClr val="1E49E2"/>
                </a:solidFill>
                <a:latin typeface="KPMG Bold" panose="020B0803030202040204" pitchFamily="34" charset="0"/>
                <a:cs typeface="KPMG Bold"/>
              </a:rPr>
              <a:t>%</a:t>
            </a:r>
            <a:endParaRPr sz="3200" dirty="0">
              <a:latin typeface="KPMG Bold" panose="020B0803030202040204" pitchFamily="34" charset="0"/>
              <a:cs typeface="KPMG Bold"/>
            </a:endParaRPr>
          </a:p>
        </p:txBody>
      </p:sp>
      <p:sp>
        <p:nvSpPr>
          <p:cNvPr id="44" name="object 21">
            <a:extLst>
              <a:ext uri="{FF2B5EF4-FFF2-40B4-BE49-F238E27FC236}">
                <a16:creationId xmlns:a16="http://schemas.microsoft.com/office/drawing/2014/main" id="{1DBAA77E-89CC-86D4-9551-88B2097BFF16}"/>
              </a:ext>
            </a:extLst>
          </p:cNvPr>
          <p:cNvSpPr txBox="1"/>
          <p:nvPr/>
        </p:nvSpPr>
        <p:spPr>
          <a:xfrm>
            <a:off x="6899264" y="3774951"/>
            <a:ext cx="848783" cy="500992"/>
          </a:xfrm>
          <a:prstGeom prst="rect">
            <a:avLst/>
          </a:prstGeom>
        </p:spPr>
        <p:txBody>
          <a:bodyPr vert="horz" wrap="square" lIns="0" tIns="8467" rIns="0" bIns="0" rtlCol="0" anchor="b">
            <a:spAutoFit/>
          </a:bodyPr>
          <a:lstStyle/>
          <a:p>
            <a:pPr latinLnBrk="0">
              <a:spcBef>
                <a:spcPts val="67"/>
              </a:spcBef>
            </a:pPr>
            <a:r>
              <a:rPr lang="en-US" sz="3200" b="1" spc="-30" dirty="0">
                <a:solidFill>
                  <a:srgbClr val="1E49E2"/>
                </a:solidFill>
                <a:latin typeface="KPMG Bold" panose="020B0803030202040204" pitchFamily="34" charset="0"/>
                <a:cs typeface="KPMG Bold"/>
              </a:rPr>
              <a:t>67</a:t>
            </a:r>
            <a:r>
              <a:rPr lang="en-US" sz="3200" b="1" spc="-3" dirty="0">
                <a:solidFill>
                  <a:srgbClr val="1E49E2"/>
                </a:solidFill>
                <a:latin typeface="KPMG Bold" panose="020B0803030202040204" pitchFamily="34" charset="0"/>
                <a:cs typeface="KPMG Bold"/>
              </a:rPr>
              <a:t>%</a:t>
            </a:r>
            <a:endParaRPr sz="3200" dirty="0">
              <a:latin typeface="KPMG Bold" panose="020B0803030202040204" pitchFamily="34" charset="0"/>
              <a:cs typeface="KPMG Bold"/>
            </a:endParaRPr>
          </a:p>
        </p:txBody>
      </p:sp>
      <p:sp>
        <p:nvSpPr>
          <p:cNvPr id="45" name="object 21">
            <a:extLst>
              <a:ext uri="{FF2B5EF4-FFF2-40B4-BE49-F238E27FC236}">
                <a16:creationId xmlns:a16="http://schemas.microsoft.com/office/drawing/2014/main" id="{AA6EC5AB-8D51-D743-8877-BB655F860E48}"/>
              </a:ext>
            </a:extLst>
          </p:cNvPr>
          <p:cNvSpPr txBox="1"/>
          <p:nvPr/>
        </p:nvSpPr>
        <p:spPr>
          <a:xfrm>
            <a:off x="6899264" y="3026137"/>
            <a:ext cx="848783" cy="500992"/>
          </a:xfrm>
          <a:prstGeom prst="rect">
            <a:avLst/>
          </a:prstGeom>
        </p:spPr>
        <p:txBody>
          <a:bodyPr vert="horz" wrap="square" lIns="0" tIns="8467" rIns="0" bIns="0" rtlCol="0" anchor="b">
            <a:spAutoFit/>
          </a:bodyPr>
          <a:lstStyle/>
          <a:p>
            <a:pPr latinLnBrk="0">
              <a:spcBef>
                <a:spcPts val="67"/>
              </a:spcBef>
            </a:pPr>
            <a:r>
              <a:rPr lang="en-US" sz="3200" b="1" spc="-30" dirty="0">
                <a:solidFill>
                  <a:srgbClr val="1E49E2"/>
                </a:solidFill>
                <a:latin typeface="KPMG Bold" panose="020B0803030202040204" pitchFamily="34" charset="0"/>
                <a:cs typeface="KPMG Bold"/>
              </a:rPr>
              <a:t>70</a:t>
            </a:r>
            <a:r>
              <a:rPr lang="en-US" sz="3200" b="1" spc="-3" dirty="0">
                <a:solidFill>
                  <a:srgbClr val="1E49E2"/>
                </a:solidFill>
                <a:latin typeface="KPMG Bold" panose="020B0803030202040204" pitchFamily="34" charset="0"/>
                <a:cs typeface="KPMG Bold"/>
              </a:rPr>
              <a:t>%</a:t>
            </a:r>
            <a:endParaRPr sz="3200" dirty="0">
              <a:latin typeface="KPMG Bold" panose="020B0803030202040204" pitchFamily="34" charset="0"/>
              <a:cs typeface="KPMG Bold"/>
            </a:endParaRPr>
          </a:p>
        </p:txBody>
      </p:sp>
      <p:sp>
        <p:nvSpPr>
          <p:cNvPr id="46" name="object 21">
            <a:extLst>
              <a:ext uri="{FF2B5EF4-FFF2-40B4-BE49-F238E27FC236}">
                <a16:creationId xmlns:a16="http://schemas.microsoft.com/office/drawing/2014/main" id="{776A2C45-71E4-EB77-98BD-8F2A7C50509D}"/>
              </a:ext>
            </a:extLst>
          </p:cNvPr>
          <p:cNvSpPr txBox="1"/>
          <p:nvPr/>
        </p:nvSpPr>
        <p:spPr>
          <a:xfrm>
            <a:off x="6899264" y="2286000"/>
            <a:ext cx="848783" cy="500992"/>
          </a:xfrm>
          <a:prstGeom prst="rect">
            <a:avLst/>
          </a:prstGeom>
        </p:spPr>
        <p:txBody>
          <a:bodyPr vert="horz" wrap="square" lIns="0" tIns="8467" rIns="0" bIns="0" rtlCol="0" anchor="b">
            <a:spAutoFit/>
          </a:bodyPr>
          <a:lstStyle/>
          <a:p>
            <a:pPr latinLnBrk="0">
              <a:spcBef>
                <a:spcPts val="67"/>
              </a:spcBef>
            </a:pPr>
            <a:r>
              <a:rPr lang="en-US" sz="3200" b="1" spc="-30" dirty="0">
                <a:solidFill>
                  <a:srgbClr val="1E49E2"/>
                </a:solidFill>
                <a:latin typeface="KPMG Bold" panose="020B0803030202040204" pitchFamily="34" charset="0"/>
                <a:cs typeface="KPMG Bold"/>
              </a:rPr>
              <a:t>71</a:t>
            </a:r>
            <a:r>
              <a:rPr lang="en-US" sz="3200" b="1" spc="-3" dirty="0">
                <a:solidFill>
                  <a:srgbClr val="1E49E2"/>
                </a:solidFill>
                <a:latin typeface="KPMG Bold" panose="020B0803030202040204" pitchFamily="34" charset="0"/>
                <a:cs typeface="KPMG Bold"/>
              </a:rPr>
              <a:t>%</a:t>
            </a:r>
            <a:endParaRPr sz="3200" dirty="0">
              <a:latin typeface="KPMG Bold" panose="020B0803030202040204" pitchFamily="34" charset="0"/>
              <a:cs typeface="KPMG Bold"/>
            </a:endParaRPr>
          </a:p>
        </p:txBody>
      </p:sp>
      <p:sp>
        <p:nvSpPr>
          <p:cNvPr id="47" name="object 14">
            <a:extLst>
              <a:ext uri="{FF2B5EF4-FFF2-40B4-BE49-F238E27FC236}">
                <a16:creationId xmlns:a16="http://schemas.microsoft.com/office/drawing/2014/main" id="{F4ED4FF1-5EEA-F89A-5B4F-01399185152B}"/>
              </a:ext>
            </a:extLst>
          </p:cNvPr>
          <p:cNvSpPr txBox="1"/>
          <p:nvPr/>
        </p:nvSpPr>
        <p:spPr>
          <a:xfrm>
            <a:off x="7541129" y="2394284"/>
            <a:ext cx="1128000" cy="404492"/>
          </a:xfrm>
          <a:prstGeom prst="rect">
            <a:avLst/>
          </a:prstGeom>
        </p:spPr>
        <p:txBody>
          <a:bodyPr vert="horz" wrap="square" lIns="0" tIns="8467" rIns="0" bIns="0" rtlCol="0">
            <a:spAutoFit/>
          </a:bodyPr>
          <a:lstStyle/>
          <a:p>
            <a:pPr marR="3387" latinLnBrk="0">
              <a:lnSpc>
                <a:spcPct val="110000"/>
              </a:lnSpc>
              <a:spcBef>
                <a:spcPts val="67"/>
              </a:spcBef>
            </a:pPr>
            <a:r>
              <a:rPr lang="ko-KR" altLang="en-US" sz="1200" spc="4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원자재</a:t>
            </a:r>
            <a:br>
              <a:rPr lang="en-US" altLang="ko-KR" sz="1200" spc="4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br>
            <a:r>
              <a:rPr lang="ko-KR" altLang="en-US" sz="1200" spc="4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가격의 상승</a:t>
            </a:r>
            <a:endParaRPr sz="1200" dirty="0">
              <a:gradFill>
                <a:gsLst>
                  <a:gs pos="0">
                    <a:srgbClr val="1E49E2"/>
                  </a:gs>
                  <a:gs pos="100000">
                    <a:srgbClr val="1E49E2"/>
                  </a:gs>
                </a:gsLst>
                <a:lin ang="5400000" scaled="1"/>
              </a:gradFill>
              <a:latin typeface="+mn-ea"/>
              <a:cs typeface="Calibri"/>
            </a:endParaRPr>
          </a:p>
        </p:txBody>
      </p:sp>
      <p:sp>
        <p:nvSpPr>
          <p:cNvPr id="48" name="object 22">
            <a:extLst>
              <a:ext uri="{FF2B5EF4-FFF2-40B4-BE49-F238E27FC236}">
                <a16:creationId xmlns:a16="http://schemas.microsoft.com/office/drawing/2014/main" id="{A077DDAF-0A41-A79A-C495-E827C1AF9625}"/>
              </a:ext>
            </a:extLst>
          </p:cNvPr>
          <p:cNvSpPr txBox="1"/>
          <p:nvPr/>
        </p:nvSpPr>
        <p:spPr>
          <a:xfrm>
            <a:off x="7541129" y="4714533"/>
            <a:ext cx="1128000" cy="201359"/>
          </a:xfrm>
          <a:prstGeom prst="rect">
            <a:avLst/>
          </a:prstGeom>
        </p:spPr>
        <p:txBody>
          <a:bodyPr vert="horz" wrap="square" lIns="0" tIns="8467" rIns="0" bIns="0" rtlCol="0" anchor="ctr">
            <a:spAutoFit/>
          </a:bodyPr>
          <a:lstStyle/>
          <a:p>
            <a:pPr marR="3387" latinLnBrk="0">
              <a:lnSpc>
                <a:spcPct val="110000"/>
              </a:lnSpc>
              <a:spcBef>
                <a:spcPts val="67"/>
              </a:spcBef>
            </a:pPr>
            <a:r>
              <a:rPr lang="ko-KR" altLang="en-US" sz="1200" spc="4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노동력 부족</a:t>
            </a:r>
            <a:endParaRPr sz="1200" spc="47" dirty="0">
              <a:gradFill>
                <a:gsLst>
                  <a:gs pos="0">
                    <a:srgbClr val="1E49E2"/>
                  </a:gs>
                  <a:gs pos="100000">
                    <a:srgbClr val="1E49E2"/>
                  </a:gs>
                </a:gsLst>
                <a:lin ang="5400000" scaled="1"/>
              </a:gradFill>
              <a:latin typeface="+mn-ea"/>
              <a:cs typeface="Calibri"/>
            </a:endParaRPr>
          </a:p>
        </p:txBody>
      </p:sp>
      <p:sp>
        <p:nvSpPr>
          <p:cNvPr id="49" name="object 44">
            <a:extLst>
              <a:ext uri="{FF2B5EF4-FFF2-40B4-BE49-F238E27FC236}">
                <a16:creationId xmlns:a16="http://schemas.microsoft.com/office/drawing/2014/main" id="{8CB63933-757D-456C-5C59-95FC284085AE}"/>
              </a:ext>
            </a:extLst>
          </p:cNvPr>
          <p:cNvSpPr txBox="1"/>
          <p:nvPr/>
        </p:nvSpPr>
        <p:spPr>
          <a:xfrm>
            <a:off x="7541129" y="5451315"/>
            <a:ext cx="1128000" cy="201359"/>
          </a:xfrm>
          <a:prstGeom prst="rect">
            <a:avLst/>
          </a:prstGeom>
        </p:spPr>
        <p:txBody>
          <a:bodyPr vert="horz" wrap="square" lIns="0" tIns="8467" rIns="0" bIns="0" rtlCol="0" anchor="ctr">
            <a:spAutoFit/>
          </a:bodyPr>
          <a:lstStyle/>
          <a:p>
            <a:pPr marR="3387" latinLnBrk="0">
              <a:lnSpc>
                <a:spcPct val="110000"/>
              </a:lnSpc>
              <a:spcBef>
                <a:spcPts val="67"/>
              </a:spcBef>
            </a:pPr>
            <a:r>
              <a:rPr lang="ko-KR" altLang="en-US" sz="1200" spc="4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증가하는 운임</a:t>
            </a:r>
            <a:endParaRPr sz="1200" spc="47" dirty="0">
              <a:gradFill>
                <a:gsLst>
                  <a:gs pos="0">
                    <a:srgbClr val="1E49E2"/>
                  </a:gs>
                  <a:gs pos="100000">
                    <a:srgbClr val="1E49E2"/>
                  </a:gs>
                </a:gsLst>
                <a:lin ang="5400000" scaled="1"/>
              </a:gradFill>
              <a:latin typeface="+mn-ea"/>
              <a:cs typeface="Calibri"/>
            </a:endParaRPr>
          </a:p>
        </p:txBody>
      </p:sp>
      <p:sp>
        <p:nvSpPr>
          <p:cNvPr id="50" name="object 22">
            <a:extLst>
              <a:ext uri="{FF2B5EF4-FFF2-40B4-BE49-F238E27FC236}">
                <a16:creationId xmlns:a16="http://schemas.microsoft.com/office/drawing/2014/main" id="{18A9EF8A-D1D8-855A-A308-34C332510086}"/>
              </a:ext>
            </a:extLst>
          </p:cNvPr>
          <p:cNvSpPr txBox="1"/>
          <p:nvPr/>
        </p:nvSpPr>
        <p:spPr>
          <a:xfrm>
            <a:off x="7541129" y="3940757"/>
            <a:ext cx="1128000" cy="201359"/>
          </a:xfrm>
          <a:prstGeom prst="rect">
            <a:avLst/>
          </a:prstGeom>
        </p:spPr>
        <p:txBody>
          <a:bodyPr vert="horz" wrap="square" lIns="0" tIns="8467" rIns="0" bIns="0" rtlCol="0">
            <a:spAutoFit/>
          </a:bodyPr>
          <a:lstStyle/>
          <a:p>
            <a:pPr marR="3387" latinLnBrk="0">
              <a:lnSpc>
                <a:spcPct val="110000"/>
              </a:lnSpc>
              <a:spcBef>
                <a:spcPts val="67"/>
              </a:spcBef>
            </a:pPr>
            <a:r>
              <a:rPr lang="ko-KR" altLang="en-US" sz="1200" spc="4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고객 기대의 충족</a:t>
            </a:r>
            <a:endParaRPr sz="1200" spc="47" dirty="0">
              <a:gradFill>
                <a:gsLst>
                  <a:gs pos="0">
                    <a:srgbClr val="1E49E2"/>
                  </a:gs>
                  <a:gs pos="100000">
                    <a:srgbClr val="1E49E2"/>
                  </a:gs>
                </a:gsLst>
                <a:lin ang="5400000" scaled="1"/>
              </a:gradFill>
              <a:latin typeface="+mn-ea"/>
              <a:cs typeface="Calibri"/>
            </a:endParaRPr>
          </a:p>
        </p:txBody>
      </p:sp>
      <p:sp>
        <p:nvSpPr>
          <p:cNvPr id="51" name="object 22">
            <a:extLst>
              <a:ext uri="{FF2B5EF4-FFF2-40B4-BE49-F238E27FC236}">
                <a16:creationId xmlns:a16="http://schemas.microsoft.com/office/drawing/2014/main" id="{29423B91-9528-4D00-3924-E62D93EEC090}"/>
              </a:ext>
            </a:extLst>
          </p:cNvPr>
          <p:cNvSpPr txBox="1"/>
          <p:nvPr/>
        </p:nvSpPr>
        <p:spPr>
          <a:xfrm>
            <a:off x="7541129" y="3130447"/>
            <a:ext cx="1128000" cy="404492"/>
          </a:xfrm>
          <a:prstGeom prst="rect">
            <a:avLst/>
          </a:prstGeom>
        </p:spPr>
        <p:txBody>
          <a:bodyPr vert="horz" wrap="square" lIns="0" tIns="8467" rIns="0" bIns="0" rtlCol="0">
            <a:spAutoFit/>
          </a:bodyPr>
          <a:lstStyle/>
          <a:p>
            <a:pPr marR="3387" latinLnBrk="0">
              <a:lnSpc>
                <a:spcPct val="110000"/>
              </a:lnSpc>
              <a:spcBef>
                <a:spcPts val="67"/>
              </a:spcBef>
            </a:pPr>
            <a:r>
              <a:rPr lang="ko-KR" altLang="en-US" sz="1200" spc="4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전방 산업의</a:t>
            </a:r>
            <a:br>
              <a:rPr lang="en-US" altLang="ko-KR" sz="1200" spc="4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br>
            <a:r>
              <a:rPr lang="ko-KR" altLang="en-US" sz="1200" spc="4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공급 차질</a:t>
            </a:r>
            <a:endParaRPr lang="en-US" sz="1200" spc="47" dirty="0">
              <a:gradFill>
                <a:gsLst>
                  <a:gs pos="0">
                    <a:srgbClr val="1E49E2"/>
                  </a:gs>
                  <a:gs pos="100000">
                    <a:srgbClr val="1E49E2"/>
                  </a:gs>
                </a:gsLst>
                <a:lin ang="5400000" scaled="1"/>
              </a:gradFill>
              <a:latin typeface="+mn-ea"/>
              <a:cs typeface="Calibri"/>
            </a:endParaRPr>
          </a:p>
        </p:txBody>
      </p:sp>
      <p:grpSp>
        <p:nvGrpSpPr>
          <p:cNvPr id="53" name="그룹 52">
            <a:extLst>
              <a:ext uri="{FF2B5EF4-FFF2-40B4-BE49-F238E27FC236}">
                <a16:creationId xmlns:a16="http://schemas.microsoft.com/office/drawing/2014/main" id="{E8A5B733-2C72-4949-8F5D-CEA5F3C98CD5}"/>
              </a:ext>
            </a:extLst>
          </p:cNvPr>
          <p:cNvGrpSpPr/>
          <p:nvPr/>
        </p:nvGrpSpPr>
        <p:grpSpPr>
          <a:xfrm>
            <a:off x="6486457" y="5396804"/>
            <a:ext cx="226119" cy="310379"/>
            <a:chOff x="5916778" y="5097772"/>
            <a:chExt cx="175259" cy="240567"/>
          </a:xfrm>
        </p:grpSpPr>
        <p:sp>
          <p:nvSpPr>
            <p:cNvPr id="54" name="object 46">
              <a:extLst>
                <a:ext uri="{FF2B5EF4-FFF2-40B4-BE49-F238E27FC236}">
                  <a16:creationId xmlns:a16="http://schemas.microsoft.com/office/drawing/2014/main" id="{78D8E88D-17D5-157C-F5BC-843C9F1F143E}"/>
                </a:ext>
              </a:extLst>
            </p:cNvPr>
            <p:cNvSpPr/>
            <p:nvPr/>
          </p:nvSpPr>
          <p:spPr>
            <a:xfrm>
              <a:off x="5921857" y="5315056"/>
              <a:ext cx="170180" cy="23283"/>
            </a:xfrm>
            <a:custGeom>
              <a:avLst/>
              <a:gdLst/>
              <a:ahLst/>
              <a:cxnLst/>
              <a:rect l="l" t="t" r="r" b="b"/>
              <a:pathLst>
                <a:path w="255270" h="34925">
                  <a:moveTo>
                    <a:pt x="254647" y="30556"/>
                  </a:moveTo>
                  <a:lnTo>
                    <a:pt x="245068" y="33684"/>
                  </a:lnTo>
                  <a:lnTo>
                    <a:pt x="234951" y="32437"/>
                  </a:lnTo>
                  <a:lnTo>
                    <a:pt x="226942" y="26953"/>
                  </a:lnTo>
                  <a:lnTo>
                    <a:pt x="223685" y="17373"/>
                  </a:lnTo>
                  <a:lnTo>
                    <a:pt x="217662" y="4343"/>
                  </a:lnTo>
                  <a:lnTo>
                    <a:pt x="204412" y="0"/>
                  </a:lnTo>
                  <a:lnTo>
                    <a:pt x="191163" y="4343"/>
                  </a:lnTo>
                  <a:lnTo>
                    <a:pt x="185140" y="17373"/>
                  </a:lnTo>
                  <a:lnTo>
                    <a:pt x="179116" y="30403"/>
                  </a:lnTo>
                  <a:lnTo>
                    <a:pt x="165862" y="34747"/>
                  </a:lnTo>
                  <a:lnTo>
                    <a:pt x="152607" y="30403"/>
                  </a:lnTo>
                  <a:lnTo>
                    <a:pt x="146583" y="17373"/>
                  </a:lnTo>
                  <a:lnTo>
                    <a:pt x="140560" y="4343"/>
                  </a:lnTo>
                  <a:lnTo>
                    <a:pt x="127311" y="0"/>
                  </a:lnTo>
                  <a:lnTo>
                    <a:pt x="114061" y="4343"/>
                  </a:lnTo>
                  <a:lnTo>
                    <a:pt x="108038" y="17373"/>
                  </a:lnTo>
                  <a:lnTo>
                    <a:pt x="102014" y="30403"/>
                  </a:lnTo>
                  <a:lnTo>
                    <a:pt x="88760" y="34747"/>
                  </a:lnTo>
                  <a:lnTo>
                    <a:pt x="75506" y="30403"/>
                  </a:lnTo>
                  <a:lnTo>
                    <a:pt x="69481" y="17373"/>
                  </a:lnTo>
                  <a:lnTo>
                    <a:pt x="63459" y="4343"/>
                  </a:lnTo>
                  <a:lnTo>
                    <a:pt x="50209" y="0"/>
                  </a:lnTo>
                  <a:lnTo>
                    <a:pt x="36959" y="4343"/>
                  </a:lnTo>
                  <a:lnTo>
                    <a:pt x="30937" y="17373"/>
                  </a:lnTo>
                  <a:lnTo>
                    <a:pt x="27683" y="27027"/>
                  </a:lnTo>
                  <a:lnTo>
                    <a:pt x="19683" y="32675"/>
                  </a:lnTo>
                  <a:lnTo>
                    <a:pt x="9575" y="34091"/>
                  </a:lnTo>
                  <a:lnTo>
                    <a:pt x="0" y="31051"/>
                  </a:lnTo>
                </a:path>
              </a:pathLst>
            </a:custGeom>
            <a:ln w="12700">
              <a:solidFill>
                <a:srgbClr val="00B8F5"/>
              </a:solidFill>
            </a:ln>
          </p:spPr>
          <p:txBody>
            <a:bodyPr wrap="square" lIns="0" tIns="0" rIns="0" bIns="0" rtlCol="0"/>
            <a:lstStyle/>
            <a:p>
              <a:pPr latinLnBrk="0"/>
              <a:endParaRPr sz="800" dirty="0">
                <a:latin typeface="+mn-ea"/>
              </a:endParaRPr>
            </a:p>
          </p:txBody>
        </p:sp>
        <p:sp>
          <p:nvSpPr>
            <p:cNvPr id="55" name="object 47">
              <a:extLst>
                <a:ext uri="{FF2B5EF4-FFF2-40B4-BE49-F238E27FC236}">
                  <a16:creationId xmlns:a16="http://schemas.microsoft.com/office/drawing/2014/main" id="{75B63D9D-1F87-9889-8EE0-8AA39796789A}"/>
                </a:ext>
              </a:extLst>
            </p:cNvPr>
            <p:cNvSpPr/>
            <p:nvPr/>
          </p:nvSpPr>
          <p:spPr>
            <a:xfrm>
              <a:off x="6004162" y="5192814"/>
              <a:ext cx="0" cy="122767"/>
            </a:xfrm>
            <a:custGeom>
              <a:avLst/>
              <a:gdLst/>
              <a:ahLst/>
              <a:cxnLst/>
              <a:rect l="l" t="t" r="r" b="b"/>
              <a:pathLst>
                <a:path h="184150">
                  <a:moveTo>
                    <a:pt x="0" y="183680"/>
                  </a:moveTo>
                  <a:lnTo>
                    <a:pt x="0" y="0"/>
                  </a:lnTo>
                </a:path>
              </a:pathLst>
            </a:custGeom>
            <a:ln w="12700">
              <a:solidFill>
                <a:srgbClr val="00B8F5"/>
              </a:solidFill>
            </a:ln>
          </p:spPr>
          <p:txBody>
            <a:bodyPr wrap="square" lIns="0" tIns="0" rIns="0" bIns="0" rtlCol="0"/>
            <a:lstStyle/>
            <a:p>
              <a:pPr latinLnBrk="0"/>
              <a:endParaRPr sz="800" dirty="0">
                <a:latin typeface="+mn-ea"/>
              </a:endParaRPr>
            </a:p>
          </p:txBody>
        </p:sp>
        <p:sp>
          <p:nvSpPr>
            <p:cNvPr id="56" name="object 48">
              <a:extLst>
                <a:ext uri="{FF2B5EF4-FFF2-40B4-BE49-F238E27FC236}">
                  <a16:creationId xmlns:a16="http://schemas.microsoft.com/office/drawing/2014/main" id="{E331E5EC-281D-9E0F-0609-06F638E1054F}"/>
                </a:ext>
              </a:extLst>
            </p:cNvPr>
            <p:cNvSpPr/>
            <p:nvPr/>
          </p:nvSpPr>
          <p:spPr>
            <a:xfrm>
              <a:off x="5916778" y="5192815"/>
              <a:ext cx="174837" cy="20743"/>
            </a:xfrm>
            <a:custGeom>
              <a:avLst/>
              <a:gdLst/>
              <a:ahLst/>
              <a:cxnLst/>
              <a:rect l="l" t="t" r="r" b="b"/>
              <a:pathLst>
                <a:path w="262254" h="31115">
                  <a:moveTo>
                    <a:pt x="0" y="30886"/>
                  </a:moveTo>
                  <a:lnTo>
                    <a:pt x="131076" y="0"/>
                  </a:lnTo>
                  <a:lnTo>
                    <a:pt x="262153" y="30886"/>
                  </a:lnTo>
                </a:path>
              </a:pathLst>
            </a:custGeom>
            <a:ln w="12700">
              <a:solidFill>
                <a:srgbClr val="00B8F5"/>
              </a:solidFill>
            </a:ln>
          </p:spPr>
          <p:txBody>
            <a:bodyPr wrap="square" lIns="0" tIns="0" rIns="0" bIns="0" rtlCol="0"/>
            <a:lstStyle/>
            <a:p>
              <a:pPr latinLnBrk="0"/>
              <a:endParaRPr sz="800" dirty="0">
                <a:latin typeface="+mn-ea"/>
              </a:endParaRPr>
            </a:p>
          </p:txBody>
        </p:sp>
        <p:sp>
          <p:nvSpPr>
            <p:cNvPr id="57" name="object 49">
              <a:extLst>
                <a:ext uri="{FF2B5EF4-FFF2-40B4-BE49-F238E27FC236}">
                  <a16:creationId xmlns:a16="http://schemas.microsoft.com/office/drawing/2014/main" id="{ACD5BE0D-36B8-42ED-3706-C66F4EA16589}"/>
                </a:ext>
              </a:extLst>
            </p:cNvPr>
            <p:cNvSpPr/>
            <p:nvPr/>
          </p:nvSpPr>
          <p:spPr>
            <a:xfrm>
              <a:off x="5922774" y="5097772"/>
              <a:ext cx="162771" cy="221530"/>
            </a:xfrm>
            <a:prstGeom prst="rect">
              <a:avLst/>
            </a:prstGeom>
            <a:blipFill>
              <a:blip r:embed="rId3" cstate="print"/>
              <a:stretch>
                <a:fillRect/>
              </a:stretch>
            </a:blipFill>
          </p:spPr>
          <p:txBody>
            <a:bodyPr wrap="square" lIns="0" tIns="0" rIns="0" bIns="0" rtlCol="0"/>
            <a:lstStyle/>
            <a:p>
              <a:pPr latinLnBrk="0"/>
              <a:endParaRPr sz="800" dirty="0">
                <a:latin typeface="+mn-ea"/>
              </a:endParaRPr>
            </a:p>
          </p:txBody>
        </p:sp>
      </p:grpSp>
      <p:grpSp>
        <p:nvGrpSpPr>
          <p:cNvPr id="58" name="그룹 57">
            <a:extLst>
              <a:ext uri="{FF2B5EF4-FFF2-40B4-BE49-F238E27FC236}">
                <a16:creationId xmlns:a16="http://schemas.microsoft.com/office/drawing/2014/main" id="{4E58FE3E-7ED3-FAD5-450A-CD35C674CBB1}"/>
              </a:ext>
            </a:extLst>
          </p:cNvPr>
          <p:cNvGrpSpPr/>
          <p:nvPr/>
        </p:nvGrpSpPr>
        <p:grpSpPr>
          <a:xfrm>
            <a:off x="6478615" y="4668507"/>
            <a:ext cx="270588" cy="269765"/>
            <a:chOff x="5901455" y="4329232"/>
            <a:chExt cx="209726" cy="209088"/>
          </a:xfrm>
        </p:grpSpPr>
        <p:sp>
          <p:nvSpPr>
            <p:cNvPr id="59" name="object 24">
              <a:extLst>
                <a:ext uri="{FF2B5EF4-FFF2-40B4-BE49-F238E27FC236}">
                  <a16:creationId xmlns:a16="http://schemas.microsoft.com/office/drawing/2014/main" id="{D0C107E8-D491-1017-89DE-3000F3F7EE7B}"/>
                </a:ext>
              </a:extLst>
            </p:cNvPr>
            <p:cNvSpPr/>
            <p:nvPr/>
          </p:nvSpPr>
          <p:spPr>
            <a:xfrm>
              <a:off x="6013368" y="4440507"/>
              <a:ext cx="97813" cy="97813"/>
            </a:xfrm>
            <a:prstGeom prst="rect">
              <a:avLst/>
            </a:prstGeom>
            <a:blipFill>
              <a:blip r:embed="rId4" cstate="print"/>
              <a:stretch>
                <a:fillRect/>
              </a:stretch>
            </a:blipFill>
          </p:spPr>
          <p:txBody>
            <a:bodyPr wrap="square" lIns="0" tIns="0" rIns="0" bIns="0" rtlCol="0"/>
            <a:lstStyle/>
            <a:p>
              <a:pPr latinLnBrk="0"/>
              <a:endParaRPr sz="800" dirty="0">
                <a:latin typeface="+mn-ea"/>
              </a:endParaRPr>
            </a:p>
          </p:txBody>
        </p:sp>
        <p:sp>
          <p:nvSpPr>
            <p:cNvPr id="60" name="object 25">
              <a:extLst>
                <a:ext uri="{FF2B5EF4-FFF2-40B4-BE49-F238E27FC236}">
                  <a16:creationId xmlns:a16="http://schemas.microsoft.com/office/drawing/2014/main" id="{D8085744-8822-54D8-82D3-41B16CC1A643}"/>
                </a:ext>
              </a:extLst>
            </p:cNvPr>
            <p:cNvSpPr/>
            <p:nvPr/>
          </p:nvSpPr>
          <p:spPr>
            <a:xfrm>
              <a:off x="5901455" y="4329232"/>
              <a:ext cx="121073" cy="169757"/>
            </a:xfrm>
            <a:custGeom>
              <a:avLst/>
              <a:gdLst/>
              <a:ahLst/>
              <a:cxnLst/>
              <a:rect l="l" t="t" r="r" b="b"/>
              <a:pathLst>
                <a:path w="181609" h="254634">
                  <a:moveTo>
                    <a:pt x="181368" y="171303"/>
                  </a:moveTo>
                  <a:lnTo>
                    <a:pt x="173549" y="168664"/>
                  </a:lnTo>
                  <a:lnTo>
                    <a:pt x="165509" y="165903"/>
                  </a:lnTo>
                  <a:lnTo>
                    <a:pt x="156912" y="162985"/>
                  </a:lnTo>
                  <a:lnTo>
                    <a:pt x="147421" y="159873"/>
                  </a:lnTo>
                  <a:lnTo>
                    <a:pt x="147421" y="126358"/>
                  </a:lnTo>
                  <a:lnTo>
                    <a:pt x="159036" y="121058"/>
                  </a:lnTo>
                  <a:lnTo>
                    <a:pt x="165001" y="115104"/>
                  </a:lnTo>
                  <a:lnTo>
                    <a:pt x="167199" y="104729"/>
                  </a:lnTo>
                  <a:lnTo>
                    <a:pt x="167513" y="86163"/>
                  </a:lnTo>
                  <a:lnTo>
                    <a:pt x="175056" y="81825"/>
                  </a:lnTo>
                  <a:lnTo>
                    <a:pt x="177571" y="72282"/>
                  </a:lnTo>
                  <a:lnTo>
                    <a:pt x="175056" y="62738"/>
                  </a:lnTo>
                  <a:lnTo>
                    <a:pt x="167513" y="58400"/>
                  </a:lnTo>
                  <a:lnTo>
                    <a:pt x="169321" y="53435"/>
                  </a:lnTo>
                  <a:lnTo>
                    <a:pt x="172970" y="44240"/>
                  </a:lnTo>
                  <a:lnTo>
                    <a:pt x="175796" y="32311"/>
                  </a:lnTo>
                  <a:lnTo>
                    <a:pt x="175133" y="19145"/>
                  </a:lnTo>
                  <a:lnTo>
                    <a:pt x="159659" y="4786"/>
                  </a:lnTo>
                  <a:lnTo>
                    <a:pt x="131344" y="0"/>
                  </a:lnTo>
                  <a:lnTo>
                    <a:pt x="103032" y="4786"/>
                  </a:lnTo>
                  <a:lnTo>
                    <a:pt x="87566" y="19145"/>
                  </a:lnTo>
                  <a:lnTo>
                    <a:pt x="72012" y="22130"/>
                  </a:lnTo>
                  <a:lnTo>
                    <a:pt x="68737" y="35248"/>
                  </a:lnTo>
                  <a:lnTo>
                    <a:pt x="71412" y="50367"/>
                  </a:lnTo>
                  <a:lnTo>
                    <a:pt x="73710" y="59353"/>
                  </a:lnTo>
                  <a:lnTo>
                    <a:pt x="69938" y="63542"/>
                  </a:lnTo>
                  <a:lnTo>
                    <a:pt x="68681" y="72758"/>
                  </a:lnTo>
                  <a:lnTo>
                    <a:pt x="69938" y="81974"/>
                  </a:lnTo>
                  <a:lnTo>
                    <a:pt x="73710" y="86163"/>
                  </a:lnTo>
                  <a:lnTo>
                    <a:pt x="76850" y="105897"/>
                  </a:lnTo>
                  <a:lnTo>
                    <a:pt x="83756" y="118219"/>
                  </a:lnTo>
                  <a:lnTo>
                    <a:pt x="90662" y="124562"/>
                  </a:lnTo>
                  <a:lnTo>
                    <a:pt x="93802" y="126358"/>
                  </a:lnTo>
                  <a:lnTo>
                    <a:pt x="93802" y="159873"/>
                  </a:lnTo>
                  <a:lnTo>
                    <a:pt x="66977" y="169772"/>
                  </a:lnTo>
                  <a:lnTo>
                    <a:pt x="40214" y="179019"/>
                  </a:lnTo>
                  <a:lnTo>
                    <a:pt x="18699" y="188741"/>
                  </a:lnTo>
                  <a:lnTo>
                    <a:pt x="1423" y="234289"/>
                  </a:lnTo>
                  <a:lnTo>
                    <a:pt x="0" y="254146"/>
                  </a:lnTo>
                  <a:lnTo>
                    <a:pt x="140716" y="254146"/>
                  </a:lnTo>
                </a:path>
              </a:pathLst>
            </a:custGeom>
            <a:ln w="12700">
              <a:solidFill>
                <a:srgbClr val="00B8F5"/>
              </a:solidFill>
            </a:ln>
          </p:spPr>
          <p:txBody>
            <a:bodyPr wrap="square" lIns="0" tIns="0" rIns="0" bIns="0" rtlCol="0"/>
            <a:lstStyle/>
            <a:p>
              <a:pPr latinLnBrk="0"/>
              <a:endParaRPr sz="800" dirty="0">
                <a:latin typeface="+mn-ea"/>
              </a:endParaRPr>
            </a:p>
          </p:txBody>
        </p:sp>
      </p:grpSp>
      <p:grpSp>
        <p:nvGrpSpPr>
          <p:cNvPr id="61" name="그룹 60">
            <a:extLst>
              <a:ext uri="{FF2B5EF4-FFF2-40B4-BE49-F238E27FC236}">
                <a16:creationId xmlns:a16="http://schemas.microsoft.com/office/drawing/2014/main" id="{8A75E37E-5D87-9DFB-E50E-FEF6B4598A33}"/>
              </a:ext>
            </a:extLst>
          </p:cNvPr>
          <p:cNvGrpSpPr/>
          <p:nvPr/>
        </p:nvGrpSpPr>
        <p:grpSpPr>
          <a:xfrm>
            <a:off x="6482515" y="3936155"/>
            <a:ext cx="226120" cy="273060"/>
            <a:chOff x="5916777" y="3537391"/>
            <a:chExt cx="175260" cy="211642"/>
          </a:xfrm>
        </p:grpSpPr>
        <p:sp>
          <p:nvSpPr>
            <p:cNvPr id="62" name="object 30">
              <a:extLst>
                <a:ext uri="{FF2B5EF4-FFF2-40B4-BE49-F238E27FC236}">
                  <a16:creationId xmlns:a16="http://schemas.microsoft.com/office/drawing/2014/main" id="{44143BC5-E9E6-5AE7-B240-96CFE45F8CFA}"/>
                </a:ext>
              </a:extLst>
            </p:cNvPr>
            <p:cNvSpPr/>
            <p:nvPr/>
          </p:nvSpPr>
          <p:spPr>
            <a:xfrm>
              <a:off x="5916777" y="3574196"/>
              <a:ext cx="175260" cy="174837"/>
            </a:xfrm>
            <a:custGeom>
              <a:avLst/>
              <a:gdLst/>
              <a:ahLst/>
              <a:cxnLst/>
              <a:rect l="l" t="t" r="r" b="b"/>
              <a:pathLst>
                <a:path w="262890" h="262254">
                  <a:moveTo>
                    <a:pt x="262267" y="131114"/>
                  </a:moveTo>
                  <a:lnTo>
                    <a:pt x="251960" y="182157"/>
                  </a:lnTo>
                  <a:lnTo>
                    <a:pt x="223854" y="223832"/>
                  </a:lnTo>
                  <a:lnTo>
                    <a:pt x="182173" y="251928"/>
                  </a:lnTo>
                  <a:lnTo>
                    <a:pt x="131140" y="262229"/>
                  </a:lnTo>
                  <a:lnTo>
                    <a:pt x="80088" y="251928"/>
                  </a:lnTo>
                  <a:lnTo>
                    <a:pt x="38404" y="223832"/>
                  </a:lnTo>
                  <a:lnTo>
                    <a:pt x="10303" y="182157"/>
                  </a:lnTo>
                  <a:lnTo>
                    <a:pt x="0" y="131114"/>
                  </a:lnTo>
                  <a:lnTo>
                    <a:pt x="10303" y="80077"/>
                  </a:lnTo>
                  <a:lnTo>
                    <a:pt x="38404" y="38401"/>
                  </a:lnTo>
                  <a:lnTo>
                    <a:pt x="80088" y="10303"/>
                  </a:lnTo>
                  <a:lnTo>
                    <a:pt x="131140" y="0"/>
                  </a:lnTo>
                  <a:lnTo>
                    <a:pt x="182173" y="10303"/>
                  </a:lnTo>
                  <a:lnTo>
                    <a:pt x="223854" y="38401"/>
                  </a:lnTo>
                  <a:lnTo>
                    <a:pt x="251960" y="80077"/>
                  </a:lnTo>
                  <a:lnTo>
                    <a:pt x="262267" y="131114"/>
                  </a:lnTo>
                  <a:close/>
                </a:path>
              </a:pathLst>
            </a:custGeom>
            <a:ln w="12700">
              <a:solidFill>
                <a:srgbClr val="00B8F5"/>
              </a:solidFill>
            </a:ln>
          </p:spPr>
          <p:txBody>
            <a:bodyPr wrap="square" lIns="0" tIns="0" rIns="0" bIns="0" rtlCol="0"/>
            <a:lstStyle/>
            <a:p>
              <a:pPr latinLnBrk="0"/>
              <a:endParaRPr sz="800" dirty="0">
                <a:latin typeface="+mn-ea"/>
              </a:endParaRPr>
            </a:p>
          </p:txBody>
        </p:sp>
        <p:sp>
          <p:nvSpPr>
            <p:cNvPr id="63" name="object 31">
              <a:extLst>
                <a:ext uri="{FF2B5EF4-FFF2-40B4-BE49-F238E27FC236}">
                  <a16:creationId xmlns:a16="http://schemas.microsoft.com/office/drawing/2014/main" id="{9464EB49-AFF5-20D7-3FF4-CEAB77DAC765}"/>
                </a:ext>
              </a:extLst>
            </p:cNvPr>
            <p:cNvSpPr/>
            <p:nvPr/>
          </p:nvSpPr>
          <p:spPr>
            <a:xfrm>
              <a:off x="5976594" y="3537391"/>
              <a:ext cx="55457" cy="0"/>
            </a:xfrm>
            <a:custGeom>
              <a:avLst/>
              <a:gdLst/>
              <a:ahLst/>
              <a:cxnLst/>
              <a:rect l="l" t="t" r="r" b="b"/>
              <a:pathLst>
                <a:path w="83184">
                  <a:moveTo>
                    <a:pt x="0" y="0"/>
                  </a:moveTo>
                  <a:lnTo>
                    <a:pt x="82816" y="0"/>
                  </a:lnTo>
                </a:path>
              </a:pathLst>
            </a:custGeom>
            <a:ln w="12700">
              <a:solidFill>
                <a:srgbClr val="00B8F5"/>
              </a:solidFill>
            </a:ln>
          </p:spPr>
          <p:txBody>
            <a:bodyPr wrap="square" lIns="0" tIns="0" rIns="0" bIns="0" rtlCol="0"/>
            <a:lstStyle/>
            <a:p>
              <a:pPr latinLnBrk="0"/>
              <a:endParaRPr sz="800" dirty="0">
                <a:latin typeface="+mn-ea"/>
              </a:endParaRPr>
            </a:p>
          </p:txBody>
        </p:sp>
        <p:sp>
          <p:nvSpPr>
            <p:cNvPr id="64" name="object 32">
              <a:extLst>
                <a:ext uri="{FF2B5EF4-FFF2-40B4-BE49-F238E27FC236}">
                  <a16:creationId xmlns:a16="http://schemas.microsoft.com/office/drawing/2014/main" id="{47DE997A-6BC4-9603-0395-85B520C35EA5}"/>
                </a:ext>
              </a:extLst>
            </p:cNvPr>
            <p:cNvSpPr/>
            <p:nvPr/>
          </p:nvSpPr>
          <p:spPr>
            <a:xfrm>
              <a:off x="6066011" y="3583399"/>
              <a:ext cx="16510" cy="16510"/>
            </a:xfrm>
            <a:custGeom>
              <a:avLst/>
              <a:gdLst/>
              <a:ahLst/>
              <a:cxnLst/>
              <a:rect l="l" t="t" r="r" b="b"/>
              <a:pathLst>
                <a:path w="24765" h="24764">
                  <a:moveTo>
                    <a:pt x="0" y="24612"/>
                  </a:moveTo>
                  <a:lnTo>
                    <a:pt x="24612" y="0"/>
                  </a:lnTo>
                </a:path>
              </a:pathLst>
            </a:custGeom>
            <a:ln w="12700">
              <a:solidFill>
                <a:srgbClr val="00B8F5"/>
              </a:solidFill>
            </a:ln>
          </p:spPr>
          <p:txBody>
            <a:bodyPr wrap="square" lIns="0" tIns="0" rIns="0" bIns="0" rtlCol="0"/>
            <a:lstStyle/>
            <a:p>
              <a:pPr latinLnBrk="0"/>
              <a:endParaRPr sz="800" dirty="0">
                <a:latin typeface="+mn-ea"/>
              </a:endParaRPr>
            </a:p>
          </p:txBody>
        </p:sp>
        <p:sp>
          <p:nvSpPr>
            <p:cNvPr id="65" name="object 33">
              <a:extLst>
                <a:ext uri="{FF2B5EF4-FFF2-40B4-BE49-F238E27FC236}">
                  <a16:creationId xmlns:a16="http://schemas.microsoft.com/office/drawing/2014/main" id="{CDB2FFF6-2071-704C-8150-0CBBD291A2D9}"/>
                </a:ext>
              </a:extLst>
            </p:cNvPr>
            <p:cNvSpPr/>
            <p:nvPr/>
          </p:nvSpPr>
          <p:spPr>
            <a:xfrm>
              <a:off x="5990395" y="3537391"/>
              <a:ext cx="27940" cy="37253"/>
            </a:xfrm>
            <a:custGeom>
              <a:avLst/>
              <a:gdLst/>
              <a:ahLst/>
              <a:cxnLst/>
              <a:rect l="l" t="t" r="r" b="b"/>
              <a:pathLst>
                <a:path w="41909" h="55879">
                  <a:moveTo>
                    <a:pt x="0" y="55854"/>
                  </a:moveTo>
                  <a:lnTo>
                    <a:pt x="0" y="0"/>
                  </a:lnTo>
                  <a:lnTo>
                    <a:pt x="41414" y="0"/>
                  </a:lnTo>
                  <a:lnTo>
                    <a:pt x="41414" y="55854"/>
                  </a:lnTo>
                </a:path>
              </a:pathLst>
            </a:custGeom>
            <a:ln w="12699">
              <a:solidFill>
                <a:srgbClr val="00B8F5"/>
              </a:solidFill>
            </a:ln>
          </p:spPr>
          <p:txBody>
            <a:bodyPr wrap="square" lIns="0" tIns="0" rIns="0" bIns="0" rtlCol="0"/>
            <a:lstStyle/>
            <a:p>
              <a:pPr latinLnBrk="0"/>
              <a:endParaRPr sz="800" dirty="0">
                <a:latin typeface="+mn-ea"/>
              </a:endParaRPr>
            </a:p>
          </p:txBody>
        </p:sp>
        <p:sp>
          <p:nvSpPr>
            <p:cNvPr id="66" name="object 34">
              <a:extLst>
                <a:ext uri="{FF2B5EF4-FFF2-40B4-BE49-F238E27FC236}">
                  <a16:creationId xmlns:a16="http://schemas.microsoft.com/office/drawing/2014/main" id="{073B6A28-DC1F-1DE8-BA6A-52739E233A2E}"/>
                </a:ext>
              </a:extLst>
            </p:cNvPr>
            <p:cNvSpPr/>
            <p:nvPr/>
          </p:nvSpPr>
          <p:spPr>
            <a:xfrm>
              <a:off x="6077822" y="3578802"/>
              <a:ext cx="9313" cy="9313"/>
            </a:xfrm>
            <a:custGeom>
              <a:avLst/>
              <a:gdLst/>
              <a:ahLst/>
              <a:cxnLst/>
              <a:rect l="l" t="t" r="r" b="b"/>
              <a:pathLst>
                <a:path w="13970" h="13970">
                  <a:moveTo>
                    <a:pt x="0" y="0"/>
                  </a:moveTo>
                  <a:lnTo>
                    <a:pt x="13804" y="13792"/>
                  </a:lnTo>
                </a:path>
              </a:pathLst>
            </a:custGeom>
            <a:ln w="12699">
              <a:solidFill>
                <a:srgbClr val="00B8F5"/>
              </a:solidFill>
            </a:ln>
          </p:spPr>
          <p:txBody>
            <a:bodyPr wrap="square" lIns="0" tIns="0" rIns="0" bIns="0" rtlCol="0"/>
            <a:lstStyle/>
            <a:p>
              <a:pPr latinLnBrk="0"/>
              <a:endParaRPr sz="800" dirty="0">
                <a:latin typeface="+mn-ea"/>
              </a:endParaRPr>
            </a:p>
          </p:txBody>
        </p:sp>
        <p:sp>
          <p:nvSpPr>
            <p:cNvPr id="67" name="object 35">
              <a:extLst>
                <a:ext uri="{FF2B5EF4-FFF2-40B4-BE49-F238E27FC236}">
                  <a16:creationId xmlns:a16="http://schemas.microsoft.com/office/drawing/2014/main" id="{A0B07FFF-D7D5-D448-4FBC-04967B4B644E}"/>
                </a:ext>
              </a:extLst>
            </p:cNvPr>
            <p:cNvSpPr/>
            <p:nvPr/>
          </p:nvSpPr>
          <p:spPr>
            <a:xfrm>
              <a:off x="5962785" y="3620203"/>
              <a:ext cx="41487" cy="41487"/>
            </a:xfrm>
            <a:custGeom>
              <a:avLst/>
              <a:gdLst/>
              <a:ahLst/>
              <a:cxnLst/>
              <a:rect l="l" t="t" r="r" b="b"/>
              <a:pathLst>
                <a:path w="62229" h="62229">
                  <a:moveTo>
                    <a:pt x="62128" y="62102"/>
                  </a:moveTo>
                  <a:lnTo>
                    <a:pt x="0" y="0"/>
                  </a:lnTo>
                </a:path>
              </a:pathLst>
            </a:custGeom>
            <a:ln w="12700">
              <a:solidFill>
                <a:srgbClr val="00B8F5"/>
              </a:solidFill>
            </a:ln>
          </p:spPr>
          <p:txBody>
            <a:bodyPr wrap="square" lIns="0" tIns="0" rIns="0" bIns="0" rtlCol="0"/>
            <a:lstStyle/>
            <a:p>
              <a:pPr latinLnBrk="0"/>
              <a:endParaRPr sz="800" dirty="0">
                <a:latin typeface="+mn-ea"/>
              </a:endParaRPr>
            </a:p>
          </p:txBody>
        </p:sp>
      </p:grpSp>
      <p:sp>
        <p:nvSpPr>
          <p:cNvPr id="68" name="object 40">
            <a:extLst>
              <a:ext uri="{FF2B5EF4-FFF2-40B4-BE49-F238E27FC236}">
                <a16:creationId xmlns:a16="http://schemas.microsoft.com/office/drawing/2014/main" id="{373D7C99-AB88-FDDB-F3F6-047B46A65C08}"/>
              </a:ext>
            </a:extLst>
          </p:cNvPr>
          <p:cNvSpPr/>
          <p:nvPr/>
        </p:nvSpPr>
        <p:spPr>
          <a:xfrm>
            <a:off x="6491117" y="3225111"/>
            <a:ext cx="235327" cy="235321"/>
          </a:xfrm>
          <a:prstGeom prst="rect">
            <a:avLst/>
          </a:prstGeom>
          <a:blipFill>
            <a:blip r:embed="rId5" cstate="print"/>
            <a:stretch>
              <a:fillRect/>
            </a:stretch>
          </a:blipFill>
        </p:spPr>
        <p:txBody>
          <a:bodyPr wrap="square" lIns="0" tIns="0" rIns="0" bIns="0" rtlCol="0"/>
          <a:lstStyle/>
          <a:p>
            <a:pPr latinLnBrk="0"/>
            <a:endParaRPr sz="800" dirty="0">
              <a:latin typeface="+mn-ea"/>
            </a:endParaRPr>
          </a:p>
        </p:txBody>
      </p:sp>
      <p:grpSp>
        <p:nvGrpSpPr>
          <p:cNvPr id="69" name="그룹 68">
            <a:extLst>
              <a:ext uri="{FF2B5EF4-FFF2-40B4-BE49-F238E27FC236}">
                <a16:creationId xmlns:a16="http://schemas.microsoft.com/office/drawing/2014/main" id="{14D8FB15-5D0C-5A73-ABA0-5C255755903B}"/>
              </a:ext>
            </a:extLst>
          </p:cNvPr>
          <p:cNvGrpSpPr/>
          <p:nvPr/>
        </p:nvGrpSpPr>
        <p:grpSpPr>
          <a:xfrm>
            <a:off x="6474856" y="2468099"/>
            <a:ext cx="310137" cy="249205"/>
            <a:chOff x="5886126" y="1969726"/>
            <a:chExt cx="240379" cy="193152"/>
          </a:xfrm>
        </p:grpSpPr>
        <p:sp>
          <p:nvSpPr>
            <p:cNvPr id="70" name="object 16">
              <a:extLst>
                <a:ext uri="{FF2B5EF4-FFF2-40B4-BE49-F238E27FC236}">
                  <a16:creationId xmlns:a16="http://schemas.microsoft.com/office/drawing/2014/main" id="{BBB64B57-B1C2-B4A3-09D9-9DF3CB9C066B}"/>
                </a:ext>
              </a:extLst>
            </p:cNvPr>
            <p:cNvSpPr/>
            <p:nvPr/>
          </p:nvSpPr>
          <p:spPr>
            <a:xfrm>
              <a:off x="5886126" y="2034998"/>
              <a:ext cx="205317" cy="93133"/>
            </a:xfrm>
            <a:custGeom>
              <a:avLst/>
              <a:gdLst/>
              <a:ahLst/>
              <a:cxnLst/>
              <a:rect l="l" t="t" r="r" b="b"/>
              <a:pathLst>
                <a:path w="307975" h="139700">
                  <a:moveTo>
                    <a:pt x="65595" y="99491"/>
                  </a:moveTo>
                  <a:lnTo>
                    <a:pt x="0" y="0"/>
                  </a:lnTo>
                  <a:lnTo>
                    <a:pt x="307974" y="0"/>
                  </a:lnTo>
                  <a:lnTo>
                    <a:pt x="169379" y="139103"/>
                  </a:lnTo>
                  <a:lnTo>
                    <a:pt x="138582" y="139103"/>
                  </a:lnTo>
                </a:path>
              </a:pathLst>
            </a:custGeom>
            <a:ln w="12700">
              <a:solidFill>
                <a:srgbClr val="00B8F5"/>
              </a:solidFill>
            </a:ln>
          </p:spPr>
          <p:txBody>
            <a:bodyPr wrap="square" lIns="0" tIns="0" rIns="0" bIns="0" rtlCol="0"/>
            <a:lstStyle/>
            <a:p>
              <a:pPr latinLnBrk="0"/>
              <a:endParaRPr sz="800" dirty="0">
                <a:latin typeface="+mn-ea"/>
              </a:endParaRPr>
            </a:p>
          </p:txBody>
        </p:sp>
        <p:sp>
          <p:nvSpPr>
            <p:cNvPr id="71" name="object 17">
              <a:extLst>
                <a:ext uri="{FF2B5EF4-FFF2-40B4-BE49-F238E27FC236}">
                  <a16:creationId xmlns:a16="http://schemas.microsoft.com/office/drawing/2014/main" id="{7A374F78-C8FE-2EF9-4383-B45CE363DBCC}"/>
                </a:ext>
              </a:extLst>
            </p:cNvPr>
            <p:cNvSpPr/>
            <p:nvPr/>
          </p:nvSpPr>
          <p:spPr>
            <a:xfrm>
              <a:off x="5912695" y="2092588"/>
              <a:ext cx="70053" cy="70290"/>
            </a:xfrm>
            <a:prstGeom prst="rect">
              <a:avLst/>
            </a:prstGeom>
            <a:blipFill>
              <a:blip r:embed="rId6" cstate="print"/>
              <a:stretch>
                <a:fillRect/>
              </a:stretch>
            </a:blipFill>
          </p:spPr>
          <p:txBody>
            <a:bodyPr wrap="square" lIns="0" tIns="0" rIns="0" bIns="0" rtlCol="0"/>
            <a:lstStyle/>
            <a:p>
              <a:pPr latinLnBrk="0"/>
              <a:endParaRPr sz="800" dirty="0">
                <a:latin typeface="+mn-ea"/>
              </a:endParaRPr>
            </a:p>
          </p:txBody>
        </p:sp>
        <p:sp>
          <p:nvSpPr>
            <p:cNvPr id="72" name="object 18">
              <a:extLst>
                <a:ext uri="{FF2B5EF4-FFF2-40B4-BE49-F238E27FC236}">
                  <a16:creationId xmlns:a16="http://schemas.microsoft.com/office/drawing/2014/main" id="{32AD2452-32A5-69A9-CEB3-091A4D8BBB78}"/>
                </a:ext>
              </a:extLst>
            </p:cNvPr>
            <p:cNvSpPr/>
            <p:nvPr/>
          </p:nvSpPr>
          <p:spPr>
            <a:xfrm>
              <a:off x="5905194" y="1969726"/>
              <a:ext cx="221311" cy="178224"/>
            </a:xfrm>
            <a:prstGeom prst="rect">
              <a:avLst/>
            </a:prstGeom>
            <a:blipFill>
              <a:blip r:embed="rId7" cstate="print"/>
              <a:stretch>
                <a:fillRect/>
              </a:stretch>
            </a:blipFill>
          </p:spPr>
          <p:txBody>
            <a:bodyPr wrap="square" lIns="0" tIns="0" rIns="0" bIns="0" rtlCol="0"/>
            <a:lstStyle/>
            <a:p>
              <a:pPr latinLnBrk="0"/>
              <a:endParaRPr sz="800" dirty="0">
                <a:latin typeface="+mn-ea"/>
              </a:endParaRPr>
            </a:p>
          </p:txBody>
        </p:sp>
      </p:grpSp>
      <p:sp>
        <p:nvSpPr>
          <p:cNvPr id="73" name="object 6">
            <a:extLst>
              <a:ext uri="{FF2B5EF4-FFF2-40B4-BE49-F238E27FC236}">
                <a16:creationId xmlns:a16="http://schemas.microsoft.com/office/drawing/2014/main" id="{0740892B-A219-6C48-7034-3F275023AB04}"/>
              </a:ext>
            </a:extLst>
          </p:cNvPr>
          <p:cNvSpPr txBox="1"/>
          <p:nvPr/>
        </p:nvSpPr>
        <p:spPr>
          <a:xfrm>
            <a:off x="8820971" y="5275720"/>
            <a:ext cx="3042166" cy="430973"/>
          </a:xfrm>
          <a:prstGeom prst="rect">
            <a:avLst/>
          </a:prstGeom>
        </p:spPr>
        <p:txBody>
          <a:bodyPr vert="horz" wrap="square" lIns="180000" tIns="3387" rIns="180000" bIns="0" rtlCol="0">
            <a:spAutoFit/>
          </a:bodyPr>
          <a:lstStyle>
            <a:defPPr>
              <a:defRPr lang="ko-KR"/>
            </a:defPPr>
            <a:lvl1pPr marL="8467" marR="3387" latinLnBrk="0">
              <a:lnSpc>
                <a:spcPct val="104200"/>
              </a:lnSpc>
              <a:spcBef>
                <a:spcPts val="27"/>
              </a:spcBef>
              <a:defRPr sz="900" spc="7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defRPr>
            </a:lvl1pPr>
          </a:lstStyle>
          <a:p>
            <a:r>
              <a:rPr lang="ko-KR" altLang="en-US" spc="0" dirty="0"/>
              <a:t>이러한 문제를 극복하고 공급망 회복력을 갖추려면</a:t>
            </a:r>
            <a:r>
              <a:rPr lang="en-US" altLang="ko-KR" spc="0" dirty="0"/>
              <a:t>, </a:t>
            </a:r>
            <a:r>
              <a:rPr lang="ko-KR" altLang="en-US" spc="0" dirty="0"/>
              <a:t>공급망 가시성 확보</a:t>
            </a:r>
            <a:r>
              <a:rPr lang="en-US" altLang="ko-KR" spc="0" dirty="0"/>
              <a:t>, </a:t>
            </a:r>
            <a:r>
              <a:rPr lang="ko-KR" altLang="en-US" spc="0" dirty="0"/>
              <a:t>빅데이터 활용</a:t>
            </a:r>
            <a:r>
              <a:rPr lang="en-US" altLang="ko-KR" spc="0" dirty="0"/>
              <a:t>, </a:t>
            </a:r>
            <a:r>
              <a:rPr lang="ko-KR" altLang="en-US" spc="0" dirty="0"/>
              <a:t>예측 역량 개선 및 리스크 완화와 관련된 다각적인 노력이 필요합니다</a:t>
            </a:r>
            <a:r>
              <a:rPr lang="en-US" altLang="ko-KR" spc="0" dirty="0"/>
              <a:t>.</a:t>
            </a:r>
            <a:endParaRPr spc="0" dirty="0"/>
          </a:p>
        </p:txBody>
      </p:sp>
    </p:spTree>
    <p:extLst>
      <p:ext uri="{BB962C8B-B14F-4D97-AF65-F5344CB8AC3E}">
        <p14:creationId xmlns:p14="http://schemas.microsoft.com/office/powerpoint/2010/main" val="2670233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descr="보라색, 바이올렛색, 마젠타, 음악이(가) 표시된 사진&#10;&#10;자동 생성된 설명">
            <a:extLst>
              <a:ext uri="{FF2B5EF4-FFF2-40B4-BE49-F238E27FC236}">
                <a16:creationId xmlns:a16="http://schemas.microsoft.com/office/drawing/2014/main" id="{59EFFC5B-9DF0-60F7-FD4C-F994A59801D7}"/>
              </a:ext>
            </a:extLst>
          </p:cNvPr>
          <p:cNvPicPr>
            <a:picLocks noChangeAspect="1"/>
          </p:cNvPicPr>
          <p:nvPr/>
        </p:nvPicPr>
        <p:blipFill rotWithShape="1">
          <a:blip r:embed="rId2">
            <a:extLst>
              <a:ext uri="{28A0092B-C50C-407E-A947-70E740481C1C}">
                <a14:useLocalDpi xmlns:a14="http://schemas.microsoft.com/office/drawing/2010/main" val="0"/>
              </a:ext>
            </a:extLst>
          </a:blip>
          <a:srcRect l="10392" t="2564" r="15931"/>
          <a:stretch/>
        </p:blipFill>
        <p:spPr>
          <a:xfrm>
            <a:off x="0" y="1196976"/>
            <a:ext cx="7174346" cy="4932362"/>
          </a:xfrm>
          <a:prstGeom prst="rect">
            <a:avLst/>
          </a:prstGeom>
        </p:spPr>
      </p:pic>
      <p:sp>
        <p:nvSpPr>
          <p:cNvPr id="2" name="바닥글 개체 틀 1">
            <a:extLst>
              <a:ext uri="{FF2B5EF4-FFF2-40B4-BE49-F238E27FC236}">
                <a16:creationId xmlns:a16="http://schemas.microsoft.com/office/drawing/2014/main" id="{9279063F-3C3F-442A-FCFA-99A8D5EF34A3}"/>
              </a:ext>
            </a:extLst>
          </p:cNvPr>
          <p:cNvSpPr>
            <a:spLocks noGrp="1"/>
          </p:cNvSpPr>
          <p:nvPr>
            <p:ph type="ftr" sz="quarter" idx="3"/>
          </p:nvPr>
        </p:nvSpPr>
        <p:spPr/>
        <p:txBody>
          <a:body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3" name="슬라이드 번호 개체 틀 2">
            <a:extLst>
              <a:ext uri="{FF2B5EF4-FFF2-40B4-BE49-F238E27FC236}">
                <a16:creationId xmlns:a16="http://schemas.microsoft.com/office/drawing/2014/main" id="{C79CAAEB-63F1-A562-014D-31F4D7DCAA76}"/>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60</a:t>
            </a:fld>
            <a:r>
              <a:rPr lang="en-US" altLang="ko-KR"/>
              <a:t> </a:t>
            </a:r>
            <a:endParaRPr lang="en-US" dirty="0"/>
          </a:p>
        </p:txBody>
      </p:sp>
      <p:sp>
        <p:nvSpPr>
          <p:cNvPr id="5" name="사각형: 둥근 위쪽 모서리 4">
            <a:extLst>
              <a:ext uri="{FF2B5EF4-FFF2-40B4-BE49-F238E27FC236}">
                <a16:creationId xmlns:a16="http://schemas.microsoft.com/office/drawing/2014/main" id="{BD6360CD-B2B9-48CB-D977-C3013D422E89}"/>
              </a:ext>
            </a:extLst>
          </p:cNvPr>
          <p:cNvSpPr/>
          <p:nvPr/>
        </p:nvSpPr>
        <p:spPr>
          <a:xfrm>
            <a:off x="515937" y="571500"/>
            <a:ext cx="8366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메타버스</a:t>
            </a:r>
          </a:p>
        </p:txBody>
      </p:sp>
      <p:sp>
        <p:nvSpPr>
          <p:cNvPr id="6" name="사각형: 둥근 위쪽 모서리 5">
            <a:extLst>
              <a:ext uri="{FF2B5EF4-FFF2-40B4-BE49-F238E27FC236}">
                <a16:creationId xmlns:a16="http://schemas.microsoft.com/office/drawing/2014/main" id="{3EADD8C3-8E4D-4CB7-7F67-911EE08F7672}"/>
              </a:ext>
            </a:extLst>
          </p:cNvPr>
          <p:cNvSpPr/>
          <p:nvPr/>
        </p:nvSpPr>
        <p:spPr>
          <a:xfrm>
            <a:off x="1382712"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1</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실제 참여와 학습 경험</a:t>
            </a:r>
          </a:p>
        </p:txBody>
      </p:sp>
      <p:sp>
        <p:nvSpPr>
          <p:cNvPr id="7" name="사각형: 둥근 위쪽 모서리 6">
            <a:extLst>
              <a:ext uri="{FF2B5EF4-FFF2-40B4-BE49-F238E27FC236}">
                <a16:creationId xmlns:a16="http://schemas.microsoft.com/office/drawing/2014/main" id="{E1B59579-45E2-9E19-7B40-A269F8A1304C}"/>
              </a:ext>
            </a:extLst>
          </p:cNvPr>
          <p:cNvSpPr/>
          <p:nvPr/>
        </p:nvSpPr>
        <p:spPr>
          <a:xfrm>
            <a:off x="2859087"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2</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공급망 내 디지털 트윈 </a:t>
            </a:r>
          </a:p>
        </p:txBody>
      </p:sp>
      <p:sp>
        <p:nvSpPr>
          <p:cNvPr id="8" name="사각형: 둥근 위쪽 모서리 7">
            <a:extLst>
              <a:ext uri="{FF2B5EF4-FFF2-40B4-BE49-F238E27FC236}">
                <a16:creationId xmlns:a16="http://schemas.microsoft.com/office/drawing/2014/main" id="{A56514CF-7E15-D4D7-66E2-BDD8FAB8ADF9}"/>
              </a:ext>
            </a:extLst>
          </p:cNvPr>
          <p:cNvSpPr/>
          <p:nvPr/>
        </p:nvSpPr>
        <p:spPr>
          <a:xfrm>
            <a:off x="4335462" y="571500"/>
            <a:ext cx="1760537"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3</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단계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물리적 공급망의 디지털 전환</a:t>
            </a:r>
          </a:p>
        </p:txBody>
      </p:sp>
      <p:sp>
        <p:nvSpPr>
          <p:cNvPr id="9" name="사각형: 둥근 위쪽 모서리 8">
            <a:extLst>
              <a:ext uri="{FF2B5EF4-FFF2-40B4-BE49-F238E27FC236}">
                <a16:creationId xmlns:a16="http://schemas.microsoft.com/office/drawing/2014/main" id="{7E3988C5-1CF9-7CDB-D826-460F2DECB271}"/>
              </a:ext>
            </a:extLst>
          </p:cNvPr>
          <p:cNvSpPr/>
          <p:nvPr/>
        </p:nvSpPr>
        <p:spPr>
          <a:xfrm>
            <a:off x="6126162"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기술 적용을 위한 주요 과제</a:t>
            </a:r>
          </a:p>
        </p:txBody>
      </p:sp>
      <p:sp>
        <p:nvSpPr>
          <p:cNvPr id="10" name="사각형: 둥근 위쪽 모서리 9">
            <a:extLst>
              <a:ext uri="{FF2B5EF4-FFF2-40B4-BE49-F238E27FC236}">
                <a16:creationId xmlns:a16="http://schemas.microsoft.com/office/drawing/2014/main" id="{18DCE759-F0B8-879E-7B87-59AF8975E5B9}"/>
              </a:ext>
            </a:extLst>
          </p:cNvPr>
          <p:cNvSpPr/>
          <p:nvPr/>
        </p:nvSpPr>
        <p:spPr>
          <a:xfrm>
            <a:off x="7602537" y="571500"/>
            <a:ext cx="1446213"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메타버스 도입 카운트다운</a:t>
            </a:r>
          </a:p>
        </p:txBody>
      </p:sp>
      <p:sp>
        <p:nvSpPr>
          <p:cNvPr id="11" name="사각형: 둥근 위쪽 모서리 10">
            <a:extLst>
              <a:ext uri="{FF2B5EF4-FFF2-40B4-BE49-F238E27FC236}">
                <a16:creationId xmlns:a16="http://schemas.microsoft.com/office/drawing/2014/main" id="{76EA893B-FB7A-6370-5F94-FF042F0D08C3}"/>
              </a:ext>
            </a:extLst>
          </p:cNvPr>
          <p:cNvSpPr/>
          <p:nvPr/>
        </p:nvSpPr>
        <p:spPr>
          <a:xfrm>
            <a:off x="9078912" y="571500"/>
            <a:ext cx="836613"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 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15" name="object 24">
            <a:extLst>
              <a:ext uri="{FF2B5EF4-FFF2-40B4-BE49-F238E27FC236}">
                <a16:creationId xmlns:a16="http://schemas.microsoft.com/office/drawing/2014/main" id="{6AF50F40-CF76-7026-6784-831AF57167E6}"/>
              </a:ext>
            </a:extLst>
          </p:cNvPr>
          <p:cNvSpPr/>
          <p:nvPr/>
        </p:nvSpPr>
        <p:spPr>
          <a:xfrm>
            <a:off x="7122695" y="1196977"/>
            <a:ext cx="5069305" cy="4932362"/>
          </a:xfrm>
          <a:custGeom>
            <a:avLst/>
            <a:gdLst/>
            <a:ahLst/>
            <a:cxnLst/>
            <a:rect l="l" t="t" r="r" b="b"/>
            <a:pathLst>
              <a:path w="2985134" h="6257290">
                <a:moveTo>
                  <a:pt x="0" y="6256997"/>
                </a:moveTo>
                <a:lnTo>
                  <a:pt x="2984842" y="6256997"/>
                </a:lnTo>
                <a:lnTo>
                  <a:pt x="2984842" y="0"/>
                </a:lnTo>
                <a:lnTo>
                  <a:pt x="0" y="0"/>
                </a:lnTo>
                <a:lnTo>
                  <a:pt x="0" y="6256997"/>
                </a:lnTo>
                <a:close/>
              </a:path>
            </a:pathLst>
          </a:custGeom>
          <a:solidFill>
            <a:srgbClr val="1E49E2"/>
          </a:solidFill>
        </p:spPr>
        <p:txBody>
          <a:bodyPr wrap="square" lIns="0" tIns="0" rIns="0" bIns="0" rtlCol="0"/>
          <a:lstStyle/>
          <a:p>
            <a:endParaRPr sz="800" dirty="0">
              <a:latin typeface="+mn-ea"/>
            </a:endParaRPr>
          </a:p>
        </p:txBody>
      </p:sp>
      <p:sp>
        <p:nvSpPr>
          <p:cNvPr id="13" name="object 25">
            <a:extLst>
              <a:ext uri="{FF2B5EF4-FFF2-40B4-BE49-F238E27FC236}">
                <a16:creationId xmlns:a16="http://schemas.microsoft.com/office/drawing/2014/main" id="{243C5A11-0ADA-6365-882F-BA1CB4E914DC}"/>
              </a:ext>
            </a:extLst>
          </p:cNvPr>
          <p:cNvSpPr txBox="1"/>
          <p:nvPr/>
        </p:nvSpPr>
        <p:spPr>
          <a:xfrm>
            <a:off x="7411454" y="1405376"/>
            <a:ext cx="4264610" cy="1444840"/>
          </a:xfrm>
          <a:prstGeom prst="rect">
            <a:avLst/>
          </a:prstGeom>
        </p:spPr>
        <p:txBody>
          <a:bodyPr vert="horz" wrap="square" lIns="0" tIns="8467" rIns="0" bIns="0" rtlCol="0">
            <a:spAutoFit/>
          </a:bodyPr>
          <a:lstStyle/>
          <a:p>
            <a:pPr marL="191780" algn="just" latinLnBrk="0">
              <a:spcBef>
                <a:spcPts val="67"/>
              </a:spcBef>
            </a:pPr>
            <a:r>
              <a:rPr lang="en-US" altLang="ko-KR"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KPMG Bold"/>
              </a:rPr>
              <a:t>Key Takeaways</a:t>
            </a:r>
          </a:p>
          <a:p>
            <a:pPr marL="191780" algn="just" latinLnBrk="0">
              <a:spcBef>
                <a:spcPts val="67"/>
              </a:spcBef>
            </a:pPr>
            <a:endPar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endParaRPr>
          </a:p>
          <a:p>
            <a:pPr marL="191780" algn="just" latinLnBrk="0">
              <a:spcBef>
                <a:spcPts val="67"/>
              </a:spcBef>
            </a:pP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메타버스 기술을 실질적으로 적용하기 위한 출발이 다소 늦어졌지만</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공급망 관리 경영진과 관련 부서는 메타버스 적용 가능성에 대해 큰 관심을 갖고 있습니다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‘2023</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년 </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KPMG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메타버스 투자자 전망 </a:t>
            </a:r>
            <a:r>
              <a:rPr lang="ko-KR" altLang="en-US" sz="900" b="1" dirty="0" err="1">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조사’에</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따르면</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투자자 중 </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90%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이상이 메타버스 기술이 미래 비즈니스 환경에서 점차 더 중요한 역할을 할 것으로 예측하고 있습니다</a:t>
            </a:r>
            <a:r>
              <a:rPr lang="en-US" altLang="ko-KR" sz="900" b="1" baseline="30000"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31</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p>
          <a:p>
            <a:pPr marL="191780" algn="just" latinLnBrk="0">
              <a:spcBef>
                <a:spcPts val="67"/>
              </a:spcBef>
            </a:pPr>
            <a:endPar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endParaRPr>
          </a:p>
          <a:p>
            <a:pPr marL="191780" algn="just" latinLnBrk="0">
              <a:spcBef>
                <a:spcPts val="67"/>
              </a:spcBef>
            </a:pP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궁극적으로는 공급망 관리 경영진이 메타버스 기술을 도입할 것으로 예상되는 가운데</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이는 </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3</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단계로 진행될 것으로 전망됩니다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14" name="object 3">
            <a:extLst>
              <a:ext uri="{FF2B5EF4-FFF2-40B4-BE49-F238E27FC236}">
                <a16:creationId xmlns:a16="http://schemas.microsoft.com/office/drawing/2014/main" id="{2665EBD3-B3B8-9E88-453D-F45819E5CCBD}"/>
              </a:ext>
            </a:extLst>
          </p:cNvPr>
          <p:cNvSpPr/>
          <p:nvPr/>
        </p:nvSpPr>
        <p:spPr>
          <a:xfrm flipV="1">
            <a:off x="7614908" y="1720996"/>
            <a:ext cx="186626" cy="45719"/>
          </a:xfrm>
          <a:custGeom>
            <a:avLst/>
            <a:gdLst/>
            <a:ahLst/>
            <a:cxnLst/>
            <a:rect l="l" t="t" r="r" b="b"/>
            <a:pathLst>
              <a:path w="894080">
                <a:moveTo>
                  <a:pt x="0" y="0"/>
                </a:moveTo>
                <a:lnTo>
                  <a:pt x="894003" y="0"/>
                </a:lnTo>
              </a:path>
            </a:pathLst>
          </a:custGeom>
          <a:ln w="25400">
            <a:solidFill>
              <a:srgbClr val="B8E3F2"/>
            </a:solidFill>
          </a:ln>
        </p:spPr>
        <p:txBody>
          <a:bodyPr wrap="square" lIns="0" tIns="0" rIns="0" bIns="0" rtlCol="0"/>
          <a:lstStyle/>
          <a:p>
            <a:pPr latinLnBrk="0"/>
            <a:endParaRPr sz="800" dirty="0">
              <a:latin typeface="KoPub돋움체 Medium" panose="00000600000000000000" pitchFamily="2" charset="-127"/>
            </a:endParaRPr>
          </a:p>
        </p:txBody>
      </p:sp>
      <p:sp>
        <p:nvSpPr>
          <p:cNvPr id="16" name="object 7">
            <a:extLst>
              <a:ext uri="{FF2B5EF4-FFF2-40B4-BE49-F238E27FC236}">
                <a16:creationId xmlns:a16="http://schemas.microsoft.com/office/drawing/2014/main" id="{59236379-1B84-72A5-5CAC-1602188597BF}"/>
              </a:ext>
            </a:extLst>
          </p:cNvPr>
          <p:cNvSpPr txBox="1"/>
          <p:nvPr/>
        </p:nvSpPr>
        <p:spPr>
          <a:xfrm>
            <a:off x="8224925" y="3118430"/>
            <a:ext cx="3132886" cy="464315"/>
          </a:xfrm>
          <a:prstGeom prst="rect">
            <a:avLst/>
          </a:prstGeom>
        </p:spPr>
        <p:txBody>
          <a:bodyPr vert="horz" wrap="square" lIns="0" tIns="8467" rIns="0" bIns="0" rtlCol="0">
            <a:spAutoFit/>
          </a:bodyPr>
          <a:lstStyle/>
          <a:p>
            <a:pPr latinLnBrk="0">
              <a:lnSpc>
                <a:spcPct val="110000"/>
              </a:lnSpc>
              <a:spcAft>
                <a:spcPts val="200"/>
              </a:spcAft>
            </a:pPr>
            <a:r>
              <a:rPr lang="ko-KR" altLang="en-US" sz="9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실제 참여와 학습 경험</a:t>
            </a:r>
            <a:endParaRPr lang="en-US" altLang="ko-KR" sz="9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endParaRPr>
          </a:p>
          <a:p>
            <a:pPr marR="3387" algn="just" latinLnBrk="0">
              <a:lnSpc>
                <a:spcPct val="110000"/>
              </a:lnSpc>
              <a:spcBef>
                <a:spcPts val="67"/>
              </a:spcBef>
              <a:spcAft>
                <a:spcPts val="200"/>
              </a:spcAft>
            </a:pPr>
            <a:r>
              <a:rPr lang="ko-KR" altLang="en-US" sz="8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고객</a:t>
            </a:r>
            <a:r>
              <a:rPr lang="en-US" altLang="ko-KR" sz="8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직원 및 비즈니스 관계자들과 보다 깊게 협력하고</a:t>
            </a:r>
            <a:r>
              <a:rPr lang="en-US" altLang="ko-KR" sz="8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의사소통을 개선하며 실시간 협업을 촉진하여 실제 참여 학습 경험을 구축합니다</a:t>
            </a:r>
            <a:r>
              <a:rPr lang="en-US" altLang="ko-KR" sz="8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20" name="object 25">
            <a:extLst>
              <a:ext uri="{FF2B5EF4-FFF2-40B4-BE49-F238E27FC236}">
                <a16:creationId xmlns:a16="http://schemas.microsoft.com/office/drawing/2014/main" id="{9C44A3AE-6122-EA16-6F7E-1C72CE8066E1}"/>
              </a:ext>
            </a:extLst>
          </p:cNvPr>
          <p:cNvSpPr txBox="1"/>
          <p:nvPr/>
        </p:nvSpPr>
        <p:spPr>
          <a:xfrm>
            <a:off x="7411454" y="5110514"/>
            <a:ext cx="4264610" cy="839546"/>
          </a:xfrm>
          <a:prstGeom prst="rect">
            <a:avLst/>
          </a:prstGeom>
        </p:spPr>
        <p:txBody>
          <a:bodyPr vert="horz" wrap="square" lIns="0" tIns="8467" rIns="0" bIns="0" rtlCol="0">
            <a:spAutoFit/>
          </a:bodyPr>
          <a:lstStyle/>
          <a:p>
            <a:pPr marL="191780" algn="just" latinLnBrk="0">
              <a:spcBef>
                <a:spcPts val="67"/>
              </a:spcBef>
            </a:pP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메타버스 기술 도입 시</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극복해야 할 장벽이 있습니다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이와 같은 장벽을 낮추고 이점을 최대한 활용하기 위해 기업은 규제 및 법률적 문제를 해결하고 사이버 보안</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데이터 관리 역량</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기술 하드웨어에 상당 규모의 투자를 해야 합니다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메타버스 기술을 성공적으로 도입하는 기업은 탐색 단계를 빠르게 넘어서 직원 교육</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고객 참여</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공급망 효율화 방법을 찾을 가능성이 높습니다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기업은 메타버스가 어떻게 산업에 영향을 미칠지를 계획하고 기업 내 가치를 더할 수 있는 기회가 나타날 때 신속하게 대응할 준비가 되어 있어야 합니다</a:t>
            </a:r>
            <a:r>
              <a:rPr lang="en-US" altLang="ko-KR" sz="9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p>
        </p:txBody>
      </p:sp>
      <p:grpSp>
        <p:nvGrpSpPr>
          <p:cNvPr id="44" name="그룹 43">
            <a:extLst>
              <a:ext uri="{FF2B5EF4-FFF2-40B4-BE49-F238E27FC236}">
                <a16:creationId xmlns:a16="http://schemas.microsoft.com/office/drawing/2014/main" id="{45F9C77F-7288-46DA-040B-4A9A4A7DBBAB}"/>
              </a:ext>
            </a:extLst>
          </p:cNvPr>
          <p:cNvGrpSpPr/>
          <p:nvPr/>
        </p:nvGrpSpPr>
        <p:grpSpPr>
          <a:xfrm>
            <a:off x="7614908" y="3089760"/>
            <a:ext cx="411111" cy="452338"/>
            <a:chOff x="6374700" y="3352287"/>
            <a:chExt cx="316230" cy="347942"/>
          </a:xfrm>
        </p:grpSpPr>
        <p:sp>
          <p:nvSpPr>
            <p:cNvPr id="45" name="object 7">
              <a:extLst>
                <a:ext uri="{FF2B5EF4-FFF2-40B4-BE49-F238E27FC236}">
                  <a16:creationId xmlns:a16="http://schemas.microsoft.com/office/drawing/2014/main" id="{CFB297AC-B0A5-3FAD-69AC-116129906DFF}"/>
                </a:ext>
              </a:extLst>
            </p:cNvPr>
            <p:cNvSpPr txBox="1"/>
            <p:nvPr/>
          </p:nvSpPr>
          <p:spPr>
            <a:xfrm>
              <a:off x="6511208" y="3352287"/>
              <a:ext cx="42757" cy="123068"/>
            </a:xfrm>
            <a:prstGeom prst="rect">
              <a:avLst/>
            </a:prstGeom>
          </p:spPr>
          <p:txBody>
            <a:bodyPr vert="horz" wrap="square" lIns="0" tIns="8467" rIns="0" bIns="0" rtlCol="0">
              <a:spAutoFit/>
            </a:bodyPr>
            <a:lstStyle/>
            <a:p>
              <a:pPr latinLnBrk="0">
                <a:lnSpc>
                  <a:spcPct val="110000"/>
                </a:lnSpc>
              </a:pPr>
              <a:r>
                <a:rPr sz="733" b="1" u="sng" dirty="0">
                  <a:solidFill>
                    <a:srgbClr val="ACEAFF"/>
                  </a:solidFill>
                  <a:uFill>
                    <a:solidFill>
                      <a:srgbClr val="1E49E2"/>
                    </a:solidFill>
                  </a:uFill>
                  <a:latin typeface="+mn-ea"/>
                  <a:cs typeface="Univers LT Std 45 Light"/>
                </a:rPr>
                <a:t> </a:t>
              </a:r>
              <a:endParaRPr sz="733" dirty="0">
                <a:latin typeface="+mn-ea"/>
                <a:cs typeface="Univers LT Std 45 Light"/>
              </a:endParaRPr>
            </a:p>
          </p:txBody>
        </p:sp>
        <p:sp>
          <p:nvSpPr>
            <p:cNvPr id="46" name="object 11">
              <a:extLst>
                <a:ext uri="{FF2B5EF4-FFF2-40B4-BE49-F238E27FC236}">
                  <a16:creationId xmlns:a16="http://schemas.microsoft.com/office/drawing/2014/main" id="{D6C5F020-9352-3170-CCFF-02CDF5C13B54}"/>
                </a:ext>
              </a:extLst>
            </p:cNvPr>
            <p:cNvSpPr/>
            <p:nvPr/>
          </p:nvSpPr>
          <p:spPr>
            <a:xfrm>
              <a:off x="6374700" y="3383999"/>
              <a:ext cx="316230" cy="316230"/>
            </a:xfrm>
            <a:custGeom>
              <a:avLst/>
              <a:gdLst/>
              <a:ahLst/>
              <a:cxnLst/>
              <a:rect l="l" t="t" r="r" b="b"/>
              <a:pathLst>
                <a:path w="474345"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lnSpc>
                  <a:spcPct val="110000"/>
                </a:lnSpc>
              </a:pPr>
              <a:endParaRPr sz="800" dirty="0">
                <a:latin typeface="+mn-ea"/>
              </a:endParaRPr>
            </a:p>
          </p:txBody>
        </p:sp>
        <p:sp>
          <p:nvSpPr>
            <p:cNvPr id="47" name="object 13">
              <a:extLst>
                <a:ext uri="{FF2B5EF4-FFF2-40B4-BE49-F238E27FC236}">
                  <a16:creationId xmlns:a16="http://schemas.microsoft.com/office/drawing/2014/main" id="{8985942C-23F2-A5F3-8D47-A9BEDD5BABE5}"/>
                </a:ext>
              </a:extLst>
            </p:cNvPr>
            <p:cNvSpPr/>
            <p:nvPr/>
          </p:nvSpPr>
          <p:spPr>
            <a:xfrm>
              <a:off x="6527701" y="3448141"/>
              <a:ext cx="17780" cy="44027"/>
            </a:xfrm>
            <a:custGeom>
              <a:avLst/>
              <a:gdLst/>
              <a:ahLst/>
              <a:cxnLst/>
              <a:rect l="l" t="t" r="r" b="b"/>
              <a:pathLst>
                <a:path w="26670" h="66039">
                  <a:moveTo>
                    <a:pt x="0" y="0"/>
                  </a:moveTo>
                  <a:lnTo>
                    <a:pt x="26200" y="32753"/>
                  </a:lnTo>
                  <a:lnTo>
                    <a:pt x="0" y="65481"/>
                  </a:lnTo>
                </a:path>
              </a:pathLst>
            </a:custGeom>
            <a:ln w="12700">
              <a:solidFill>
                <a:srgbClr val="1E49E2"/>
              </a:solidFill>
            </a:ln>
          </p:spPr>
          <p:txBody>
            <a:bodyPr wrap="square" lIns="0" tIns="0" rIns="0" bIns="0" rtlCol="0"/>
            <a:lstStyle/>
            <a:p>
              <a:pPr latinLnBrk="0">
                <a:lnSpc>
                  <a:spcPct val="110000"/>
                </a:lnSpc>
              </a:pPr>
              <a:endParaRPr sz="800" dirty="0">
                <a:latin typeface="+mn-ea"/>
              </a:endParaRPr>
            </a:p>
          </p:txBody>
        </p:sp>
        <p:sp>
          <p:nvSpPr>
            <p:cNvPr id="48" name="object 14">
              <a:extLst>
                <a:ext uri="{FF2B5EF4-FFF2-40B4-BE49-F238E27FC236}">
                  <a16:creationId xmlns:a16="http://schemas.microsoft.com/office/drawing/2014/main" id="{1EF3CB80-B29A-C326-AF3D-1AE96418EFD5}"/>
                </a:ext>
              </a:extLst>
            </p:cNvPr>
            <p:cNvSpPr/>
            <p:nvPr/>
          </p:nvSpPr>
          <p:spPr>
            <a:xfrm>
              <a:off x="6511207" y="3592074"/>
              <a:ext cx="17780" cy="44027"/>
            </a:xfrm>
            <a:custGeom>
              <a:avLst/>
              <a:gdLst/>
              <a:ahLst/>
              <a:cxnLst/>
              <a:rect l="l" t="t" r="r" b="b"/>
              <a:pathLst>
                <a:path w="26670" h="66039">
                  <a:moveTo>
                    <a:pt x="26187" y="0"/>
                  </a:moveTo>
                  <a:lnTo>
                    <a:pt x="0" y="32753"/>
                  </a:lnTo>
                  <a:lnTo>
                    <a:pt x="26187" y="65481"/>
                  </a:lnTo>
                </a:path>
              </a:pathLst>
            </a:custGeom>
            <a:ln w="12700">
              <a:solidFill>
                <a:srgbClr val="1E49E2"/>
              </a:solidFill>
            </a:ln>
          </p:spPr>
          <p:txBody>
            <a:bodyPr wrap="square" lIns="0" tIns="0" rIns="0" bIns="0" rtlCol="0"/>
            <a:lstStyle/>
            <a:p>
              <a:pPr latinLnBrk="0">
                <a:lnSpc>
                  <a:spcPct val="110000"/>
                </a:lnSpc>
              </a:pPr>
              <a:endParaRPr sz="800" dirty="0">
                <a:latin typeface="+mn-ea"/>
              </a:endParaRPr>
            </a:p>
          </p:txBody>
        </p:sp>
        <p:sp>
          <p:nvSpPr>
            <p:cNvPr id="49" name="object 15">
              <a:extLst>
                <a:ext uri="{FF2B5EF4-FFF2-40B4-BE49-F238E27FC236}">
                  <a16:creationId xmlns:a16="http://schemas.microsoft.com/office/drawing/2014/main" id="{CB10B42D-1F2C-A325-86A9-0CE52A6048E8}"/>
                </a:ext>
              </a:extLst>
            </p:cNvPr>
            <p:cNvSpPr/>
            <p:nvPr/>
          </p:nvSpPr>
          <p:spPr>
            <a:xfrm>
              <a:off x="6511208" y="3613909"/>
              <a:ext cx="34290" cy="0"/>
            </a:xfrm>
            <a:custGeom>
              <a:avLst/>
              <a:gdLst/>
              <a:ahLst/>
              <a:cxnLst/>
              <a:rect l="l" t="t" r="r" b="b"/>
              <a:pathLst>
                <a:path w="51434">
                  <a:moveTo>
                    <a:pt x="50939" y="0"/>
                  </a:moveTo>
                  <a:lnTo>
                    <a:pt x="0" y="0"/>
                  </a:lnTo>
                </a:path>
              </a:pathLst>
            </a:custGeom>
            <a:ln w="12700">
              <a:solidFill>
                <a:srgbClr val="1E49E2"/>
              </a:solidFill>
            </a:ln>
          </p:spPr>
          <p:txBody>
            <a:bodyPr wrap="square" lIns="0" tIns="0" rIns="0" bIns="0" rtlCol="0"/>
            <a:lstStyle/>
            <a:p>
              <a:pPr latinLnBrk="0">
                <a:lnSpc>
                  <a:spcPct val="110000"/>
                </a:lnSpc>
              </a:pPr>
              <a:endParaRPr sz="800" dirty="0">
                <a:latin typeface="+mn-ea"/>
              </a:endParaRPr>
            </a:p>
          </p:txBody>
        </p:sp>
        <p:sp>
          <p:nvSpPr>
            <p:cNvPr id="50" name="object 16">
              <a:extLst>
                <a:ext uri="{FF2B5EF4-FFF2-40B4-BE49-F238E27FC236}">
                  <a16:creationId xmlns:a16="http://schemas.microsoft.com/office/drawing/2014/main" id="{1AB506C9-ECAC-F197-ABD5-038CDD91D23B}"/>
                </a:ext>
              </a:extLst>
            </p:cNvPr>
            <p:cNvSpPr/>
            <p:nvPr/>
          </p:nvSpPr>
          <p:spPr>
            <a:xfrm>
              <a:off x="6431037" y="3482677"/>
              <a:ext cx="50800" cy="143933"/>
            </a:xfrm>
            <a:prstGeom prst="rect">
              <a:avLst/>
            </a:prstGeom>
            <a:blipFill>
              <a:blip r:embed="rId3" cstate="print"/>
              <a:stretch>
                <a:fillRect/>
              </a:stretch>
            </a:blipFill>
          </p:spPr>
          <p:txBody>
            <a:bodyPr wrap="square" lIns="0" tIns="0" rIns="0" bIns="0" rtlCol="0"/>
            <a:lstStyle/>
            <a:p>
              <a:pPr latinLnBrk="0">
                <a:lnSpc>
                  <a:spcPct val="110000"/>
                </a:lnSpc>
              </a:pPr>
              <a:endParaRPr sz="800" dirty="0">
                <a:latin typeface="+mn-ea"/>
              </a:endParaRPr>
            </a:p>
          </p:txBody>
        </p:sp>
        <p:sp>
          <p:nvSpPr>
            <p:cNvPr id="51" name="object 17">
              <a:extLst>
                <a:ext uri="{FF2B5EF4-FFF2-40B4-BE49-F238E27FC236}">
                  <a16:creationId xmlns:a16="http://schemas.microsoft.com/office/drawing/2014/main" id="{B4807169-E4E7-CEBB-CDDE-6755C1CEB79B}"/>
                </a:ext>
              </a:extLst>
            </p:cNvPr>
            <p:cNvSpPr/>
            <p:nvPr/>
          </p:nvSpPr>
          <p:spPr>
            <a:xfrm>
              <a:off x="6583437" y="3482677"/>
              <a:ext cx="50800" cy="143933"/>
            </a:xfrm>
            <a:prstGeom prst="rect">
              <a:avLst/>
            </a:prstGeom>
            <a:blipFill>
              <a:blip r:embed="rId3" cstate="print"/>
              <a:stretch>
                <a:fillRect/>
              </a:stretch>
            </a:blipFill>
          </p:spPr>
          <p:txBody>
            <a:bodyPr wrap="square" lIns="0" tIns="0" rIns="0" bIns="0" rtlCol="0"/>
            <a:lstStyle/>
            <a:p>
              <a:pPr latinLnBrk="0">
                <a:lnSpc>
                  <a:spcPct val="110000"/>
                </a:lnSpc>
              </a:pPr>
              <a:endParaRPr sz="800" dirty="0">
                <a:latin typeface="+mn-ea"/>
              </a:endParaRPr>
            </a:p>
          </p:txBody>
        </p:sp>
      </p:grpSp>
      <p:grpSp>
        <p:nvGrpSpPr>
          <p:cNvPr id="52" name="그룹 51">
            <a:extLst>
              <a:ext uri="{FF2B5EF4-FFF2-40B4-BE49-F238E27FC236}">
                <a16:creationId xmlns:a16="http://schemas.microsoft.com/office/drawing/2014/main" id="{6462F92C-617A-D9AB-868A-5DF41FA7A7AD}"/>
              </a:ext>
            </a:extLst>
          </p:cNvPr>
          <p:cNvGrpSpPr/>
          <p:nvPr/>
        </p:nvGrpSpPr>
        <p:grpSpPr>
          <a:xfrm>
            <a:off x="7614907" y="4402049"/>
            <a:ext cx="411111" cy="411111"/>
            <a:chOff x="6374699" y="4482249"/>
            <a:chExt cx="316230" cy="316230"/>
          </a:xfrm>
        </p:grpSpPr>
        <p:sp>
          <p:nvSpPr>
            <p:cNvPr id="53" name="object 18">
              <a:extLst>
                <a:ext uri="{FF2B5EF4-FFF2-40B4-BE49-F238E27FC236}">
                  <a16:creationId xmlns:a16="http://schemas.microsoft.com/office/drawing/2014/main" id="{E94F36B3-66CF-FC7A-CF7D-22A881E27B90}"/>
                </a:ext>
              </a:extLst>
            </p:cNvPr>
            <p:cNvSpPr/>
            <p:nvPr/>
          </p:nvSpPr>
          <p:spPr>
            <a:xfrm>
              <a:off x="6374699" y="4482249"/>
              <a:ext cx="316230" cy="316230"/>
            </a:xfrm>
            <a:custGeom>
              <a:avLst/>
              <a:gdLst/>
              <a:ahLst/>
              <a:cxnLst/>
              <a:rect l="l" t="t" r="r" b="b"/>
              <a:pathLst>
                <a:path w="474345"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lnSpc>
                  <a:spcPct val="110000"/>
                </a:lnSpc>
              </a:pPr>
              <a:endParaRPr sz="800" dirty="0">
                <a:latin typeface="+mn-ea"/>
              </a:endParaRPr>
            </a:p>
          </p:txBody>
        </p:sp>
        <p:sp>
          <p:nvSpPr>
            <p:cNvPr id="54" name="object 19">
              <a:extLst>
                <a:ext uri="{FF2B5EF4-FFF2-40B4-BE49-F238E27FC236}">
                  <a16:creationId xmlns:a16="http://schemas.microsoft.com/office/drawing/2014/main" id="{CF5DC0A0-5990-C038-618C-430385AA21F7}"/>
                </a:ext>
              </a:extLst>
            </p:cNvPr>
            <p:cNvSpPr/>
            <p:nvPr/>
          </p:nvSpPr>
          <p:spPr>
            <a:xfrm>
              <a:off x="6493283" y="4558807"/>
              <a:ext cx="39370" cy="59690"/>
            </a:xfrm>
            <a:custGeom>
              <a:avLst/>
              <a:gdLst/>
              <a:ahLst/>
              <a:cxnLst/>
              <a:rect l="l" t="t" r="r" b="b"/>
              <a:pathLst>
                <a:path w="59054" h="89534">
                  <a:moveTo>
                    <a:pt x="59029" y="18884"/>
                  </a:moveTo>
                  <a:lnTo>
                    <a:pt x="59029" y="71729"/>
                  </a:lnTo>
                  <a:lnTo>
                    <a:pt x="58534" y="71729"/>
                  </a:lnTo>
                  <a:lnTo>
                    <a:pt x="51396" y="71869"/>
                  </a:lnTo>
                  <a:lnTo>
                    <a:pt x="45656" y="77711"/>
                  </a:lnTo>
                  <a:lnTo>
                    <a:pt x="45656" y="84848"/>
                  </a:lnTo>
                  <a:lnTo>
                    <a:pt x="45656" y="89141"/>
                  </a:lnTo>
                  <a:lnTo>
                    <a:pt x="0" y="74523"/>
                  </a:lnTo>
                  <a:lnTo>
                    <a:pt x="0" y="0"/>
                  </a:lnTo>
                  <a:lnTo>
                    <a:pt x="59029" y="18884"/>
                  </a:lnTo>
                  <a:close/>
                </a:path>
              </a:pathLst>
            </a:custGeom>
            <a:ln w="12699">
              <a:solidFill>
                <a:srgbClr val="1E49E2"/>
              </a:solidFill>
            </a:ln>
          </p:spPr>
          <p:txBody>
            <a:bodyPr wrap="square" lIns="0" tIns="0" rIns="0" bIns="0" rtlCol="0"/>
            <a:lstStyle/>
            <a:p>
              <a:pPr latinLnBrk="0">
                <a:lnSpc>
                  <a:spcPct val="110000"/>
                </a:lnSpc>
              </a:pPr>
              <a:endParaRPr sz="800" dirty="0">
                <a:latin typeface="+mn-ea"/>
              </a:endParaRPr>
            </a:p>
          </p:txBody>
        </p:sp>
        <p:sp>
          <p:nvSpPr>
            <p:cNvPr id="55" name="object 20">
              <a:extLst>
                <a:ext uri="{FF2B5EF4-FFF2-40B4-BE49-F238E27FC236}">
                  <a16:creationId xmlns:a16="http://schemas.microsoft.com/office/drawing/2014/main" id="{C1C817B2-FBFB-B062-4933-B4E9851F9388}"/>
                </a:ext>
              </a:extLst>
            </p:cNvPr>
            <p:cNvSpPr/>
            <p:nvPr/>
          </p:nvSpPr>
          <p:spPr>
            <a:xfrm>
              <a:off x="6532636" y="4558807"/>
              <a:ext cx="39370" cy="59690"/>
            </a:xfrm>
            <a:custGeom>
              <a:avLst/>
              <a:gdLst/>
              <a:ahLst/>
              <a:cxnLst/>
              <a:rect l="l" t="t" r="r" b="b"/>
              <a:pathLst>
                <a:path w="59054" h="89534">
                  <a:moveTo>
                    <a:pt x="59029" y="0"/>
                  </a:moveTo>
                  <a:lnTo>
                    <a:pt x="59029" y="74523"/>
                  </a:lnTo>
                  <a:lnTo>
                    <a:pt x="12801" y="89319"/>
                  </a:lnTo>
                  <a:lnTo>
                    <a:pt x="12801" y="84848"/>
                  </a:lnTo>
                  <a:lnTo>
                    <a:pt x="12801" y="81229"/>
                  </a:lnTo>
                  <a:lnTo>
                    <a:pt x="11341" y="77965"/>
                  </a:lnTo>
                  <a:lnTo>
                    <a:pt x="8915" y="75564"/>
                  </a:lnTo>
                  <a:lnTo>
                    <a:pt x="6921" y="73520"/>
                  </a:lnTo>
                  <a:lnTo>
                    <a:pt x="4241" y="72161"/>
                  </a:lnTo>
                  <a:lnTo>
                    <a:pt x="1282" y="71843"/>
                  </a:lnTo>
                  <a:lnTo>
                    <a:pt x="850" y="71767"/>
                  </a:lnTo>
                  <a:lnTo>
                    <a:pt x="431" y="71729"/>
                  </a:lnTo>
                  <a:lnTo>
                    <a:pt x="0" y="71729"/>
                  </a:lnTo>
                  <a:lnTo>
                    <a:pt x="0" y="18884"/>
                  </a:lnTo>
                  <a:lnTo>
                    <a:pt x="59029" y="0"/>
                  </a:lnTo>
                  <a:close/>
                </a:path>
              </a:pathLst>
            </a:custGeom>
            <a:ln w="12700">
              <a:solidFill>
                <a:srgbClr val="1E49E2"/>
              </a:solidFill>
            </a:ln>
          </p:spPr>
          <p:txBody>
            <a:bodyPr wrap="square" lIns="0" tIns="0" rIns="0" bIns="0" rtlCol="0"/>
            <a:lstStyle/>
            <a:p>
              <a:pPr latinLnBrk="0">
                <a:lnSpc>
                  <a:spcPct val="110000"/>
                </a:lnSpc>
              </a:pPr>
              <a:endParaRPr sz="800" dirty="0">
                <a:latin typeface="+mn-ea"/>
              </a:endParaRPr>
            </a:p>
          </p:txBody>
        </p:sp>
        <p:sp>
          <p:nvSpPr>
            <p:cNvPr id="56" name="object 21">
              <a:extLst>
                <a:ext uri="{FF2B5EF4-FFF2-40B4-BE49-F238E27FC236}">
                  <a16:creationId xmlns:a16="http://schemas.microsoft.com/office/drawing/2014/main" id="{8534CE54-4F3A-A17B-B133-EFCD56DE60A4}"/>
                </a:ext>
              </a:extLst>
            </p:cNvPr>
            <p:cNvSpPr/>
            <p:nvPr/>
          </p:nvSpPr>
          <p:spPr>
            <a:xfrm>
              <a:off x="6493283" y="4544820"/>
              <a:ext cx="78740" cy="26670"/>
            </a:xfrm>
            <a:custGeom>
              <a:avLst/>
              <a:gdLst/>
              <a:ahLst/>
              <a:cxnLst/>
              <a:rect l="l" t="t" r="r" b="b"/>
              <a:pathLst>
                <a:path w="118109" h="40004">
                  <a:moveTo>
                    <a:pt x="118071" y="20980"/>
                  </a:moveTo>
                  <a:lnTo>
                    <a:pt x="59029" y="39865"/>
                  </a:lnTo>
                  <a:lnTo>
                    <a:pt x="0" y="20980"/>
                  </a:lnTo>
                  <a:lnTo>
                    <a:pt x="59029" y="0"/>
                  </a:lnTo>
                  <a:lnTo>
                    <a:pt x="118071" y="20980"/>
                  </a:lnTo>
                  <a:close/>
                </a:path>
              </a:pathLst>
            </a:custGeom>
            <a:ln w="12700">
              <a:solidFill>
                <a:srgbClr val="1E49E2"/>
              </a:solidFill>
            </a:ln>
          </p:spPr>
          <p:txBody>
            <a:bodyPr wrap="square" lIns="0" tIns="0" rIns="0" bIns="0" rtlCol="0"/>
            <a:lstStyle/>
            <a:p>
              <a:pPr latinLnBrk="0">
                <a:lnSpc>
                  <a:spcPct val="110000"/>
                </a:lnSpc>
              </a:pPr>
              <a:endParaRPr sz="800" dirty="0">
                <a:latin typeface="+mn-ea"/>
              </a:endParaRPr>
            </a:p>
          </p:txBody>
        </p:sp>
        <p:sp>
          <p:nvSpPr>
            <p:cNvPr id="57" name="object 22">
              <a:extLst>
                <a:ext uri="{FF2B5EF4-FFF2-40B4-BE49-F238E27FC236}">
                  <a16:creationId xmlns:a16="http://schemas.microsoft.com/office/drawing/2014/main" id="{864B905E-BA65-3782-A33A-B1E9FE5C2BFC}"/>
                </a:ext>
              </a:extLst>
            </p:cNvPr>
            <p:cNvSpPr/>
            <p:nvPr/>
          </p:nvSpPr>
          <p:spPr>
            <a:xfrm>
              <a:off x="6603130" y="4525533"/>
              <a:ext cx="22437" cy="22437"/>
            </a:xfrm>
            <a:custGeom>
              <a:avLst/>
              <a:gdLst/>
              <a:ahLst/>
              <a:cxnLst/>
              <a:rect l="l" t="t" r="r" b="b"/>
              <a:pathLst>
                <a:path w="33654" h="33654">
                  <a:moveTo>
                    <a:pt x="0" y="0"/>
                  </a:moveTo>
                  <a:lnTo>
                    <a:pt x="33502" y="0"/>
                  </a:lnTo>
                  <a:lnTo>
                    <a:pt x="33502" y="33642"/>
                  </a:lnTo>
                </a:path>
              </a:pathLst>
            </a:custGeom>
            <a:ln w="12700">
              <a:solidFill>
                <a:srgbClr val="1E49E2"/>
              </a:solidFill>
            </a:ln>
          </p:spPr>
          <p:txBody>
            <a:bodyPr wrap="square" lIns="0" tIns="0" rIns="0" bIns="0" rtlCol="0"/>
            <a:lstStyle/>
            <a:p>
              <a:pPr latinLnBrk="0">
                <a:lnSpc>
                  <a:spcPct val="110000"/>
                </a:lnSpc>
              </a:pPr>
              <a:endParaRPr sz="800" dirty="0">
                <a:latin typeface="+mn-ea"/>
              </a:endParaRPr>
            </a:p>
          </p:txBody>
        </p:sp>
        <p:sp>
          <p:nvSpPr>
            <p:cNvPr id="58" name="object 23">
              <a:extLst>
                <a:ext uri="{FF2B5EF4-FFF2-40B4-BE49-F238E27FC236}">
                  <a16:creationId xmlns:a16="http://schemas.microsoft.com/office/drawing/2014/main" id="{B9917A69-3A02-0056-1C68-09C5A59993A4}"/>
                </a:ext>
              </a:extLst>
            </p:cNvPr>
            <p:cNvSpPr/>
            <p:nvPr/>
          </p:nvSpPr>
          <p:spPr>
            <a:xfrm>
              <a:off x="6603130" y="4617930"/>
              <a:ext cx="22437" cy="22437"/>
            </a:xfrm>
            <a:custGeom>
              <a:avLst/>
              <a:gdLst/>
              <a:ahLst/>
              <a:cxnLst/>
              <a:rect l="l" t="t" r="r" b="b"/>
              <a:pathLst>
                <a:path w="33654" h="33654">
                  <a:moveTo>
                    <a:pt x="0" y="33642"/>
                  </a:moveTo>
                  <a:lnTo>
                    <a:pt x="33502" y="33642"/>
                  </a:lnTo>
                  <a:lnTo>
                    <a:pt x="33502" y="0"/>
                  </a:lnTo>
                </a:path>
              </a:pathLst>
            </a:custGeom>
            <a:ln w="12700">
              <a:solidFill>
                <a:srgbClr val="1E49E2"/>
              </a:solidFill>
            </a:ln>
          </p:spPr>
          <p:txBody>
            <a:bodyPr wrap="square" lIns="0" tIns="0" rIns="0" bIns="0" rtlCol="0"/>
            <a:lstStyle/>
            <a:p>
              <a:pPr latinLnBrk="0">
                <a:lnSpc>
                  <a:spcPct val="110000"/>
                </a:lnSpc>
              </a:pPr>
              <a:endParaRPr sz="800" dirty="0">
                <a:latin typeface="+mn-ea"/>
              </a:endParaRPr>
            </a:p>
          </p:txBody>
        </p:sp>
        <p:sp>
          <p:nvSpPr>
            <p:cNvPr id="59" name="object 24">
              <a:extLst>
                <a:ext uri="{FF2B5EF4-FFF2-40B4-BE49-F238E27FC236}">
                  <a16:creationId xmlns:a16="http://schemas.microsoft.com/office/drawing/2014/main" id="{64943A39-E3FA-66AA-E54D-1AE059A3C2C0}"/>
                </a:ext>
              </a:extLst>
            </p:cNvPr>
            <p:cNvSpPr/>
            <p:nvPr/>
          </p:nvSpPr>
          <p:spPr>
            <a:xfrm>
              <a:off x="6439808" y="4617930"/>
              <a:ext cx="22437" cy="22437"/>
            </a:xfrm>
            <a:custGeom>
              <a:avLst/>
              <a:gdLst/>
              <a:ahLst/>
              <a:cxnLst/>
              <a:rect l="l" t="t" r="r" b="b"/>
              <a:pathLst>
                <a:path w="33654" h="33654">
                  <a:moveTo>
                    <a:pt x="33502" y="33642"/>
                  </a:moveTo>
                  <a:lnTo>
                    <a:pt x="0" y="33642"/>
                  </a:lnTo>
                  <a:lnTo>
                    <a:pt x="0" y="0"/>
                  </a:lnTo>
                </a:path>
              </a:pathLst>
            </a:custGeom>
            <a:ln w="12700">
              <a:solidFill>
                <a:srgbClr val="1E49E2"/>
              </a:solidFill>
            </a:ln>
          </p:spPr>
          <p:txBody>
            <a:bodyPr wrap="square" lIns="0" tIns="0" rIns="0" bIns="0" rtlCol="0"/>
            <a:lstStyle/>
            <a:p>
              <a:pPr latinLnBrk="0">
                <a:lnSpc>
                  <a:spcPct val="110000"/>
                </a:lnSpc>
              </a:pPr>
              <a:endParaRPr sz="800" dirty="0">
                <a:latin typeface="+mn-ea"/>
              </a:endParaRPr>
            </a:p>
          </p:txBody>
        </p:sp>
        <p:sp>
          <p:nvSpPr>
            <p:cNvPr id="60" name="object 25">
              <a:extLst>
                <a:ext uri="{FF2B5EF4-FFF2-40B4-BE49-F238E27FC236}">
                  <a16:creationId xmlns:a16="http://schemas.microsoft.com/office/drawing/2014/main" id="{D0B6BD37-5815-7DC0-7473-B876C54C02ED}"/>
                </a:ext>
              </a:extLst>
            </p:cNvPr>
            <p:cNvSpPr/>
            <p:nvPr/>
          </p:nvSpPr>
          <p:spPr>
            <a:xfrm>
              <a:off x="6439808" y="4525533"/>
              <a:ext cx="22437" cy="22437"/>
            </a:xfrm>
            <a:custGeom>
              <a:avLst/>
              <a:gdLst/>
              <a:ahLst/>
              <a:cxnLst/>
              <a:rect l="l" t="t" r="r" b="b"/>
              <a:pathLst>
                <a:path w="33654" h="33654">
                  <a:moveTo>
                    <a:pt x="33502" y="0"/>
                  </a:moveTo>
                  <a:lnTo>
                    <a:pt x="0" y="0"/>
                  </a:lnTo>
                  <a:lnTo>
                    <a:pt x="0" y="33642"/>
                  </a:lnTo>
                </a:path>
              </a:pathLst>
            </a:custGeom>
            <a:ln w="12700">
              <a:solidFill>
                <a:srgbClr val="1E49E2"/>
              </a:solidFill>
            </a:ln>
          </p:spPr>
          <p:txBody>
            <a:bodyPr wrap="square" lIns="0" tIns="0" rIns="0" bIns="0" rtlCol="0"/>
            <a:lstStyle/>
            <a:p>
              <a:pPr latinLnBrk="0">
                <a:lnSpc>
                  <a:spcPct val="110000"/>
                </a:lnSpc>
              </a:pPr>
              <a:endParaRPr sz="800" dirty="0">
                <a:latin typeface="+mn-ea"/>
              </a:endParaRPr>
            </a:p>
          </p:txBody>
        </p:sp>
        <p:sp>
          <p:nvSpPr>
            <p:cNvPr id="61" name="object 26">
              <a:extLst>
                <a:ext uri="{FF2B5EF4-FFF2-40B4-BE49-F238E27FC236}">
                  <a16:creationId xmlns:a16="http://schemas.microsoft.com/office/drawing/2014/main" id="{2FEB1F8D-55F0-741B-4623-39D927771F87}"/>
                </a:ext>
              </a:extLst>
            </p:cNvPr>
            <p:cNvSpPr/>
            <p:nvPr/>
          </p:nvSpPr>
          <p:spPr>
            <a:xfrm>
              <a:off x="6522095" y="4731535"/>
              <a:ext cx="67310" cy="23707"/>
            </a:xfrm>
            <a:custGeom>
              <a:avLst/>
              <a:gdLst/>
              <a:ahLst/>
              <a:cxnLst/>
              <a:rect l="l" t="t" r="r" b="b"/>
              <a:pathLst>
                <a:path w="100965" h="35559">
                  <a:moveTo>
                    <a:pt x="0" y="6235"/>
                  </a:moveTo>
                  <a:lnTo>
                    <a:pt x="0" y="28714"/>
                  </a:lnTo>
                  <a:lnTo>
                    <a:pt x="0" y="32156"/>
                  </a:lnTo>
                  <a:lnTo>
                    <a:pt x="2781" y="34950"/>
                  </a:lnTo>
                  <a:lnTo>
                    <a:pt x="6223" y="34950"/>
                  </a:lnTo>
                  <a:lnTo>
                    <a:pt x="94589" y="34950"/>
                  </a:lnTo>
                  <a:lnTo>
                    <a:pt x="98005" y="34950"/>
                  </a:lnTo>
                  <a:lnTo>
                    <a:pt x="100799" y="32156"/>
                  </a:lnTo>
                  <a:lnTo>
                    <a:pt x="100799" y="28714"/>
                  </a:lnTo>
                  <a:lnTo>
                    <a:pt x="100799" y="6235"/>
                  </a:lnTo>
                  <a:lnTo>
                    <a:pt x="100799" y="2794"/>
                  </a:lnTo>
                  <a:lnTo>
                    <a:pt x="98005" y="0"/>
                  </a:lnTo>
                  <a:lnTo>
                    <a:pt x="94589" y="0"/>
                  </a:lnTo>
                  <a:lnTo>
                    <a:pt x="6223" y="0"/>
                  </a:lnTo>
                  <a:lnTo>
                    <a:pt x="2781" y="0"/>
                  </a:lnTo>
                  <a:lnTo>
                    <a:pt x="0" y="2794"/>
                  </a:lnTo>
                  <a:lnTo>
                    <a:pt x="0" y="6235"/>
                  </a:lnTo>
                  <a:close/>
                </a:path>
              </a:pathLst>
            </a:custGeom>
            <a:ln w="12700">
              <a:solidFill>
                <a:srgbClr val="1E49E2"/>
              </a:solidFill>
            </a:ln>
          </p:spPr>
          <p:txBody>
            <a:bodyPr wrap="square" lIns="0" tIns="0" rIns="0" bIns="0" rtlCol="0"/>
            <a:lstStyle/>
            <a:p>
              <a:pPr latinLnBrk="0">
                <a:lnSpc>
                  <a:spcPct val="110000"/>
                </a:lnSpc>
              </a:pPr>
              <a:endParaRPr sz="800" dirty="0">
                <a:latin typeface="+mn-ea"/>
              </a:endParaRPr>
            </a:p>
          </p:txBody>
        </p:sp>
        <p:sp>
          <p:nvSpPr>
            <p:cNvPr id="62" name="object 27">
              <a:extLst>
                <a:ext uri="{FF2B5EF4-FFF2-40B4-BE49-F238E27FC236}">
                  <a16:creationId xmlns:a16="http://schemas.microsoft.com/office/drawing/2014/main" id="{4014E591-5F70-0163-F3B6-38B162AC7108}"/>
                </a:ext>
              </a:extLst>
            </p:cNvPr>
            <p:cNvSpPr/>
            <p:nvPr/>
          </p:nvSpPr>
          <p:spPr>
            <a:xfrm>
              <a:off x="6541171" y="4637683"/>
              <a:ext cx="0" cy="35983"/>
            </a:xfrm>
            <a:custGeom>
              <a:avLst/>
              <a:gdLst/>
              <a:ahLst/>
              <a:cxnLst/>
              <a:rect l="l" t="t" r="r" b="b"/>
              <a:pathLst>
                <a:path h="53975">
                  <a:moveTo>
                    <a:pt x="0" y="0"/>
                  </a:moveTo>
                  <a:lnTo>
                    <a:pt x="0" y="53543"/>
                  </a:lnTo>
                </a:path>
              </a:pathLst>
            </a:custGeom>
            <a:ln w="12700">
              <a:solidFill>
                <a:srgbClr val="1E49E2"/>
              </a:solidFill>
            </a:ln>
          </p:spPr>
          <p:txBody>
            <a:bodyPr wrap="square" lIns="0" tIns="0" rIns="0" bIns="0" rtlCol="0"/>
            <a:lstStyle/>
            <a:p>
              <a:pPr latinLnBrk="0">
                <a:lnSpc>
                  <a:spcPct val="110000"/>
                </a:lnSpc>
              </a:pPr>
              <a:endParaRPr sz="800" dirty="0">
                <a:latin typeface="+mn-ea"/>
              </a:endParaRPr>
            </a:p>
          </p:txBody>
        </p:sp>
        <p:sp>
          <p:nvSpPr>
            <p:cNvPr id="63" name="object 28">
              <a:extLst>
                <a:ext uri="{FF2B5EF4-FFF2-40B4-BE49-F238E27FC236}">
                  <a16:creationId xmlns:a16="http://schemas.microsoft.com/office/drawing/2014/main" id="{246C23B7-7B60-7E64-4DA7-48E9465BB50E}"/>
                </a:ext>
              </a:extLst>
            </p:cNvPr>
            <p:cNvSpPr/>
            <p:nvPr/>
          </p:nvSpPr>
          <p:spPr>
            <a:xfrm>
              <a:off x="6558603" y="4641450"/>
              <a:ext cx="0" cy="30057"/>
            </a:xfrm>
            <a:custGeom>
              <a:avLst/>
              <a:gdLst/>
              <a:ahLst/>
              <a:cxnLst/>
              <a:rect l="l" t="t" r="r" b="b"/>
              <a:pathLst>
                <a:path h="45084">
                  <a:moveTo>
                    <a:pt x="0" y="0"/>
                  </a:moveTo>
                  <a:lnTo>
                    <a:pt x="0" y="45072"/>
                  </a:lnTo>
                </a:path>
              </a:pathLst>
            </a:custGeom>
            <a:ln w="12700">
              <a:solidFill>
                <a:srgbClr val="1E49E2"/>
              </a:solidFill>
            </a:ln>
          </p:spPr>
          <p:txBody>
            <a:bodyPr wrap="square" lIns="0" tIns="0" rIns="0" bIns="0" rtlCol="0"/>
            <a:lstStyle/>
            <a:p>
              <a:pPr latinLnBrk="0">
                <a:lnSpc>
                  <a:spcPct val="110000"/>
                </a:lnSpc>
              </a:pPr>
              <a:endParaRPr sz="800" dirty="0">
                <a:latin typeface="+mn-ea"/>
              </a:endParaRPr>
            </a:p>
          </p:txBody>
        </p:sp>
        <p:sp>
          <p:nvSpPr>
            <p:cNvPr id="64" name="object 29">
              <a:extLst>
                <a:ext uri="{FF2B5EF4-FFF2-40B4-BE49-F238E27FC236}">
                  <a16:creationId xmlns:a16="http://schemas.microsoft.com/office/drawing/2014/main" id="{89F19497-8438-7CBE-A2A3-A3306C62E84E}"/>
                </a:ext>
              </a:extLst>
            </p:cNvPr>
            <p:cNvSpPr/>
            <p:nvPr/>
          </p:nvSpPr>
          <p:spPr>
            <a:xfrm>
              <a:off x="6576036" y="4647072"/>
              <a:ext cx="0" cy="22860"/>
            </a:xfrm>
            <a:custGeom>
              <a:avLst/>
              <a:gdLst/>
              <a:ahLst/>
              <a:cxnLst/>
              <a:rect l="l" t="t" r="r" b="b"/>
              <a:pathLst>
                <a:path h="34290">
                  <a:moveTo>
                    <a:pt x="0" y="0"/>
                  </a:moveTo>
                  <a:lnTo>
                    <a:pt x="0" y="33832"/>
                  </a:lnTo>
                </a:path>
              </a:pathLst>
            </a:custGeom>
            <a:ln w="12700">
              <a:solidFill>
                <a:srgbClr val="1E49E2"/>
              </a:solidFill>
            </a:ln>
          </p:spPr>
          <p:txBody>
            <a:bodyPr wrap="square" lIns="0" tIns="0" rIns="0" bIns="0" rtlCol="0"/>
            <a:lstStyle/>
            <a:p>
              <a:pPr latinLnBrk="0">
                <a:lnSpc>
                  <a:spcPct val="110000"/>
                </a:lnSpc>
              </a:pPr>
              <a:endParaRPr sz="800" dirty="0">
                <a:latin typeface="+mn-ea"/>
              </a:endParaRPr>
            </a:p>
          </p:txBody>
        </p:sp>
        <p:sp>
          <p:nvSpPr>
            <p:cNvPr id="65" name="object 30">
              <a:extLst>
                <a:ext uri="{FF2B5EF4-FFF2-40B4-BE49-F238E27FC236}">
                  <a16:creationId xmlns:a16="http://schemas.microsoft.com/office/drawing/2014/main" id="{B4BC15FE-3B31-CCC7-98BF-0724C20D9C03}"/>
                </a:ext>
              </a:extLst>
            </p:cNvPr>
            <p:cNvSpPr/>
            <p:nvPr/>
          </p:nvSpPr>
          <p:spPr>
            <a:xfrm>
              <a:off x="6522086" y="4731544"/>
              <a:ext cx="67310" cy="23707"/>
            </a:xfrm>
            <a:custGeom>
              <a:avLst/>
              <a:gdLst/>
              <a:ahLst/>
              <a:cxnLst/>
              <a:rect l="l" t="t" r="r" b="b"/>
              <a:pathLst>
                <a:path w="100965" h="35559">
                  <a:moveTo>
                    <a:pt x="100812" y="6235"/>
                  </a:moveTo>
                  <a:lnTo>
                    <a:pt x="100812" y="28702"/>
                  </a:lnTo>
                  <a:lnTo>
                    <a:pt x="100812" y="32156"/>
                  </a:lnTo>
                  <a:lnTo>
                    <a:pt x="98031" y="34937"/>
                  </a:lnTo>
                  <a:lnTo>
                    <a:pt x="94602" y="34937"/>
                  </a:lnTo>
                  <a:lnTo>
                    <a:pt x="6248" y="34937"/>
                  </a:lnTo>
                  <a:lnTo>
                    <a:pt x="2819" y="34937"/>
                  </a:lnTo>
                  <a:lnTo>
                    <a:pt x="0" y="32156"/>
                  </a:lnTo>
                  <a:lnTo>
                    <a:pt x="0" y="28702"/>
                  </a:lnTo>
                  <a:lnTo>
                    <a:pt x="0" y="6235"/>
                  </a:lnTo>
                  <a:lnTo>
                    <a:pt x="0" y="2794"/>
                  </a:lnTo>
                  <a:lnTo>
                    <a:pt x="2819" y="0"/>
                  </a:lnTo>
                  <a:lnTo>
                    <a:pt x="6248" y="0"/>
                  </a:lnTo>
                  <a:lnTo>
                    <a:pt x="94602" y="0"/>
                  </a:lnTo>
                  <a:lnTo>
                    <a:pt x="98031" y="0"/>
                  </a:lnTo>
                  <a:lnTo>
                    <a:pt x="100812" y="2794"/>
                  </a:lnTo>
                  <a:lnTo>
                    <a:pt x="100812" y="6235"/>
                  </a:lnTo>
                  <a:close/>
                </a:path>
              </a:pathLst>
            </a:custGeom>
            <a:ln w="12699">
              <a:solidFill>
                <a:srgbClr val="1E49E2"/>
              </a:solidFill>
            </a:ln>
          </p:spPr>
          <p:txBody>
            <a:bodyPr wrap="square" lIns="0" tIns="0" rIns="0" bIns="0" rtlCol="0"/>
            <a:lstStyle/>
            <a:p>
              <a:pPr latinLnBrk="0">
                <a:lnSpc>
                  <a:spcPct val="110000"/>
                </a:lnSpc>
              </a:pPr>
              <a:endParaRPr sz="800" dirty="0">
                <a:latin typeface="+mn-ea"/>
              </a:endParaRPr>
            </a:p>
          </p:txBody>
        </p:sp>
        <p:sp>
          <p:nvSpPr>
            <p:cNvPr id="66" name="object 31">
              <a:extLst>
                <a:ext uri="{FF2B5EF4-FFF2-40B4-BE49-F238E27FC236}">
                  <a16:creationId xmlns:a16="http://schemas.microsoft.com/office/drawing/2014/main" id="{9B923431-3C49-B27F-BE6B-DFA82A80B126}"/>
                </a:ext>
              </a:extLst>
            </p:cNvPr>
            <p:cNvSpPr/>
            <p:nvPr/>
          </p:nvSpPr>
          <p:spPr>
            <a:xfrm>
              <a:off x="6495476" y="4606627"/>
              <a:ext cx="98213" cy="125307"/>
            </a:xfrm>
            <a:custGeom>
              <a:avLst/>
              <a:gdLst/>
              <a:ahLst/>
              <a:cxnLst/>
              <a:rect l="l" t="t" r="r" b="b"/>
              <a:pathLst>
                <a:path w="147320" h="187959">
                  <a:moveTo>
                    <a:pt x="133845" y="187350"/>
                  </a:moveTo>
                  <a:lnTo>
                    <a:pt x="45389" y="187350"/>
                  </a:lnTo>
                  <a:lnTo>
                    <a:pt x="39547" y="175387"/>
                  </a:lnTo>
                  <a:lnTo>
                    <a:pt x="3060" y="100215"/>
                  </a:lnTo>
                  <a:lnTo>
                    <a:pt x="0" y="93764"/>
                  </a:lnTo>
                  <a:lnTo>
                    <a:pt x="2209" y="86029"/>
                  </a:lnTo>
                  <a:lnTo>
                    <a:pt x="8267" y="82334"/>
                  </a:lnTo>
                  <a:lnTo>
                    <a:pt x="10515" y="80899"/>
                  </a:lnTo>
                  <a:lnTo>
                    <a:pt x="13042" y="80251"/>
                  </a:lnTo>
                  <a:lnTo>
                    <a:pt x="15468" y="80251"/>
                  </a:lnTo>
                  <a:lnTo>
                    <a:pt x="20078" y="80251"/>
                  </a:lnTo>
                  <a:lnTo>
                    <a:pt x="24599" y="82588"/>
                  </a:lnTo>
                  <a:lnTo>
                    <a:pt x="27241" y="86817"/>
                  </a:lnTo>
                  <a:lnTo>
                    <a:pt x="42367" y="111391"/>
                  </a:lnTo>
                  <a:lnTo>
                    <a:pt x="42367" y="13119"/>
                  </a:lnTo>
                  <a:lnTo>
                    <a:pt x="42367" y="5981"/>
                  </a:lnTo>
                  <a:lnTo>
                    <a:pt x="48107" y="139"/>
                  </a:lnTo>
                  <a:lnTo>
                    <a:pt x="55245" y="0"/>
                  </a:lnTo>
                  <a:lnTo>
                    <a:pt x="55740" y="0"/>
                  </a:lnTo>
                  <a:lnTo>
                    <a:pt x="56172" y="0"/>
                  </a:lnTo>
                  <a:lnTo>
                    <a:pt x="56591" y="38"/>
                  </a:lnTo>
                  <a:lnTo>
                    <a:pt x="57023" y="114"/>
                  </a:lnTo>
                  <a:lnTo>
                    <a:pt x="59982" y="431"/>
                  </a:lnTo>
                  <a:lnTo>
                    <a:pt x="62661" y="1790"/>
                  </a:lnTo>
                  <a:lnTo>
                    <a:pt x="64655" y="3835"/>
                  </a:lnTo>
                  <a:lnTo>
                    <a:pt x="67081" y="6235"/>
                  </a:lnTo>
                  <a:lnTo>
                    <a:pt x="68541" y="9499"/>
                  </a:lnTo>
                  <a:lnTo>
                    <a:pt x="68541" y="13119"/>
                  </a:lnTo>
                  <a:lnTo>
                    <a:pt x="68541" y="46609"/>
                  </a:lnTo>
                  <a:lnTo>
                    <a:pt x="68541" y="39382"/>
                  </a:lnTo>
                  <a:lnTo>
                    <a:pt x="74434" y="33464"/>
                  </a:lnTo>
                  <a:lnTo>
                    <a:pt x="81559" y="33464"/>
                  </a:lnTo>
                  <a:lnTo>
                    <a:pt x="85166" y="33464"/>
                  </a:lnTo>
                  <a:lnTo>
                    <a:pt x="88442" y="34937"/>
                  </a:lnTo>
                  <a:lnTo>
                    <a:pt x="90805" y="37338"/>
                  </a:lnTo>
                  <a:lnTo>
                    <a:pt x="93218" y="39776"/>
                  </a:lnTo>
                  <a:lnTo>
                    <a:pt x="94653" y="43002"/>
                  </a:lnTo>
                  <a:lnTo>
                    <a:pt x="94653" y="46609"/>
                  </a:lnTo>
                  <a:lnTo>
                    <a:pt x="94653" y="60655"/>
                  </a:lnTo>
                  <a:lnTo>
                    <a:pt x="94653" y="53492"/>
                  </a:lnTo>
                  <a:lnTo>
                    <a:pt x="100533" y="47586"/>
                  </a:lnTo>
                  <a:lnTo>
                    <a:pt x="107746" y="47586"/>
                  </a:lnTo>
                  <a:lnTo>
                    <a:pt x="111340" y="47586"/>
                  </a:lnTo>
                  <a:lnTo>
                    <a:pt x="114592" y="49009"/>
                  </a:lnTo>
                  <a:lnTo>
                    <a:pt x="116941" y="51384"/>
                  </a:lnTo>
                  <a:lnTo>
                    <a:pt x="119367" y="53809"/>
                  </a:lnTo>
                  <a:lnTo>
                    <a:pt x="120827" y="57073"/>
                  </a:lnTo>
                  <a:lnTo>
                    <a:pt x="120827" y="60655"/>
                  </a:lnTo>
                  <a:lnTo>
                    <a:pt x="120827" y="69113"/>
                  </a:lnTo>
                  <a:lnTo>
                    <a:pt x="120827" y="61874"/>
                  </a:lnTo>
                  <a:lnTo>
                    <a:pt x="126682" y="55968"/>
                  </a:lnTo>
                  <a:lnTo>
                    <a:pt x="133845" y="55968"/>
                  </a:lnTo>
                  <a:lnTo>
                    <a:pt x="134772" y="55968"/>
                  </a:lnTo>
                  <a:lnTo>
                    <a:pt x="135636" y="56108"/>
                  </a:lnTo>
                  <a:lnTo>
                    <a:pt x="136486" y="56286"/>
                  </a:lnTo>
                  <a:lnTo>
                    <a:pt x="139014" y="56794"/>
                  </a:lnTo>
                  <a:lnTo>
                    <a:pt x="141300" y="58077"/>
                  </a:lnTo>
                  <a:lnTo>
                    <a:pt x="143090" y="59829"/>
                  </a:lnTo>
                  <a:lnTo>
                    <a:pt x="145516" y="62230"/>
                  </a:lnTo>
                  <a:lnTo>
                    <a:pt x="146977" y="65532"/>
                  </a:lnTo>
                  <a:lnTo>
                    <a:pt x="146977" y="69113"/>
                  </a:lnTo>
                  <a:lnTo>
                    <a:pt x="146977" y="111391"/>
                  </a:lnTo>
                  <a:lnTo>
                    <a:pt x="146993" y="134624"/>
                  </a:lnTo>
                  <a:lnTo>
                    <a:pt x="145630" y="150280"/>
                  </a:lnTo>
                  <a:lnTo>
                    <a:pt x="141658" y="165482"/>
                  </a:lnTo>
                  <a:lnTo>
                    <a:pt x="133845" y="187350"/>
                  </a:lnTo>
                  <a:close/>
                </a:path>
              </a:pathLst>
            </a:custGeom>
            <a:ln w="12700">
              <a:solidFill>
                <a:srgbClr val="1E49E2"/>
              </a:solidFill>
            </a:ln>
          </p:spPr>
          <p:txBody>
            <a:bodyPr wrap="square" lIns="0" tIns="0" rIns="0" bIns="0" rtlCol="0"/>
            <a:lstStyle/>
            <a:p>
              <a:pPr latinLnBrk="0">
                <a:lnSpc>
                  <a:spcPct val="110000"/>
                </a:lnSpc>
              </a:pPr>
              <a:endParaRPr sz="800" dirty="0">
                <a:latin typeface="+mn-ea"/>
              </a:endParaRPr>
            </a:p>
          </p:txBody>
        </p:sp>
        <p:sp>
          <p:nvSpPr>
            <p:cNvPr id="67" name="object 32">
              <a:extLst>
                <a:ext uri="{FF2B5EF4-FFF2-40B4-BE49-F238E27FC236}">
                  <a16:creationId xmlns:a16="http://schemas.microsoft.com/office/drawing/2014/main" id="{A3DCC46B-5216-8A7D-B8F7-FD4F98E50FD8}"/>
                </a:ext>
              </a:extLst>
            </p:cNvPr>
            <p:cNvSpPr/>
            <p:nvPr/>
          </p:nvSpPr>
          <p:spPr>
            <a:xfrm>
              <a:off x="6552127" y="4697982"/>
              <a:ext cx="0" cy="33020"/>
            </a:xfrm>
            <a:custGeom>
              <a:avLst/>
              <a:gdLst/>
              <a:ahLst/>
              <a:cxnLst/>
              <a:rect l="l" t="t" r="r" b="b"/>
              <a:pathLst>
                <a:path h="49529">
                  <a:moveTo>
                    <a:pt x="0" y="49390"/>
                  </a:moveTo>
                  <a:lnTo>
                    <a:pt x="0" y="0"/>
                  </a:lnTo>
                </a:path>
              </a:pathLst>
            </a:custGeom>
            <a:ln w="12700">
              <a:solidFill>
                <a:srgbClr val="1E49E2"/>
              </a:solidFill>
            </a:ln>
          </p:spPr>
          <p:txBody>
            <a:bodyPr wrap="square" lIns="0" tIns="0" rIns="0" bIns="0" rtlCol="0"/>
            <a:lstStyle/>
            <a:p>
              <a:pPr latinLnBrk="0">
                <a:lnSpc>
                  <a:spcPct val="110000"/>
                </a:lnSpc>
              </a:pPr>
              <a:endParaRPr sz="800" dirty="0">
                <a:latin typeface="+mn-ea"/>
              </a:endParaRPr>
            </a:p>
          </p:txBody>
        </p:sp>
        <p:sp>
          <p:nvSpPr>
            <p:cNvPr id="68" name="object 33">
              <a:extLst>
                <a:ext uri="{FF2B5EF4-FFF2-40B4-BE49-F238E27FC236}">
                  <a16:creationId xmlns:a16="http://schemas.microsoft.com/office/drawing/2014/main" id="{565C87F4-6E31-E350-B94A-95BBAA92DF93}"/>
                </a:ext>
              </a:extLst>
            </p:cNvPr>
            <p:cNvSpPr/>
            <p:nvPr/>
          </p:nvSpPr>
          <p:spPr>
            <a:xfrm>
              <a:off x="6547080" y="4687839"/>
              <a:ext cx="10160" cy="10160"/>
            </a:xfrm>
            <a:custGeom>
              <a:avLst/>
              <a:gdLst/>
              <a:ahLst/>
              <a:cxnLst/>
              <a:rect l="l" t="t" r="r" b="b"/>
              <a:pathLst>
                <a:path w="15240" h="15240">
                  <a:moveTo>
                    <a:pt x="15138" y="7607"/>
                  </a:moveTo>
                  <a:lnTo>
                    <a:pt x="15138" y="3416"/>
                  </a:lnTo>
                  <a:lnTo>
                    <a:pt x="11747" y="0"/>
                  </a:lnTo>
                  <a:lnTo>
                    <a:pt x="7569" y="0"/>
                  </a:lnTo>
                  <a:lnTo>
                    <a:pt x="3390" y="0"/>
                  </a:lnTo>
                  <a:lnTo>
                    <a:pt x="0" y="3416"/>
                  </a:lnTo>
                  <a:lnTo>
                    <a:pt x="0" y="7607"/>
                  </a:lnTo>
                  <a:lnTo>
                    <a:pt x="0" y="11810"/>
                  </a:lnTo>
                  <a:lnTo>
                    <a:pt x="3390" y="15214"/>
                  </a:lnTo>
                  <a:lnTo>
                    <a:pt x="7569" y="15214"/>
                  </a:lnTo>
                  <a:lnTo>
                    <a:pt x="11747" y="15214"/>
                  </a:lnTo>
                  <a:lnTo>
                    <a:pt x="15138" y="11810"/>
                  </a:lnTo>
                  <a:lnTo>
                    <a:pt x="15138" y="7607"/>
                  </a:lnTo>
                  <a:close/>
                </a:path>
              </a:pathLst>
            </a:custGeom>
            <a:ln w="12700">
              <a:solidFill>
                <a:srgbClr val="1E49E2"/>
              </a:solidFill>
            </a:ln>
          </p:spPr>
          <p:txBody>
            <a:bodyPr wrap="square" lIns="0" tIns="0" rIns="0" bIns="0" rtlCol="0"/>
            <a:lstStyle/>
            <a:p>
              <a:pPr latinLnBrk="0">
                <a:lnSpc>
                  <a:spcPct val="110000"/>
                </a:lnSpc>
              </a:pPr>
              <a:endParaRPr sz="800" dirty="0">
                <a:latin typeface="+mn-ea"/>
              </a:endParaRPr>
            </a:p>
          </p:txBody>
        </p:sp>
        <p:sp>
          <p:nvSpPr>
            <p:cNvPr id="69" name="object 34">
              <a:extLst>
                <a:ext uri="{FF2B5EF4-FFF2-40B4-BE49-F238E27FC236}">
                  <a16:creationId xmlns:a16="http://schemas.microsoft.com/office/drawing/2014/main" id="{6F1484A4-AA38-4B2B-5481-2D12E4E4295D}"/>
                </a:ext>
              </a:extLst>
            </p:cNvPr>
            <p:cNvSpPr/>
            <p:nvPr/>
          </p:nvSpPr>
          <p:spPr>
            <a:xfrm>
              <a:off x="6573064" y="4691937"/>
              <a:ext cx="10160" cy="10160"/>
            </a:xfrm>
            <a:custGeom>
              <a:avLst/>
              <a:gdLst/>
              <a:ahLst/>
              <a:cxnLst/>
              <a:rect l="l" t="t" r="r" b="b"/>
              <a:pathLst>
                <a:path w="15240" h="15240">
                  <a:moveTo>
                    <a:pt x="15138" y="7607"/>
                  </a:moveTo>
                  <a:lnTo>
                    <a:pt x="15138" y="3403"/>
                  </a:lnTo>
                  <a:lnTo>
                    <a:pt x="11747" y="0"/>
                  </a:lnTo>
                  <a:lnTo>
                    <a:pt x="7569" y="0"/>
                  </a:lnTo>
                  <a:lnTo>
                    <a:pt x="3390" y="0"/>
                  </a:lnTo>
                  <a:lnTo>
                    <a:pt x="0" y="3403"/>
                  </a:lnTo>
                  <a:lnTo>
                    <a:pt x="0" y="7607"/>
                  </a:lnTo>
                  <a:lnTo>
                    <a:pt x="0" y="11798"/>
                  </a:lnTo>
                  <a:lnTo>
                    <a:pt x="3390" y="15201"/>
                  </a:lnTo>
                  <a:lnTo>
                    <a:pt x="7569" y="15201"/>
                  </a:lnTo>
                  <a:lnTo>
                    <a:pt x="11747" y="15201"/>
                  </a:lnTo>
                  <a:lnTo>
                    <a:pt x="15138" y="11798"/>
                  </a:lnTo>
                  <a:lnTo>
                    <a:pt x="15138" y="7607"/>
                  </a:lnTo>
                  <a:close/>
                </a:path>
              </a:pathLst>
            </a:custGeom>
            <a:ln w="12700">
              <a:solidFill>
                <a:srgbClr val="1E49E2"/>
              </a:solidFill>
            </a:ln>
          </p:spPr>
          <p:txBody>
            <a:bodyPr wrap="square" lIns="0" tIns="0" rIns="0" bIns="0" rtlCol="0"/>
            <a:lstStyle/>
            <a:p>
              <a:pPr latinLnBrk="0">
                <a:lnSpc>
                  <a:spcPct val="110000"/>
                </a:lnSpc>
              </a:pPr>
              <a:endParaRPr sz="800" dirty="0">
                <a:latin typeface="+mn-ea"/>
              </a:endParaRPr>
            </a:p>
          </p:txBody>
        </p:sp>
        <p:sp>
          <p:nvSpPr>
            <p:cNvPr id="70" name="object 35">
              <a:extLst>
                <a:ext uri="{FF2B5EF4-FFF2-40B4-BE49-F238E27FC236}">
                  <a16:creationId xmlns:a16="http://schemas.microsoft.com/office/drawing/2014/main" id="{D8B877EE-9E49-303A-8D79-D4E5ABA0BBA1}"/>
                </a:ext>
              </a:extLst>
            </p:cNvPr>
            <p:cNvSpPr/>
            <p:nvPr/>
          </p:nvSpPr>
          <p:spPr>
            <a:xfrm>
              <a:off x="6564073" y="4700649"/>
              <a:ext cx="10583" cy="30480"/>
            </a:xfrm>
            <a:custGeom>
              <a:avLst/>
              <a:gdLst/>
              <a:ahLst/>
              <a:cxnLst/>
              <a:rect l="l" t="t" r="r" b="b"/>
              <a:pathLst>
                <a:path w="15875" h="45720">
                  <a:moveTo>
                    <a:pt x="0" y="45389"/>
                  </a:moveTo>
                  <a:lnTo>
                    <a:pt x="0" y="14427"/>
                  </a:lnTo>
                  <a:lnTo>
                    <a:pt x="15798" y="0"/>
                  </a:lnTo>
                </a:path>
              </a:pathLst>
            </a:custGeom>
            <a:ln w="12700">
              <a:solidFill>
                <a:srgbClr val="1E49E2"/>
              </a:solidFill>
            </a:ln>
          </p:spPr>
          <p:txBody>
            <a:bodyPr wrap="square" lIns="0" tIns="0" rIns="0" bIns="0" rtlCol="0"/>
            <a:lstStyle/>
            <a:p>
              <a:pPr latinLnBrk="0">
                <a:lnSpc>
                  <a:spcPct val="110000"/>
                </a:lnSpc>
              </a:pPr>
              <a:endParaRPr sz="800" dirty="0">
                <a:latin typeface="+mn-ea"/>
              </a:endParaRPr>
            </a:p>
          </p:txBody>
        </p:sp>
        <p:sp>
          <p:nvSpPr>
            <p:cNvPr id="71" name="object 36">
              <a:extLst>
                <a:ext uri="{FF2B5EF4-FFF2-40B4-BE49-F238E27FC236}">
                  <a16:creationId xmlns:a16="http://schemas.microsoft.com/office/drawing/2014/main" id="{B707661E-B103-5154-B129-DFA2E0DB4552}"/>
                </a:ext>
              </a:extLst>
            </p:cNvPr>
            <p:cNvSpPr/>
            <p:nvPr/>
          </p:nvSpPr>
          <p:spPr>
            <a:xfrm>
              <a:off x="6521096" y="4691937"/>
              <a:ext cx="10160" cy="10160"/>
            </a:xfrm>
            <a:custGeom>
              <a:avLst/>
              <a:gdLst/>
              <a:ahLst/>
              <a:cxnLst/>
              <a:rect l="l" t="t" r="r" b="b"/>
              <a:pathLst>
                <a:path w="15240" h="15240">
                  <a:moveTo>
                    <a:pt x="0" y="7607"/>
                  </a:moveTo>
                  <a:lnTo>
                    <a:pt x="0" y="11798"/>
                  </a:lnTo>
                  <a:lnTo>
                    <a:pt x="3390" y="15201"/>
                  </a:lnTo>
                  <a:lnTo>
                    <a:pt x="7569" y="15201"/>
                  </a:lnTo>
                  <a:lnTo>
                    <a:pt x="11747" y="15201"/>
                  </a:lnTo>
                  <a:lnTo>
                    <a:pt x="15138" y="11798"/>
                  </a:lnTo>
                  <a:lnTo>
                    <a:pt x="15138" y="7607"/>
                  </a:lnTo>
                  <a:lnTo>
                    <a:pt x="15138" y="3403"/>
                  </a:lnTo>
                  <a:lnTo>
                    <a:pt x="11747" y="0"/>
                  </a:lnTo>
                  <a:lnTo>
                    <a:pt x="7569" y="0"/>
                  </a:lnTo>
                  <a:lnTo>
                    <a:pt x="3390" y="0"/>
                  </a:lnTo>
                  <a:lnTo>
                    <a:pt x="0" y="3403"/>
                  </a:lnTo>
                  <a:lnTo>
                    <a:pt x="0" y="7607"/>
                  </a:lnTo>
                  <a:close/>
                </a:path>
              </a:pathLst>
            </a:custGeom>
            <a:ln w="12700">
              <a:solidFill>
                <a:srgbClr val="1E49E2"/>
              </a:solidFill>
            </a:ln>
          </p:spPr>
          <p:txBody>
            <a:bodyPr wrap="square" lIns="0" tIns="0" rIns="0" bIns="0" rtlCol="0"/>
            <a:lstStyle/>
            <a:p>
              <a:pPr latinLnBrk="0">
                <a:lnSpc>
                  <a:spcPct val="110000"/>
                </a:lnSpc>
              </a:pPr>
              <a:endParaRPr sz="800" dirty="0">
                <a:latin typeface="+mn-ea"/>
              </a:endParaRPr>
            </a:p>
          </p:txBody>
        </p:sp>
        <p:sp>
          <p:nvSpPr>
            <p:cNvPr id="72" name="object 37">
              <a:extLst>
                <a:ext uri="{FF2B5EF4-FFF2-40B4-BE49-F238E27FC236}">
                  <a16:creationId xmlns:a16="http://schemas.microsoft.com/office/drawing/2014/main" id="{A8A75D10-049D-1CFA-C52D-B93FA4884CA1}"/>
                </a:ext>
              </a:extLst>
            </p:cNvPr>
            <p:cNvSpPr/>
            <p:nvPr/>
          </p:nvSpPr>
          <p:spPr>
            <a:xfrm>
              <a:off x="6529656" y="4700649"/>
              <a:ext cx="10583" cy="30480"/>
            </a:xfrm>
            <a:custGeom>
              <a:avLst/>
              <a:gdLst/>
              <a:ahLst/>
              <a:cxnLst/>
              <a:rect l="l" t="t" r="r" b="b"/>
              <a:pathLst>
                <a:path w="15875" h="45720">
                  <a:moveTo>
                    <a:pt x="15798" y="45389"/>
                  </a:moveTo>
                  <a:lnTo>
                    <a:pt x="15798" y="14427"/>
                  </a:lnTo>
                  <a:lnTo>
                    <a:pt x="0" y="0"/>
                  </a:lnTo>
                </a:path>
              </a:pathLst>
            </a:custGeom>
            <a:ln w="12700">
              <a:solidFill>
                <a:srgbClr val="1E49E2"/>
              </a:solidFill>
            </a:ln>
          </p:spPr>
          <p:txBody>
            <a:bodyPr wrap="square" lIns="0" tIns="0" rIns="0" bIns="0" rtlCol="0"/>
            <a:lstStyle/>
            <a:p>
              <a:pPr latinLnBrk="0">
                <a:lnSpc>
                  <a:spcPct val="110000"/>
                </a:lnSpc>
              </a:pPr>
              <a:endParaRPr sz="800" dirty="0">
                <a:latin typeface="+mn-ea"/>
              </a:endParaRPr>
            </a:p>
          </p:txBody>
        </p:sp>
      </p:grpSp>
      <p:grpSp>
        <p:nvGrpSpPr>
          <p:cNvPr id="73" name="그룹 72">
            <a:extLst>
              <a:ext uri="{FF2B5EF4-FFF2-40B4-BE49-F238E27FC236}">
                <a16:creationId xmlns:a16="http://schemas.microsoft.com/office/drawing/2014/main" id="{22B05AFF-B783-1011-F1AE-32BA773CD4D1}"/>
              </a:ext>
            </a:extLst>
          </p:cNvPr>
          <p:cNvGrpSpPr/>
          <p:nvPr/>
        </p:nvGrpSpPr>
        <p:grpSpPr>
          <a:xfrm>
            <a:off x="7614907" y="3770206"/>
            <a:ext cx="411111" cy="411111"/>
            <a:chOff x="6374699" y="3932122"/>
            <a:chExt cx="316230" cy="316230"/>
          </a:xfrm>
        </p:grpSpPr>
        <p:sp>
          <p:nvSpPr>
            <p:cNvPr id="74" name="object 38">
              <a:extLst>
                <a:ext uri="{FF2B5EF4-FFF2-40B4-BE49-F238E27FC236}">
                  <a16:creationId xmlns:a16="http://schemas.microsoft.com/office/drawing/2014/main" id="{52D1F7FB-3CE8-7DFD-347A-34A93683AE60}"/>
                </a:ext>
              </a:extLst>
            </p:cNvPr>
            <p:cNvSpPr/>
            <p:nvPr/>
          </p:nvSpPr>
          <p:spPr>
            <a:xfrm>
              <a:off x="6374699" y="3932122"/>
              <a:ext cx="316230" cy="316230"/>
            </a:xfrm>
            <a:custGeom>
              <a:avLst/>
              <a:gdLst/>
              <a:ahLst/>
              <a:cxnLst/>
              <a:rect l="l" t="t" r="r" b="b"/>
              <a:pathLst>
                <a:path w="474345" h="474345">
                  <a:moveTo>
                    <a:pt x="236905" y="0"/>
                  </a:moveTo>
                  <a:lnTo>
                    <a:pt x="189162" y="4813"/>
                  </a:lnTo>
                  <a:lnTo>
                    <a:pt x="144693" y="18617"/>
                  </a:lnTo>
                  <a:lnTo>
                    <a:pt x="104451" y="40460"/>
                  </a:lnTo>
                  <a:lnTo>
                    <a:pt x="69389" y="69389"/>
                  </a:lnTo>
                  <a:lnTo>
                    <a:pt x="40460" y="104451"/>
                  </a:lnTo>
                  <a:lnTo>
                    <a:pt x="18617" y="144693"/>
                  </a:lnTo>
                  <a:lnTo>
                    <a:pt x="4813" y="189162"/>
                  </a:lnTo>
                  <a:lnTo>
                    <a:pt x="0" y="236905"/>
                  </a:lnTo>
                  <a:lnTo>
                    <a:pt x="4813" y="284649"/>
                  </a:lnTo>
                  <a:lnTo>
                    <a:pt x="18617" y="329118"/>
                  </a:lnTo>
                  <a:lnTo>
                    <a:pt x="40460" y="369360"/>
                  </a:lnTo>
                  <a:lnTo>
                    <a:pt x="69389" y="404421"/>
                  </a:lnTo>
                  <a:lnTo>
                    <a:pt x="104451" y="433350"/>
                  </a:lnTo>
                  <a:lnTo>
                    <a:pt x="144693" y="455193"/>
                  </a:lnTo>
                  <a:lnTo>
                    <a:pt x="189162" y="468998"/>
                  </a:lnTo>
                  <a:lnTo>
                    <a:pt x="236905" y="473811"/>
                  </a:lnTo>
                  <a:lnTo>
                    <a:pt x="284649" y="468998"/>
                  </a:lnTo>
                  <a:lnTo>
                    <a:pt x="329118" y="455193"/>
                  </a:lnTo>
                  <a:lnTo>
                    <a:pt x="369360" y="433350"/>
                  </a:lnTo>
                  <a:lnTo>
                    <a:pt x="404421" y="404421"/>
                  </a:lnTo>
                  <a:lnTo>
                    <a:pt x="433350" y="369360"/>
                  </a:lnTo>
                  <a:lnTo>
                    <a:pt x="455193" y="329118"/>
                  </a:lnTo>
                  <a:lnTo>
                    <a:pt x="468998" y="284649"/>
                  </a:lnTo>
                  <a:lnTo>
                    <a:pt x="473811" y="236905"/>
                  </a:lnTo>
                  <a:lnTo>
                    <a:pt x="468998" y="189162"/>
                  </a:lnTo>
                  <a:lnTo>
                    <a:pt x="455193" y="144693"/>
                  </a:lnTo>
                  <a:lnTo>
                    <a:pt x="433350" y="104451"/>
                  </a:lnTo>
                  <a:lnTo>
                    <a:pt x="404421" y="69389"/>
                  </a:lnTo>
                  <a:lnTo>
                    <a:pt x="369360" y="40460"/>
                  </a:lnTo>
                  <a:lnTo>
                    <a:pt x="329118" y="18617"/>
                  </a:lnTo>
                  <a:lnTo>
                    <a:pt x="284649" y="4813"/>
                  </a:lnTo>
                  <a:lnTo>
                    <a:pt x="236905" y="0"/>
                  </a:lnTo>
                  <a:close/>
                </a:path>
              </a:pathLst>
            </a:custGeom>
            <a:solidFill>
              <a:srgbClr val="F2F2F2"/>
            </a:solidFill>
          </p:spPr>
          <p:txBody>
            <a:bodyPr wrap="square" lIns="0" tIns="0" rIns="0" bIns="0" rtlCol="0"/>
            <a:lstStyle/>
            <a:p>
              <a:pPr latinLnBrk="0">
                <a:lnSpc>
                  <a:spcPct val="110000"/>
                </a:lnSpc>
              </a:pPr>
              <a:endParaRPr sz="800" dirty="0">
                <a:latin typeface="+mn-ea"/>
              </a:endParaRPr>
            </a:p>
          </p:txBody>
        </p:sp>
        <p:sp>
          <p:nvSpPr>
            <p:cNvPr id="75" name="object 39">
              <a:extLst>
                <a:ext uri="{FF2B5EF4-FFF2-40B4-BE49-F238E27FC236}">
                  <a16:creationId xmlns:a16="http://schemas.microsoft.com/office/drawing/2014/main" id="{22110AD4-56AB-6367-D7EF-C57A5B54AB8A}"/>
                </a:ext>
              </a:extLst>
            </p:cNvPr>
            <p:cNvSpPr/>
            <p:nvPr/>
          </p:nvSpPr>
          <p:spPr>
            <a:xfrm>
              <a:off x="6440037" y="4102956"/>
              <a:ext cx="185420" cy="82550"/>
            </a:xfrm>
            <a:custGeom>
              <a:avLst/>
              <a:gdLst/>
              <a:ahLst/>
              <a:cxnLst/>
              <a:rect l="l" t="t" r="r" b="b"/>
              <a:pathLst>
                <a:path w="278129" h="123825">
                  <a:moveTo>
                    <a:pt x="257467" y="11734"/>
                  </a:moveTo>
                  <a:lnTo>
                    <a:pt x="277787" y="105511"/>
                  </a:lnTo>
                  <a:lnTo>
                    <a:pt x="277700" y="112240"/>
                  </a:lnTo>
                  <a:lnTo>
                    <a:pt x="274831" y="118005"/>
                  </a:lnTo>
                  <a:lnTo>
                    <a:pt x="269803" y="122031"/>
                  </a:lnTo>
                  <a:lnTo>
                    <a:pt x="263245" y="123545"/>
                  </a:lnTo>
                  <a:lnTo>
                    <a:pt x="14541" y="123545"/>
                  </a:lnTo>
                  <a:lnTo>
                    <a:pt x="7984" y="122031"/>
                  </a:lnTo>
                  <a:lnTo>
                    <a:pt x="2960" y="118005"/>
                  </a:lnTo>
                  <a:lnTo>
                    <a:pt x="91" y="112240"/>
                  </a:lnTo>
                  <a:lnTo>
                    <a:pt x="0" y="105511"/>
                  </a:lnTo>
                  <a:lnTo>
                    <a:pt x="20332" y="11734"/>
                  </a:lnTo>
                  <a:lnTo>
                    <a:pt x="21818" y="4889"/>
                  </a:lnTo>
                  <a:lnTo>
                    <a:pt x="27863" y="0"/>
                  </a:lnTo>
                  <a:lnTo>
                    <a:pt x="34861" y="0"/>
                  </a:lnTo>
                  <a:lnTo>
                    <a:pt x="242925" y="0"/>
                  </a:lnTo>
                  <a:lnTo>
                    <a:pt x="249936" y="0"/>
                  </a:lnTo>
                  <a:lnTo>
                    <a:pt x="255981" y="4889"/>
                  </a:lnTo>
                  <a:lnTo>
                    <a:pt x="257467" y="11734"/>
                  </a:lnTo>
                  <a:close/>
                </a:path>
              </a:pathLst>
            </a:custGeom>
            <a:ln w="12700">
              <a:solidFill>
                <a:srgbClr val="1E49E2"/>
              </a:solidFill>
            </a:ln>
          </p:spPr>
          <p:txBody>
            <a:bodyPr wrap="square" lIns="0" tIns="0" rIns="0" bIns="0" rtlCol="0"/>
            <a:lstStyle/>
            <a:p>
              <a:pPr latinLnBrk="0">
                <a:lnSpc>
                  <a:spcPct val="110000"/>
                </a:lnSpc>
              </a:pPr>
              <a:endParaRPr sz="800" dirty="0">
                <a:latin typeface="+mn-ea"/>
              </a:endParaRPr>
            </a:p>
          </p:txBody>
        </p:sp>
        <p:sp>
          <p:nvSpPr>
            <p:cNvPr id="76" name="object 40">
              <a:extLst>
                <a:ext uri="{FF2B5EF4-FFF2-40B4-BE49-F238E27FC236}">
                  <a16:creationId xmlns:a16="http://schemas.microsoft.com/office/drawing/2014/main" id="{FD5E757D-78BA-3205-4F22-E649F04B96B4}"/>
                </a:ext>
              </a:extLst>
            </p:cNvPr>
            <p:cNvSpPr/>
            <p:nvPr/>
          </p:nvSpPr>
          <p:spPr>
            <a:xfrm>
              <a:off x="6444897" y="3990561"/>
              <a:ext cx="175480" cy="178816"/>
            </a:xfrm>
            <a:prstGeom prst="rect">
              <a:avLst/>
            </a:prstGeom>
            <a:blipFill>
              <a:blip r:embed="rId4" cstate="print"/>
              <a:stretch>
                <a:fillRect/>
              </a:stretch>
            </a:blipFill>
          </p:spPr>
          <p:txBody>
            <a:bodyPr wrap="square" lIns="0" tIns="0" rIns="0" bIns="0" rtlCol="0"/>
            <a:lstStyle/>
            <a:p>
              <a:pPr latinLnBrk="0">
                <a:lnSpc>
                  <a:spcPct val="110000"/>
                </a:lnSpc>
              </a:pPr>
              <a:endParaRPr sz="800" dirty="0">
                <a:latin typeface="+mn-ea"/>
              </a:endParaRPr>
            </a:p>
          </p:txBody>
        </p:sp>
      </p:grpSp>
      <p:sp>
        <p:nvSpPr>
          <p:cNvPr id="77" name="object 7">
            <a:extLst>
              <a:ext uri="{FF2B5EF4-FFF2-40B4-BE49-F238E27FC236}">
                <a16:creationId xmlns:a16="http://schemas.microsoft.com/office/drawing/2014/main" id="{AA4D7279-10FA-60A3-CEA8-735D8B55AB63}"/>
              </a:ext>
            </a:extLst>
          </p:cNvPr>
          <p:cNvSpPr txBox="1"/>
          <p:nvPr/>
        </p:nvSpPr>
        <p:spPr>
          <a:xfrm>
            <a:off x="8224925" y="3748207"/>
            <a:ext cx="3132886" cy="464315"/>
          </a:xfrm>
          <a:prstGeom prst="rect">
            <a:avLst/>
          </a:prstGeom>
        </p:spPr>
        <p:txBody>
          <a:bodyPr vert="horz" wrap="square" lIns="0" tIns="8467" rIns="0" bIns="0" rtlCol="0">
            <a:spAutoFit/>
          </a:bodyPr>
          <a:lstStyle/>
          <a:p>
            <a:pPr latinLnBrk="0">
              <a:lnSpc>
                <a:spcPct val="110000"/>
              </a:lnSpc>
              <a:spcAft>
                <a:spcPts val="200"/>
              </a:spcAft>
            </a:pPr>
            <a:r>
              <a:rPr lang="ko-KR" altLang="en-US" sz="9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공급망 내 디지털 트윈</a:t>
            </a:r>
          </a:p>
          <a:p>
            <a:pPr marR="3387" algn="just" latinLnBrk="0">
              <a:lnSpc>
                <a:spcPct val="110000"/>
              </a:lnSpc>
              <a:spcBef>
                <a:spcPts val="67"/>
              </a:spcBef>
              <a:spcAft>
                <a:spcPts val="200"/>
              </a:spcAft>
            </a:pPr>
            <a:r>
              <a:rPr lang="ko-KR" altLang="en-US" sz="8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물리적 네트워크</a:t>
            </a:r>
            <a:r>
              <a:rPr lang="en-US" altLang="ko-KR" sz="8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인력 및 프로세스를 가상 공간에 복제하여 연결하는 디지털 트윈을 활용하여 시나리오를 가상으로 모델링합니다</a:t>
            </a:r>
            <a:r>
              <a:rPr lang="en-US" altLang="ko-KR" sz="8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78" name="object 7">
            <a:extLst>
              <a:ext uri="{FF2B5EF4-FFF2-40B4-BE49-F238E27FC236}">
                <a16:creationId xmlns:a16="http://schemas.microsoft.com/office/drawing/2014/main" id="{77047444-A0C7-0A50-8018-C9181F6D9851}"/>
              </a:ext>
            </a:extLst>
          </p:cNvPr>
          <p:cNvSpPr txBox="1"/>
          <p:nvPr/>
        </p:nvSpPr>
        <p:spPr>
          <a:xfrm>
            <a:off x="8224925" y="4377985"/>
            <a:ext cx="3132886" cy="464315"/>
          </a:xfrm>
          <a:prstGeom prst="rect">
            <a:avLst/>
          </a:prstGeom>
        </p:spPr>
        <p:txBody>
          <a:bodyPr vert="horz" wrap="square" lIns="0" tIns="8467" rIns="0" bIns="0" rtlCol="0">
            <a:spAutoFit/>
          </a:bodyPr>
          <a:lstStyle/>
          <a:p>
            <a:pPr latinLnBrk="0">
              <a:lnSpc>
                <a:spcPct val="110000"/>
              </a:lnSpc>
              <a:spcAft>
                <a:spcPts val="200"/>
              </a:spcAft>
            </a:pPr>
            <a:r>
              <a:rPr lang="ko-KR" altLang="en-US" sz="9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Univers LT Std 45 Light"/>
              </a:rPr>
              <a:t>물리적 공급망의 디지털 전환</a:t>
            </a:r>
          </a:p>
          <a:p>
            <a:pPr marR="3387" algn="just" latinLnBrk="0">
              <a:lnSpc>
                <a:spcPct val="110000"/>
              </a:lnSpc>
              <a:spcBef>
                <a:spcPts val="67"/>
              </a:spcBef>
              <a:spcAft>
                <a:spcPts val="200"/>
              </a:spcAft>
            </a:pPr>
            <a:r>
              <a:rPr lang="ko-KR" altLang="en-US" sz="8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메타버스를 활용하여 공급망을 디지털화 하는 기업은 물리적 제약을 해소할 수 있습니다</a:t>
            </a:r>
            <a:r>
              <a:rPr lang="en-US" altLang="ko-KR" sz="800" b="1" dirty="0">
                <a:gradFill>
                  <a:gsLst>
                    <a:gs pos="0">
                      <a:srgbClr val="B8E3F2"/>
                    </a:gs>
                    <a:gs pos="100000">
                      <a:srgbClr val="B8E3F2"/>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4" name="object 41">
            <a:extLst>
              <a:ext uri="{FF2B5EF4-FFF2-40B4-BE49-F238E27FC236}">
                <a16:creationId xmlns:a16="http://schemas.microsoft.com/office/drawing/2014/main" id="{2B6B8F25-D92F-49B7-F9B8-223412701B78}"/>
              </a:ext>
            </a:extLst>
          </p:cNvPr>
          <p:cNvSpPr txBox="1"/>
          <p:nvPr/>
        </p:nvSpPr>
        <p:spPr>
          <a:xfrm>
            <a:off x="659476" y="5788305"/>
            <a:ext cx="2650490" cy="120546"/>
          </a:xfrm>
          <a:prstGeom prst="rect">
            <a:avLst/>
          </a:prstGeom>
        </p:spPr>
        <p:txBody>
          <a:bodyPr vert="horz" wrap="square" lIns="0" tIns="12700" rIns="0" bIns="0" rtlCol="0">
            <a:spAutoFit/>
          </a:bodyPr>
          <a:lstStyle/>
          <a:p>
            <a:pPr marL="38100">
              <a:lnSpc>
                <a:spcPct val="100000"/>
              </a:lnSpc>
              <a:spcBef>
                <a:spcPts val="100"/>
              </a:spcBef>
            </a:pPr>
            <a:r>
              <a:rPr sz="700" spc="104" baseline="30864"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31</a:t>
            </a:r>
            <a:r>
              <a:rPr sz="700" spc="7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KPMG </a:t>
            </a:r>
            <a:r>
              <a:rPr sz="700" spc="5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Metaverse </a:t>
            </a:r>
            <a:r>
              <a:rPr sz="700" spc="4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Investor </a:t>
            </a:r>
            <a:r>
              <a:rPr sz="700" spc="5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Perspectives </a:t>
            </a:r>
            <a:r>
              <a:rPr sz="700" spc="8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Survey</a:t>
            </a:r>
            <a:r>
              <a:rPr sz="700" spc="-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 </a:t>
            </a:r>
            <a:r>
              <a:rPr sz="700" spc="3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hlinkClick r:id="rId5">
                  <a:extLst>
                    <a:ext uri="{A12FA001-AC4F-418D-AE19-62706E023703}">
                      <ahyp:hlinkClr xmlns:ahyp="http://schemas.microsoft.com/office/drawing/2018/hyperlinkcolor" val="tx"/>
                    </a:ext>
                  </a:extLst>
                </a:hlinkClick>
              </a:rPr>
              <a:t>202</a:t>
            </a:r>
            <a:r>
              <a:rPr sz="700" spc="35"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3</a:t>
            </a:r>
            <a:endParaRPr sz="7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39477690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E8AADC35-0A32-DEB2-8D51-DDC99BDFB9E8}"/>
              </a:ext>
            </a:extLst>
          </p:cNvPr>
          <p:cNvGrpSpPr/>
          <p:nvPr/>
        </p:nvGrpSpPr>
        <p:grpSpPr>
          <a:xfrm>
            <a:off x="-622" y="1196975"/>
            <a:ext cx="9676250" cy="5661025"/>
            <a:chOff x="-622" y="1196975"/>
            <a:chExt cx="9676250" cy="5661025"/>
          </a:xfrm>
        </p:grpSpPr>
        <p:sp>
          <p:nvSpPr>
            <p:cNvPr id="12" name="object 2">
              <a:extLst>
                <a:ext uri="{FF2B5EF4-FFF2-40B4-BE49-F238E27FC236}">
                  <a16:creationId xmlns:a16="http://schemas.microsoft.com/office/drawing/2014/main" id="{9211A10C-D30F-7550-E615-DE75B6DDFCB3}"/>
                </a:ext>
              </a:extLst>
            </p:cNvPr>
            <p:cNvSpPr/>
            <p:nvPr/>
          </p:nvSpPr>
          <p:spPr>
            <a:xfrm>
              <a:off x="-622" y="1196975"/>
              <a:ext cx="9676250" cy="5661025"/>
            </a:xfrm>
            <a:prstGeom prst="rect">
              <a:avLst/>
            </a:prstGeom>
            <a:solidFill>
              <a:srgbClr val="510DBC">
                <a:alpha val="10000"/>
              </a:srgbClr>
            </a:solidFill>
          </p:spPr>
          <p:txBody>
            <a:bodyPr wrap="square" lIns="0" tIns="0" rIns="0" bIns="0" rtlCol="0"/>
            <a:lstStyle/>
            <a:p>
              <a:endParaRPr sz="800" dirty="0">
                <a:latin typeface="KoPub돋움체 Medium" panose="00000600000000000000" pitchFamily="2" charset="-127"/>
                <a:ea typeface="+mj-ea"/>
              </a:endParaRPr>
            </a:p>
          </p:txBody>
        </p:sp>
        <p:sp>
          <p:nvSpPr>
            <p:cNvPr id="13" name="object 2">
              <a:extLst>
                <a:ext uri="{FF2B5EF4-FFF2-40B4-BE49-F238E27FC236}">
                  <a16:creationId xmlns:a16="http://schemas.microsoft.com/office/drawing/2014/main" id="{B85E30FC-23AC-712F-F1C6-CBF2F572E741}"/>
                </a:ext>
              </a:extLst>
            </p:cNvPr>
            <p:cNvSpPr/>
            <p:nvPr/>
          </p:nvSpPr>
          <p:spPr>
            <a:xfrm>
              <a:off x="1637730" y="1431667"/>
              <a:ext cx="4458269" cy="3116270"/>
            </a:xfrm>
            <a:prstGeom prst="rect">
              <a:avLst/>
            </a:prstGeom>
            <a:solidFill>
              <a:srgbClr val="510DBC">
                <a:alpha val="10000"/>
              </a:srgbClr>
            </a:solidFill>
          </p:spPr>
          <p:txBody>
            <a:bodyPr wrap="square" lIns="0" tIns="0" rIns="0" bIns="0" rtlCol="0"/>
            <a:lstStyle/>
            <a:p>
              <a:endParaRPr sz="800" dirty="0">
                <a:latin typeface="KoPub돋움체 Medium" panose="00000600000000000000" pitchFamily="2" charset="-127"/>
                <a:ea typeface="+mj-ea"/>
              </a:endParaRPr>
            </a:p>
          </p:txBody>
        </p:sp>
      </p:grpSp>
      <p:sp>
        <p:nvSpPr>
          <p:cNvPr id="2" name="object 6">
            <a:extLst>
              <a:ext uri="{FF2B5EF4-FFF2-40B4-BE49-F238E27FC236}">
                <a16:creationId xmlns:a16="http://schemas.microsoft.com/office/drawing/2014/main" id="{A4AF2F54-8B86-0FA1-1569-61E653BC7DCB}"/>
              </a:ext>
            </a:extLst>
          </p:cNvPr>
          <p:cNvSpPr/>
          <p:nvPr/>
        </p:nvSpPr>
        <p:spPr>
          <a:xfrm>
            <a:off x="-622" y="1159455"/>
            <a:ext cx="6096000" cy="5698545"/>
          </a:xfrm>
          <a:prstGeom prst="rect">
            <a:avLst/>
          </a:prstGeom>
          <a:blipFill>
            <a:blip r:embed="rId2" cstate="print"/>
            <a:stretch>
              <a:fillRect/>
            </a:stretch>
          </a:blipFill>
        </p:spPr>
        <p:txBody>
          <a:bodyPr wrap="square" lIns="0" tIns="0" rIns="0" bIns="0" rtlCol="0"/>
          <a:lstStyle/>
          <a:p>
            <a:endParaRPr sz="800"/>
          </a:p>
        </p:txBody>
      </p:sp>
      <p:pic>
        <p:nvPicPr>
          <p:cNvPr id="4" name="그림 3" descr="폰트, 텍스트, 그래픽, 로고이(가) 표시된 사진&#10;&#10;자동 생성된 설명">
            <a:extLst>
              <a:ext uri="{FF2B5EF4-FFF2-40B4-BE49-F238E27FC236}">
                <a16:creationId xmlns:a16="http://schemas.microsoft.com/office/drawing/2014/main" id="{D195F4D5-E91D-36BE-31C7-A8898E5D4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30" y="6486525"/>
            <a:ext cx="756241" cy="170465"/>
          </a:xfrm>
          <a:prstGeom prst="rect">
            <a:avLst/>
          </a:prstGeom>
        </p:spPr>
      </p:pic>
      <p:sp>
        <p:nvSpPr>
          <p:cNvPr id="3" name="슬라이드 번호 개체 틀 2">
            <a:extLst>
              <a:ext uri="{FF2B5EF4-FFF2-40B4-BE49-F238E27FC236}">
                <a16:creationId xmlns:a16="http://schemas.microsoft.com/office/drawing/2014/main" id="{509F19E6-AE1C-7B3C-3148-4C96AB5E83B9}"/>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61</a:t>
            </a:fld>
            <a:r>
              <a:rPr lang="en-US" altLang="ko-KR"/>
              <a:t> </a:t>
            </a:r>
            <a:endParaRPr lang="en-US" dirty="0"/>
          </a:p>
        </p:txBody>
      </p:sp>
      <p:sp>
        <p:nvSpPr>
          <p:cNvPr id="15" name="object 4">
            <a:extLst>
              <a:ext uri="{FF2B5EF4-FFF2-40B4-BE49-F238E27FC236}">
                <a16:creationId xmlns:a16="http://schemas.microsoft.com/office/drawing/2014/main" id="{6883068B-C92E-54C8-5505-3F2D0E042700}"/>
              </a:ext>
            </a:extLst>
          </p:cNvPr>
          <p:cNvSpPr txBox="1"/>
          <p:nvPr/>
        </p:nvSpPr>
        <p:spPr>
          <a:xfrm>
            <a:off x="6902831" y="1311993"/>
            <a:ext cx="5790485" cy="1245026"/>
          </a:xfrm>
          <a:prstGeom prst="rect">
            <a:avLst/>
          </a:prstGeom>
        </p:spPr>
        <p:txBody>
          <a:bodyPr vert="horz" wrap="square" lIns="0" tIns="289137" rIns="0" bIns="0" rtlCol="0">
            <a:noAutofit/>
          </a:bodyPr>
          <a:lstStyle/>
          <a:p>
            <a:pPr marL="8467" marR="895818">
              <a:lnSpc>
                <a:spcPct val="66300"/>
              </a:lnSpc>
              <a:spcBef>
                <a:spcPts val="2277"/>
              </a:spcBef>
            </a:pPr>
            <a:r>
              <a:rPr lang="en-US" altLang="ko-KR" sz="4800" b="1" dirty="0">
                <a:solidFill>
                  <a:srgbClr val="1E49E2"/>
                </a:solidFill>
                <a:latin typeface="KPMG Bold" panose="020B0803030202040204" pitchFamily="34" charset="0"/>
                <a:ea typeface="KoPub돋움체 Medium" panose="00000600000000000000" pitchFamily="2" charset="-127"/>
                <a:cs typeface="KPMG Bold"/>
              </a:rPr>
              <a:t>Conclusion</a:t>
            </a:r>
          </a:p>
        </p:txBody>
      </p:sp>
      <p:sp>
        <p:nvSpPr>
          <p:cNvPr id="16" name="object 6">
            <a:extLst>
              <a:ext uri="{FF2B5EF4-FFF2-40B4-BE49-F238E27FC236}">
                <a16:creationId xmlns:a16="http://schemas.microsoft.com/office/drawing/2014/main" id="{35AC47A7-7BA1-9296-09F0-BD3431051D90}"/>
              </a:ext>
            </a:extLst>
          </p:cNvPr>
          <p:cNvSpPr txBox="1"/>
          <p:nvPr/>
        </p:nvSpPr>
        <p:spPr>
          <a:xfrm>
            <a:off x="5384800" y="1582983"/>
            <a:ext cx="1422400" cy="391628"/>
          </a:xfrm>
          <a:prstGeom prst="rect">
            <a:avLst/>
          </a:prstGeom>
          <a:solidFill>
            <a:srgbClr val="1E49E2"/>
          </a:solidFill>
        </p:spPr>
        <p:txBody>
          <a:bodyPr vert="horz" wrap="square" lIns="0" tIns="72000" rIns="0" bIns="72000" rtlCol="0">
            <a:spAutoFit/>
          </a:bodyPr>
          <a:lstStyle/>
          <a:p>
            <a:pPr algn="ctr">
              <a:spcBef>
                <a:spcPts val="210"/>
              </a:spcBef>
            </a:pPr>
            <a:r>
              <a:rPr lang="ko-KR" altLang="en-US"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제 </a:t>
            </a:r>
            <a:r>
              <a:rPr lang="en-US" altLang="ko-KR"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9 </a:t>
            </a:r>
            <a:r>
              <a:rPr lang="ko-KR" altLang="en-US" sz="1600" b="1" spc="-7"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rPr>
              <a:t>장</a:t>
            </a:r>
            <a:endParaRPr lang="en-US" altLang="ko-KR" sz="16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PMG Bold"/>
            </a:endParaRPr>
          </a:p>
        </p:txBody>
      </p:sp>
    </p:spTree>
    <p:extLst>
      <p:ext uri="{BB962C8B-B14F-4D97-AF65-F5344CB8AC3E}">
        <p14:creationId xmlns:p14="http://schemas.microsoft.com/office/powerpoint/2010/main" val="3808368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509F19E6-AE1C-7B3C-3148-4C96AB5E83B9}"/>
              </a:ext>
            </a:extLst>
          </p:cNvPr>
          <p:cNvSpPr>
            <a:spLocks noGrp="1"/>
          </p:cNvSpPr>
          <p:nvPr>
            <p:ph type="sldNum" sz="quarter" idx="4"/>
          </p:nvPr>
        </p:nvSpPr>
        <p:spPr/>
        <p:txBody>
          <a:bodyPr/>
          <a:lstStyle/>
          <a:p>
            <a:pPr marL="38100" algn="r">
              <a:spcBef>
                <a:spcPts val="50"/>
              </a:spcBef>
            </a:pPr>
            <a:r>
              <a:rPr lang="en-US" altLang="ko-KR"/>
              <a:t>l   </a:t>
            </a:r>
            <a:fld id="{81D60167-4931-47E6-BA6A-407CBD079E47}" type="slidenum">
              <a:rPr lang="en-US" altLang="ko-KR" smtClean="0"/>
              <a:pPr marL="38100" algn="r">
                <a:spcBef>
                  <a:spcPts val="50"/>
                </a:spcBef>
              </a:pPr>
              <a:t>62</a:t>
            </a:fld>
            <a:r>
              <a:rPr lang="en-US" altLang="ko-KR"/>
              <a:t> </a:t>
            </a:r>
            <a:endParaRPr lang="en-US" dirty="0"/>
          </a:p>
        </p:txBody>
      </p:sp>
      <p:sp>
        <p:nvSpPr>
          <p:cNvPr id="4" name="바닥글 개체 틀 3">
            <a:extLst>
              <a:ext uri="{FF2B5EF4-FFF2-40B4-BE49-F238E27FC236}">
                <a16:creationId xmlns:a16="http://schemas.microsoft.com/office/drawing/2014/main" id="{CA0536DD-BE3F-CCC1-88CC-06F6CA01AF0D}"/>
              </a:ext>
            </a:extLst>
          </p:cNvPr>
          <p:cNvSpPr>
            <a:spLocks noGrp="1"/>
          </p:cNvSpPr>
          <p:nvPr>
            <p:ph type="ftr" sz="quarter" idx="3"/>
          </p:nvPr>
        </p:nvSpPr>
        <p:spPr/>
        <p:txBody>
          <a:bodyPr/>
          <a:lstStyle/>
          <a:p>
            <a:pPr marL="12700">
              <a:spcBef>
                <a:spcPts val="55"/>
              </a:spcBef>
            </a:pPr>
            <a:r>
              <a:rPr lang="en-US"/>
              <a:t>© 2023 Copyright owned by one or more of the KPMG International entities. KPMG International entities provide no services to clients. All rights reserved.</a:t>
            </a:r>
            <a:endParaRPr lang="en-US" dirty="0"/>
          </a:p>
        </p:txBody>
      </p:sp>
      <p:sp>
        <p:nvSpPr>
          <p:cNvPr id="5" name="object 3">
            <a:extLst>
              <a:ext uri="{FF2B5EF4-FFF2-40B4-BE49-F238E27FC236}">
                <a16:creationId xmlns:a16="http://schemas.microsoft.com/office/drawing/2014/main" id="{69D8FDC8-EC35-C495-FAF1-8CB971060810}"/>
              </a:ext>
            </a:extLst>
          </p:cNvPr>
          <p:cNvSpPr/>
          <p:nvPr/>
        </p:nvSpPr>
        <p:spPr>
          <a:xfrm>
            <a:off x="713505" y="1669339"/>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sp>
        <p:nvSpPr>
          <p:cNvPr id="7" name="object 4">
            <a:extLst>
              <a:ext uri="{FF2B5EF4-FFF2-40B4-BE49-F238E27FC236}">
                <a16:creationId xmlns:a16="http://schemas.microsoft.com/office/drawing/2014/main" id="{F1C361B8-8B16-0F63-3641-45A1BBD5C2F4}"/>
              </a:ext>
            </a:extLst>
          </p:cNvPr>
          <p:cNvSpPr txBox="1"/>
          <p:nvPr/>
        </p:nvSpPr>
        <p:spPr>
          <a:xfrm>
            <a:off x="515937" y="1845501"/>
            <a:ext cx="2676910" cy="1218561"/>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본 보고서는 단기 관점에서 필수적으로 고려해야 할 </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3</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가지 항목에 대해 공급망 관리 경영진이 인지하고 대처할 수 있도록 지원하는 동시에</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향후 </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3~5</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년 내에 등장할 </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3</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가지 주요 테마에 대비하기 위해 시작되었습니다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a:t>
            </a:r>
          </a:p>
        </p:txBody>
      </p:sp>
      <p:sp>
        <p:nvSpPr>
          <p:cNvPr id="8" name="object 2">
            <a:extLst>
              <a:ext uri="{FF2B5EF4-FFF2-40B4-BE49-F238E27FC236}">
                <a16:creationId xmlns:a16="http://schemas.microsoft.com/office/drawing/2014/main" id="{5D2A475B-4124-1EE9-5EE4-6BA2EF8C870C}"/>
              </a:ext>
            </a:extLst>
          </p:cNvPr>
          <p:cNvSpPr txBox="1"/>
          <p:nvPr/>
        </p:nvSpPr>
        <p:spPr>
          <a:xfrm>
            <a:off x="495596" y="1139071"/>
            <a:ext cx="3013148" cy="439437"/>
          </a:xfrm>
          <a:prstGeom prst="rect">
            <a:avLst/>
          </a:prstGeom>
        </p:spPr>
        <p:txBody>
          <a:bodyPr vert="horz" wrap="square" lIns="180000" tIns="8467" rIns="180000" bIns="0" rtlCol="0">
            <a:spAutoFit/>
          </a:bodyPr>
          <a:lstStyle/>
          <a:p>
            <a:pPr marL="8467" marR="3387">
              <a:spcBef>
                <a:spcPts val="67"/>
              </a:spcBef>
            </a:pPr>
            <a:r>
              <a:rPr lang="en-US" altLang="ko-KR" sz="2800" b="1" spc="-5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Conclusion</a:t>
            </a:r>
          </a:p>
        </p:txBody>
      </p:sp>
      <p:sp>
        <p:nvSpPr>
          <p:cNvPr id="9" name="object 18">
            <a:extLst>
              <a:ext uri="{FF2B5EF4-FFF2-40B4-BE49-F238E27FC236}">
                <a16:creationId xmlns:a16="http://schemas.microsoft.com/office/drawing/2014/main" id="{BB574D11-BDE8-9B19-8EBB-17E37FDF970F}"/>
              </a:ext>
            </a:extLst>
          </p:cNvPr>
          <p:cNvSpPr txBox="1"/>
          <p:nvPr/>
        </p:nvSpPr>
        <p:spPr>
          <a:xfrm>
            <a:off x="515938" y="3418103"/>
            <a:ext cx="2565662" cy="1903085"/>
          </a:xfrm>
          <a:prstGeom prst="rect">
            <a:avLst/>
          </a:prstGeom>
          <a:noFill/>
        </p:spPr>
        <p:txBody>
          <a:bodyPr vert="horz" wrap="square" lIns="180000" tIns="0" rIns="180000" bIns="0" rtlCol="0">
            <a:spAutoFit/>
          </a:bodyPr>
          <a:lstStyle/>
          <a:p>
            <a:pPr marL="8467" algn="just" latinLnBrk="0">
              <a:spcBef>
                <a:spcPts val="8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이러한 동향을 정의하기에 앞서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KPMG</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는 지난 수년 간의 다양한 산업에서의 공급망 운영의 혼란과 변동성을 먼저 분석하였고</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그 </a:t>
            </a:r>
            <a:r>
              <a:rPr lang="ko-KR" altLang="en-US" sz="900" spc="-20" dirty="0">
                <a:gradFill>
                  <a:gsLst>
                    <a:gs pos="0">
                      <a:schemeClr val="tx1"/>
                    </a:gs>
                    <a:gs pos="100000">
                      <a:schemeClr val="tx1"/>
                    </a:gs>
                  </a:gsLst>
                  <a:lin ang="5400000" scaled="1"/>
                </a:gradFill>
                <a:latin typeface="KoPub돋움체 Bold" panose="00000800000000000000" pitchFamily="2" charset="-127"/>
                <a:ea typeface="KoPub돋움체 Bold" panose="00000800000000000000" pitchFamily="2" charset="-127"/>
                <a:cs typeface="Calibri"/>
              </a:rPr>
              <a:t>결과 새로운 방식의 물류운영</a:t>
            </a:r>
            <a:r>
              <a:rPr lang="en-US" altLang="ko-KR" sz="900" spc="-20" dirty="0">
                <a:gradFill>
                  <a:gsLst>
                    <a:gs pos="0">
                      <a:schemeClr val="tx1"/>
                    </a:gs>
                    <a:gs pos="100000">
                      <a:schemeClr val="tx1"/>
                    </a:gs>
                  </a:gsLst>
                  <a:lin ang="5400000" scaled="1"/>
                </a:gradFill>
                <a:latin typeface="KoPub돋움체 Bold" panose="00000800000000000000" pitchFamily="2" charset="-127"/>
                <a:ea typeface="KoPub돋움체 Bold" panose="00000800000000000000" pitchFamily="2" charset="-127"/>
                <a:cs typeface="Calibri"/>
              </a:rPr>
              <a:t>, </a:t>
            </a:r>
            <a:r>
              <a:rPr lang="ko-KR" altLang="en-US" sz="900" spc="-20" dirty="0">
                <a:gradFill>
                  <a:gsLst>
                    <a:gs pos="0">
                      <a:schemeClr val="tx1"/>
                    </a:gs>
                    <a:gs pos="100000">
                      <a:schemeClr val="tx1"/>
                    </a:gs>
                  </a:gsLst>
                  <a:lin ang="5400000" scaled="1"/>
                </a:gradFill>
                <a:latin typeface="KoPub돋움체 Bold" panose="00000800000000000000" pitchFamily="2" charset="-127"/>
                <a:ea typeface="KoPub돋움체 Bold" panose="00000800000000000000" pitchFamily="2" charset="-127"/>
                <a:cs typeface="Calibri"/>
              </a:rPr>
              <a:t>고객 편의성 제공</a:t>
            </a:r>
            <a:r>
              <a:rPr lang="en-US" altLang="ko-KR" sz="900" spc="-20" dirty="0">
                <a:gradFill>
                  <a:gsLst>
                    <a:gs pos="0">
                      <a:schemeClr val="tx1"/>
                    </a:gs>
                    <a:gs pos="100000">
                      <a:schemeClr val="tx1"/>
                    </a:gs>
                  </a:gsLst>
                  <a:lin ang="5400000" scaled="1"/>
                </a:gradFill>
                <a:latin typeface="KoPub돋움체 Bold" panose="00000800000000000000" pitchFamily="2" charset="-127"/>
                <a:ea typeface="KoPub돋움체 Bold" panose="00000800000000000000" pitchFamily="2" charset="-127"/>
                <a:cs typeface="Calibri"/>
              </a:rPr>
              <a:t>, </a:t>
            </a:r>
            <a:r>
              <a:rPr lang="ko-KR" altLang="en-US" sz="900" spc="-20" dirty="0">
                <a:gradFill>
                  <a:gsLst>
                    <a:gs pos="0">
                      <a:schemeClr val="tx1"/>
                    </a:gs>
                    <a:gs pos="100000">
                      <a:schemeClr val="tx1"/>
                    </a:gs>
                  </a:gsLst>
                  <a:lin ang="5400000" scaled="1"/>
                </a:gradFill>
                <a:latin typeface="KoPub돋움체 Bold" panose="00000800000000000000" pitchFamily="2" charset="-127"/>
                <a:ea typeface="KoPub돋움체 Bold" panose="00000800000000000000" pitchFamily="2" charset="-127"/>
                <a:cs typeface="Calibri"/>
              </a:rPr>
              <a:t>채널 간 경계의 모호성 등이 문제로 대두되고 있음을 파악할 수 있었습니다</a:t>
            </a:r>
            <a:r>
              <a:rPr lang="en-US" altLang="ko-KR" sz="900" spc="-20" dirty="0">
                <a:gradFill>
                  <a:gsLst>
                    <a:gs pos="0">
                      <a:schemeClr val="tx1"/>
                    </a:gs>
                    <a:gs pos="100000">
                      <a:schemeClr val="tx1"/>
                    </a:gs>
                  </a:gsLst>
                  <a:lin ang="5400000" scaled="1"/>
                </a:gradFill>
                <a:latin typeface="KoPub돋움체 Bold" panose="00000800000000000000" pitchFamily="2" charset="-127"/>
                <a:ea typeface="KoPub돋움체 Bold" panose="00000800000000000000" pitchFamily="2" charset="-127"/>
                <a:cs typeface="Calibri"/>
              </a:rPr>
              <a:t>.</a:t>
            </a:r>
          </a:p>
          <a:p>
            <a:pPr marL="8467" algn="just" latinLnBrk="0">
              <a:spcBef>
                <a:spcPts val="800"/>
              </a:spcBef>
            </a:pP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KPMG</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는 빅데이터</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엔드투엔드</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가시성</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민첩한 계획 및 예측 등이 공급망 운영의 성공을 결정하는 핵심적인 요소인지</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아니면 전략을 지원하는 수단으로 인식해야 하는지에 대해 심층적으로 논의했습니다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또한 지속적으로 발생하는 지정학적 문제나 규제의 변화</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ESG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관련 사안에 대해서도 분석했습니다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10" name="object 18">
            <a:extLst>
              <a:ext uri="{FF2B5EF4-FFF2-40B4-BE49-F238E27FC236}">
                <a16:creationId xmlns:a16="http://schemas.microsoft.com/office/drawing/2014/main" id="{592AB366-989C-BC4B-F381-6FF40E30D088}"/>
              </a:ext>
            </a:extLst>
          </p:cNvPr>
          <p:cNvSpPr txBox="1"/>
          <p:nvPr/>
        </p:nvSpPr>
        <p:spPr>
          <a:xfrm>
            <a:off x="3139352" y="1195118"/>
            <a:ext cx="2565662" cy="4288353"/>
          </a:xfrm>
          <a:prstGeom prst="rect">
            <a:avLst/>
          </a:prstGeom>
          <a:noFill/>
        </p:spPr>
        <p:txBody>
          <a:bodyPr vert="horz" wrap="square" lIns="180000" tIns="0" rIns="180000" bIns="0" rtlCol="0">
            <a:spAutoFit/>
          </a:bodyPr>
          <a:lstStyle/>
          <a:p>
            <a:pPr marL="8467" algn="just" latinLnBrk="0">
              <a:spcBef>
                <a:spcPts val="8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이러한 이슈들에 대응해 보다 안정적인 공급망을 구축하기 위해서는 지근거리에 있는 공급업체 및 이들과 관련된 파트너들과 공급망 네트워크를 함께 구성하는 것이 매우 중요하다는 결론을 얻을 수 있었습니다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8467" algn="just" latinLnBrk="0">
              <a:spcBef>
                <a:spcPts val="8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더 나아가 공급망 관리 경영진이 미래의 과제에 적응할 필요가 있음을 강조했습니다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기후 변화의 우려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지정학적 긴장 고조</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ESG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문제와 관련한 규제 요구 증가</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디지털 전환의 필요성 등이 미래의 과제에  해당됩니다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800"/>
              </a:spcBef>
            </a:pPr>
            <a:r>
              <a:rPr lang="ko-KR" altLang="en-US" sz="900" spc="-4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기업의 공급망 운영을 위해 본 보고서는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단기적으로</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향후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1~2</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년 내</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관리 경영진이 중요하게 다루어야 하는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3</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가지 주제를 나누어 설명했습니다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8467" algn="just" latinLnBrk="0">
              <a:spcBef>
                <a:spcPts val="8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첫 번째 주제는 </a:t>
            </a:r>
            <a:r>
              <a:rPr lang="en-US" altLang="ko-KR" sz="900" b="1" spc="-20" dirty="0">
                <a:gradFill>
                  <a:gsLst>
                    <a:gs pos="0">
                      <a:schemeClr val="tx1"/>
                    </a:gs>
                    <a:gs pos="100000">
                      <a:schemeClr val="tx1"/>
                    </a:gs>
                  </a:gsLst>
                  <a:lin ang="5400000" scaled="1"/>
                </a:gradFill>
                <a:latin typeface="KoPub돋움체 Bold" panose="00000800000000000000" pitchFamily="2" charset="-127"/>
                <a:ea typeface="KoPub돋움체 Bold" panose="00000800000000000000" pitchFamily="2" charset="-127"/>
                <a:cs typeface="Calibri"/>
              </a:rPr>
              <a:t>ESG </a:t>
            </a:r>
            <a:r>
              <a:rPr lang="ko-KR" altLang="en-US" sz="900" b="1" spc="-20" dirty="0">
                <a:gradFill>
                  <a:gsLst>
                    <a:gs pos="0">
                      <a:schemeClr val="tx1"/>
                    </a:gs>
                    <a:gs pos="100000">
                      <a:schemeClr val="tx1"/>
                    </a:gs>
                  </a:gsLst>
                  <a:lin ang="5400000" scaled="1"/>
                </a:gradFill>
                <a:latin typeface="KoPub돋움체 Bold" panose="00000800000000000000" pitchFamily="2" charset="-127"/>
                <a:ea typeface="KoPub돋움체 Bold" panose="00000800000000000000" pitchFamily="2" charset="-127"/>
                <a:cs typeface="Calibri"/>
              </a:rPr>
              <a:t>대응 측면에서 기업이 규제 및 이해관계자의 기대를 충족하는 데 공급망이 어떻게 핵심적인 역할을 할 수 있을지에 대한 것이었습니다</a:t>
            </a:r>
            <a:r>
              <a:rPr lang="en-US" altLang="ko-KR" sz="900" b="1" spc="-20" dirty="0">
                <a:gradFill>
                  <a:gsLst>
                    <a:gs pos="0">
                      <a:schemeClr val="tx1"/>
                    </a:gs>
                    <a:gs pos="100000">
                      <a:schemeClr val="tx1"/>
                    </a:gs>
                  </a:gsLst>
                  <a:lin ang="5400000" scaled="1"/>
                </a:gradFill>
                <a:latin typeface="KoPub돋움체 Bold" panose="00000800000000000000" pitchFamily="2" charset="-127"/>
                <a:ea typeface="KoPub돋움체 Bold" panose="000008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기업이 인권 보호와 기후 변화 대응에 대비하는 것은 공급망 내 모든 단계에서 투명하고 명확하게 이해될 수 있어야 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소싱부터 실사</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탈탄소화부터</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순환 경제로의 이행까지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ESG</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는 중요한 테마가 될 것입니다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8467" algn="just" latinLnBrk="0">
              <a:spcBef>
                <a:spcPts val="8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다음 주제는 </a:t>
            </a:r>
            <a:r>
              <a:rPr lang="ko-KR" altLang="en-US" sz="900" spc="-20" dirty="0">
                <a:gradFill>
                  <a:gsLst>
                    <a:gs pos="0">
                      <a:schemeClr val="tx1"/>
                    </a:gs>
                    <a:gs pos="100000">
                      <a:schemeClr val="tx1"/>
                    </a:gs>
                  </a:gsLst>
                  <a:lin ang="5400000" scaled="1"/>
                </a:gradFill>
                <a:latin typeface="KoPub돋움체 Bold" panose="00000800000000000000" pitchFamily="2" charset="-127"/>
                <a:ea typeface="KoPub돋움체 Bold" panose="00000800000000000000" pitchFamily="2" charset="-127"/>
                <a:cs typeface="Calibri"/>
              </a:rPr>
              <a:t>공급망 운영을 강화하고 리스크를 최소화하기 위해 첨단 로봇 및 자동화 분야에 대한 투자가 필요하다는 것입니다</a:t>
            </a:r>
            <a:r>
              <a:rPr lang="en-US" altLang="ko-KR" sz="900" spc="-20" dirty="0">
                <a:gradFill>
                  <a:gsLst>
                    <a:gs pos="0">
                      <a:schemeClr val="tx1"/>
                    </a:gs>
                    <a:gs pos="100000">
                      <a:schemeClr val="tx1"/>
                    </a:gs>
                  </a:gsLst>
                  <a:lin ang="5400000" scaled="1"/>
                </a:gradFill>
                <a:latin typeface="KoPub돋움체 Bold" panose="00000800000000000000" pitchFamily="2" charset="-127"/>
                <a:ea typeface="KoPub돋움체 Bold" panose="00000800000000000000" pitchFamily="2" charset="-127"/>
                <a:cs typeface="Calibri"/>
              </a:rPr>
              <a:t>.</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스마트 기기 생태계를 조성하고 기계와 인간 모두를 고려하여 적합한 업무 프로세스와 활동을 정의</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운영해야 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14" name="object 18">
            <a:extLst>
              <a:ext uri="{FF2B5EF4-FFF2-40B4-BE49-F238E27FC236}">
                <a16:creationId xmlns:a16="http://schemas.microsoft.com/office/drawing/2014/main" id="{83A32A14-DC93-6A86-7D66-BFB531AFC034}"/>
              </a:ext>
            </a:extLst>
          </p:cNvPr>
          <p:cNvSpPr txBox="1"/>
          <p:nvPr/>
        </p:nvSpPr>
        <p:spPr>
          <a:xfrm>
            <a:off x="5725356" y="3276519"/>
            <a:ext cx="2565662" cy="3011081"/>
          </a:xfrm>
          <a:prstGeom prst="rect">
            <a:avLst/>
          </a:prstGeom>
          <a:noFill/>
        </p:spPr>
        <p:txBody>
          <a:bodyPr vert="horz" wrap="square" lIns="180000" tIns="0" rIns="180000" bIns="0" rtlCol="0">
            <a:spAutoFit/>
          </a:bodyPr>
          <a:lstStyle/>
          <a:p>
            <a:pPr marL="8467" algn="just" latinLnBrk="0">
              <a:spcBef>
                <a:spcPts val="8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셋째</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Bold" panose="00000800000000000000" pitchFamily="2" charset="-127"/>
                <a:ea typeface="KoPub돋움체 Bold" panose="00000800000000000000" pitchFamily="2" charset="-127"/>
                <a:cs typeface="Calibri"/>
              </a:rPr>
              <a:t>기업이 비즈니스를 운영할 때 자동화가 더 많은 역할을 하게 됨에 따라 공급망 인력이 어떻게 발전해야 할지 조사</a:t>
            </a:r>
            <a:r>
              <a:rPr lang="en-US" altLang="ko-KR" sz="900" spc="-20" dirty="0">
                <a:gradFill>
                  <a:gsLst>
                    <a:gs pos="0">
                      <a:schemeClr val="tx1"/>
                    </a:gs>
                    <a:gs pos="100000">
                      <a:schemeClr val="tx1"/>
                    </a:gs>
                  </a:gsLst>
                  <a:lin ang="5400000" scaled="1"/>
                </a:gradFill>
                <a:latin typeface="KoPub돋움체 Bold" panose="00000800000000000000" pitchFamily="2" charset="-127"/>
                <a:ea typeface="KoPub돋움체 Bold" panose="00000800000000000000" pitchFamily="2" charset="-127"/>
                <a:cs typeface="Calibri"/>
              </a:rPr>
              <a:t>, </a:t>
            </a:r>
            <a:r>
              <a:rPr lang="ko-KR" altLang="en-US" sz="900" spc="-20" dirty="0">
                <a:gradFill>
                  <a:gsLst>
                    <a:gs pos="0">
                      <a:schemeClr val="tx1"/>
                    </a:gs>
                    <a:gs pos="100000">
                      <a:schemeClr val="tx1"/>
                    </a:gs>
                  </a:gsLst>
                  <a:lin ang="5400000" scaled="1"/>
                </a:gradFill>
                <a:latin typeface="KoPub돋움체 Bold" panose="00000800000000000000" pitchFamily="2" charset="-127"/>
                <a:ea typeface="KoPub돋움체 Bold" panose="00000800000000000000" pitchFamily="2" charset="-127"/>
                <a:cs typeface="Calibri"/>
              </a:rPr>
              <a:t>분석 했습니다</a:t>
            </a:r>
            <a:r>
              <a:rPr lang="en-US" altLang="ko-KR" sz="900" spc="-20" dirty="0">
                <a:gradFill>
                  <a:gsLst>
                    <a:gs pos="0">
                      <a:schemeClr val="tx1"/>
                    </a:gs>
                    <a:gs pos="100000">
                      <a:schemeClr val="tx1"/>
                    </a:gs>
                  </a:gsLst>
                  <a:lin ang="5400000" scaled="1"/>
                </a:gradFill>
                <a:latin typeface="KoPub돋움체 Bold" panose="00000800000000000000" pitchFamily="2" charset="-127"/>
                <a:ea typeface="KoPub돋움체 Bold" panose="00000800000000000000" pitchFamily="2" charset="-127"/>
                <a:cs typeface="Calibri"/>
              </a:rPr>
              <a:t>.</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핵심적인 변화는 인간과 자동화가 공존하여 함께 일을 할 것이라는 점과 전체 공급망의 성과를 증폭시키기 위해 사람이 보다 창의적이고 혁신적인 업무에 집중할 수 있게 해야 한다는 점입니다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더불어 기술이 현재와 미래의 직원들을 위한 직원 가치 제안</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(EVP)</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을 어떻게 향상시킬 수 있는지 탐구해야 하며</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이에 따른 새로운 스킬과 훈련 방안도 마련해야 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8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본 보고서에서는 단기적인 초점이 명확해짐에 따라 향후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3~5</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년 안에 새롭게 등장할 것으로 예상하는 </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3</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가지 주제를 제시했습니다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블록체인</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디지털 화폐 등 분산원장기술의 진화를 이야기 하였고</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이러한 기술들이 국경 간 무역을 원활하게 하고 추적성과 신뢰도를 높이며 실시간으로 통찰할 수 있는 환경을 제공하고 공급망 리스크를 완화할 수 있는지 살펴 보았습니다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또한 스마트 계약을 통해 자금조달 접근성을 개선하고 결제 효율성을 높일 수 있는 가능성도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grpSp>
        <p:nvGrpSpPr>
          <p:cNvPr id="17" name="그룹 16">
            <a:extLst>
              <a:ext uri="{FF2B5EF4-FFF2-40B4-BE49-F238E27FC236}">
                <a16:creationId xmlns:a16="http://schemas.microsoft.com/office/drawing/2014/main" id="{90B967A3-2021-B22F-FCC3-8DB4621C1A59}"/>
              </a:ext>
            </a:extLst>
          </p:cNvPr>
          <p:cNvGrpSpPr/>
          <p:nvPr/>
        </p:nvGrpSpPr>
        <p:grpSpPr>
          <a:xfrm>
            <a:off x="5921320" y="1195118"/>
            <a:ext cx="2212587" cy="1781998"/>
            <a:chOff x="6203227" y="2801925"/>
            <a:chExt cx="2395029" cy="1781998"/>
          </a:xfrm>
        </p:grpSpPr>
        <p:sp>
          <p:nvSpPr>
            <p:cNvPr id="18" name="직사각형 17">
              <a:extLst>
                <a:ext uri="{FF2B5EF4-FFF2-40B4-BE49-F238E27FC236}">
                  <a16:creationId xmlns:a16="http://schemas.microsoft.com/office/drawing/2014/main" id="{9B30BC99-0F77-9C2C-0CCC-9FFBC29307A5}"/>
                </a:ext>
              </a:extLst>
            </p:cNvPr>
            <p:cNvSpPr/>
            <p:nvPr/>
          </p:nvSpPr>
          <p:spPr>
            <a:xfrm>
              <a:off x="6203227" y="2801925"/>
              <a:ext cx="2395029" cy="1781998"/>
            </a:xfrm>
            <a:prstGeom prst="rect">
              <a:avLst/>
            </a:prstGeom>
            <a:solidFill>
              <a:schemeClr val="bg1"/>
            </a:solidFill>
            <a:ln>
              <a:solidFill>
                <a:srgbClr val="510D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object 12">
              <a:extLst>
                <a:ext uri="{FF2B5EF4-FFF2-40B4-BE49-F238E27FC236}">
                  <a16:creationId xmlns:a16="http://schemas.microsoft.com/office/drawing/2014/main" id="{43FB2A82-4C5E-AFB9-1A67-B7A076C6DE2E}"/>
                </a:ext>
              </a:extLst>
            </p:cNvPr>
            <p:cNvSpPr txBox="1"/>
            <p:nvPr/>
          </p:nvSpPr>
          <p:spPr>
            <a:xfrm>
              <a:off x="6574664" y="2896422"/>
              <a:ext cx="1813111" cy="1550852"/>
            </a:xfrm>
            <a:prstGeom prst="rect">
              <a:avLst/>
            </a:prstGeom>
          </p:spPr>
          <p:txBody>
            <a:bodyPr vert="horz" wrap="square" lIns="0" tIns="72813" rIns="0" bIns="0" rtlCol="0">
              <a:spAutoFit/>
            </a:bodyPr>
            <a:lstStyle/>
            <a:p>
              <a:pPr marL="8467" marR="3387" latinLnBrk="0">
                <a:spcBef>
                  <a:spcPts val="573"/>
                </a:spcBef>
              </a:pPr>
              <a:r>
                <a:rPr lang="ko-KR" altLang="en-US"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핵심적인 변화는 인간과 자동화가 공존하여 함께 일을 할 것이라는 점과 전체 공급망의 성과를 증폭시키기 위해 사람이 보다 창의적이고 혁신적인 업무에 집중할 수 있게 해야 한다는 점입니다</a:t>
              </a:r>
              <a:r>
                <a:rPr lang="en-US" altLang="ko-KR" sz="1200" b="1" spc="-7" dirty="0">
                  <a:gradFill>
                    <a:gsLst>
                      <a:gs pos="0">
                        <a:srgbClr val="510DBC"/>
                      </a:gs>
                      <a:gs pos="100000">
                        <a:srgbClr val="510DBC"/>
                      </a:gs>
                    </a:gsLst>
                    <a:lin ang="5400000" scaled="1"/>
                  </a:gradFill>
                  <a:latin typeface="KoPub돋움체 Medium" panose="00000600000000000000" pitchFamily="2" charset="-127"/>
                  <a:ea typeface="KoPub돋움체 Medium" panose="00000600000000000000" pitchFamily="2" charset="-127"/>
                  <a:cs typeface="KPMG Bold"/>
                </a:rPr>
                <a:t>.</a:t>
              </a:r>
            </a:p>
          </p:txBody>
        </p:sp>
        <p:pic>
          <p:nvPicPr>
            <p:cNvPr id="20" name="그림 19" descr="로고, 상징, 폰트, 그래픽이(가) 표시된 사진&#10;&#10;자동 생성된 설명">
              <a:extLst>
                <a:ext uri="{FF2B5EF4-FFF2-40B4-BE49-F238E27FC236}">
                  <a16:creationId xmlns:a16="http://schemas.microsoft.com/office/drawing/2014/main" id="{4FF27194-10D9-6B94-DA24-147FA599C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8317" y="4253770"/>
              <a:ext cx="210481" cy="245889"/>
            </a:xfrm>
            <a:prstGeom prst="rect">
              <a:avLst/>
            </a:prstGeom>
          </p:spPr>
        </p:pic>
        <p:pic>
          <p:nvPicPr>
            <p:cNvPr id="21" name="그림 20" descr="로고, 상징, 폰트, 그래픽이(가) 표시된 사진&#10;&#10;자동 생성된 설명">
              <a:extLst>
                <a:ext uri="{FF2B5EF4-FFF2-40B4-BE49-F238E27FC236}">
                  <a16:creationId xmlns:a16="http://schemas.microsoft.com/office/drawing/2014/main" id="{D4D4BBC1-CBBB-BF22-D367-44CC99AA2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6290659" y="2891175"/>
              <a:ext cx="210481" cy="245887"/>
            </a:xfrm>
            <a:prstGeom prst="rect">
              <a:avLst/>
            </a:prstGeom>
          </p:spPr>
        </p:pic>
      </p:grpSp>
      <p:pic>
        <p:nvPicPr>
          <p:cNvPr id="23" name="그림 22" descr="실내, 사람, 책상, 테이블이(가) 표시된 사진&#10;&#10;자동 생성된 설명">
            <a:extLst>
              <a:ext uri="{FF2B5EF4-FFF2-40B4-BE49-F238E27FC236}">
                <a16:creationId xmlns:a16="http://schemas.microsoft.com/office/drawing/2014/main" id="{51D11A93-23C9-7F1D-BFA6-7D352E9C3AAE}"/>
              </a:ext>
            </a:extLst>
          </p:cNvPr>
          <p:cNvPicPr>
            <a:picLocks noChangeAspect="1"/>
          </p:cNvPicPr>
          <p:nvPr/>
        </p:nvPicPr>
        <p:blipFill rotWithShape="1">
          <a:blip r:embed="rId3">
            <a:extLst>
              <a:ext uri="{28A0092B-C50C-407E-A947-70E740481C1C}">
                <a14:useLocalDpi xmlns:a14="http://schemas.microsoft.com/office/drawing/2010/main" val="0"/>
              </a:ext>
            </a:extLst>
          </a:blip>
          <a:srcRect l="14127" r="28877"/>
          <a:stretch/>
        </p:blipFill>
        <p:spPr>
          <a:xfrm flipH="1">
            <a:off x="8343616" y="1196975"/>
            <a:ext cx="3857854" cy="4925476"/>
          </a:xfrm>
          <a:prstGeom prst="rect">
            <a:avLst/>
          </a:prstGeom>
        </p:spPr>
      </p:pic>
      <p:sp>
        <p:nvSpPr>
          <p:cNvPr id="24" name="object 12">
            <a:extLst>
              <a:ext uri="{FF2B5EF4-FFF2-40B4-BE49-F238E27FC236}">
                <a16:creationId xmlns:a16="http://schemas.microsoft.com/office/drawing/2014/main" id="{63C055B8-92B1-DC85-2BE3-5710877789E9}"/>
              </a:ext>
            </a:extLst>
          </p:cNvPr>
          <p:cNvSpPr/>
          <p:nvPr/>
        </p:nvSpPr>
        <p:spPr>
          <a:xfrm>
            <a:off x="8270211" y="1166005"/>
            <a:ext cx="2266654" cy="3659310"/>
          </a:xfrm>
          <a:custGeom>
            <a:avLst/>
            <a:gdLst/>
            <a:ahLst/>
            <a:cxnLst/>
            <a:rect l="l" t="t" r="r" b="b"/>
            <a:pathLst>
              <a:path w="5400040" h="6635115">
                <a:moveTo>
                  <a:pt x="0" y="6635000"/>
                </a:moveTo>
                <a:lnTo>
                  <a:pt x="5400001" y="6635000"/>
                </a:lnTo>
                <a:lnTo>
                  <a:pt x="5400001" y="0"/>
                </a:lnTo>
                <a:lnTo>
                  <a:pt x="0" y="0"/>
                </a:lnTo>
                <a:lnTo>
                  <a:pt x="0" y="6635000"/>
                </a:lnTo>
                <a:close/>
              </a:path>
            </a:pathLst>
          </a:custGeom>
          <a:solidFill>
            <a:srgbClr val="FFFFFF"/>
          </a:solidFill>
        </p:spPr>
        <p:txBody>
          <a:bodyPr wrap="square" lIns="0" tIns="0" rIns="0" bIns="0" rtlCol="0"/>
          <a:lstStyle/>
          <a:p>
            <a:pPr defTabSz="609630" latinLnBrk="0">
              <a:defRPr/>
            </a:pPr>
            <a:endParaRPr dirty="0">
              <a:solidFill>
                <a:prstClr val="black"/>
              </a:solidFill>
            </a:endParaRPr>
          </a:p>
        </p:txBody>
      </p:sp>
      <p:sp>
        <p:nvSpPr>
          <p:cNvPr id="25" name="object 18">
            <a:extLst>
              <a:ext uri="{FF2B5EF4-FFF2-40B4-BE49-F238E27FC236}">
                <a16:creationId xmlns:a16="http://schemas.microsoft.com/office/drawing/2014/main" id="{49241987-EE7C-11CD-DDC2-4446237D379F}"/>
              </a:ext>
            </a:extLst>
          </p:cNvPr>
          <p:cNvSpPr txBox="1"/>
          <p:nvPr/>
        </p:nvSpPr>
        <p:spPr>
          <a:xfrm>
            <a:off x="8348770" y="1195118"/>
            <a:ext cx="2145565" cy="3754874"/>
          </a:xfrm>
          <a:prstGeom prst="rect">
            <a:avLst/>
          </a:prstGeom>
          <a:noFill/>
        </p:spPr>
        <p:txBody>
          <a:bodyPr vert="horz" wrap="square" lIns="180000" tIns="0" rIns="180000" bIns="0" rtlCol="0">
            <a:spAutoFit/>
          </a:bodyPr>
          <a:lstStyle/>
          <a:p>
            <a:pPr marL="8467" algn="just" latinLnBrk="0">
              <a:spcBef>
                <a:spcPts val="800"/>
              </a:spcBef>
            </a:pP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다음으로 기술 혁신 속에서 전 부문의 공급망이 어떻게 변화할 것인지</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의료 및 생명과학</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유통</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항공우주 및 방위산업에서 혁신이 예상되는 분야에 대해 고찰했습니다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8467" algn="just" latinLnBrk="0">
              <a:spcBef>
                <a:spcPts val="8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마지막으로 현재 게임 및 엔터테인먼트 플랫폼으로 활용되고 있는 메타버스가 최적의 공급망 운영을 위한 기술로서 갖는 잠재력에 대해 살펴 보았습니다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메타버스를 공급망에 연계하는 것은 실제로 더 큰 학습 경험</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국경 간 의사소통</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운영 시뮬레이션 및 실시간 리스크 완화를 위한 기회를 제공함으로써 공급망이 더 큰 가치를 창출하는 데 기여할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8467" algn="just" latinLnBrk="0">
              <a:spcBef>
                <a:spcPts val="800"/>
              </a:spcBef>
            </a:pP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KPMG</a:t>
            </a: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는 본 보고서를 통해 공급망 관리 경영진이 장단기적으로 어떻게 전략을 수립하고 운영할지에 대해</a:t>
            </a: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보다 새로운 관점에서 생각하고 과감하게 실행할 수 있는 계기가 되기를 바라고 있습니다</a:t>
            </a: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b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b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KPMG</a:t>
            </a: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는 공급망 관리 전문가들로 구성된 팀을  운영하고 있으며</a:t>
            </a: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관리와 관련된 모든 주제를 연구</a:t>
            </a: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분석할 뿐만 아니라</a:t>
            </a: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고객의 성공적인 공급망 운영을 위한 다양한 서비스를 제공하고 있습니다</a:t>
            </a:r>
            <a:r>
              <a:rPr lang="en-US" altLang="ko-KR" sz="8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8467" algn="just" latinLnBrk="0">
              <a:spcBef>
                <a:spcPts val="800"/>
              </a:spcBef>
            </a:pPr>
            <a:endPar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3029612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FB10745A-BBCD-3E21-8D28-C060C8DE1076}"/>
              </a:ext>
            </a:extLst>
          </p:cNvPr>
          <p:cNvGrpSpPr/>
          <p:nvPr/>
        </p:nvGrpSpPr>
        <p:grpSpPr>
          <a:xfrm>
            <a:off x="0" y="782053"/>
            <a:ext cx="12192000" cy="6075947"/>
            <a:chOff x="0" y="782053"/>
            <a:chExt cx="12192000" cy="6075947"/>
          </a:xfrm>
        </p:grpSpPr>
        <p:pic>
          <p:nvPicPr>
            <p:cNvPr id="5" name="그림 4" descr="블루, 다채로움, 일렉트릭 블루, 스크린샷이(가) 표시된 사진&#10;&#10;자동 생성된 설명">
              <a:extLst>
                <a:ext uri="{FF2B5EF4-FFF2-40B4-BE49-F238E27FC236}">
                  <a16:creationId xmlns:a16="http://schemas.microsoft.com/office/drawing/2014/main" id="{3A4D17B5-012B-7B58-7675-1DE239828908}"/>
                </a:ext>
              </a:extLst>
            </p:cNvPr>
            <p:cNvPicPr>
              <a:picLocks noChangeAspect="1"/>
            </p:cNvPicPr>
            <p:nvPr/>
          </p:nvPicPr>
          <p:blipFill rotWithShape="1">
            <a:blip r:embed="rId2">
              <a:extLst>
                <a:ext uri="{28A0092B-C50C-407E-A947-70E740481C1C}">
                  <a14:useLocalDpi xmlns:a14="http://schemas.microsoft.com/office/drawing/2010/main" val="0"/>
                </a:ext>
              </a:extLst>
            </a:blip>
            <a:srcRect t="17797" b="3981"/>
            <a:stretch/>
          </p:blipFill>
          <p:spPr>
            <a:xfrm>
              <a:off x="0" y="782053"/>
              <a:ext cx="12192000" cy="6075947"/>
            </a:xfrm>
            <a:prstGeom prst="rect">
              <a:avLst/>
            </a:prstGeom>
          </p:spPr>
        </p:pic>
        <p:sp>
          <p:nvSpPr>
            <p:cNvPr id="12" name="직사각형 11">
              <a:extLst>
                <a:ext uri="{FF2B5EF4-FFF2-40B4-BE49-F238E27FC236}">
                  <a16:creationId xmlns:a16="http://schemas.microsoft.com/office/drawing/2014/main" id="{4A57FA36-E0EC-1A11-A74E-E26DBC76214C}"/>
                </a:ext>
              </a:extLst>
            </p:cNvPr>
            <p:cNvSpPr/>
            <p:nvPr/>
          </p:nvSpPr>
          <p:spPr>
            <a:xfrm>
              <a:off x="0" y="782053"/>
              <a:ext cx="12192000" cy="6075947"/>
            </a:xfrm>
            <a:prstGeom prst="rect">
              <a:avLst/>
            </a:prstGeom>
            <a:solidFill>
              <a:srgbClr val="1E49E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7" name="그림 6" descr="폰트, 텍스트, 그래픽, 로고이(가) 표시된 사진&#10;&#10;자동 생성된 설명">
            <a:extLst>
              <a:ext uri="{FF2B5EF4-FFF2-40B4-BE49-F238E27FC236}">
                <a16:creationId xmlns:a16="http://schemas.microsoft.com/office/drawing/2014/main" id="{1D60FFB2-79C4-9120-8E65-C679B8F79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30" y="6486525"/>
            <a:ext cx="756241" cy="170465"/>
          </a:xfrm>
          <a:prstGeom prst="rect">
            <a:avLst/>
          </a:prstGeom>
        </p:spPr>
      </p:pic>
      <p:sp>
        <p:nvSpPr>
          <p:cNvPr id="9" name="object 41">
            <a:extLst>
              <a:ext uri="{FF2B5EF4-FFF2-40B4-BE49-F238E27FC236}">
                <a16:creationId xmlns:a16="http://schemas.microsoft.com/office/drawing/2014/main" id="{948FAB77-CCE7-1704-5FC7-3D603A21E839}"/>
              </a:ext>
            </a:extLst>
          </p:cNvPr>
          <p:cNvSpPr txBox="1"/>
          <p:nvPr/>
        </p:nvSpPr>
        <p:spPr>
          <a:xfrm>
            <a:off x="693951" y="1367915"/>
            <a:ext cx="10802724" cy="1479037"/>
          </a:xfrm>
          <a:prstGeom prst="rect">
            <a:avLst/>
          </a:prstGeom>
        </p:spPr>
        <p:txBody>
          <a:bodyPr vert="horz" wrap="square" lIns="0" tIns="184573" rIns="0" bIns="0" rtlCol="0">
            <a:spAutoFit/>
          </a:bodyPr>
          <a:lstStyle/>
          <a:p>
            <a:pPr marL="8467" marR="3387" latinLnBrk="0"/>
            <a:r>
              <a:rPr lang="en-US" altLang="ko-KR" sz="2800" b="1" spc="-150" dirty="0">
                <a:ln>
                  <a:solidFill>
                    <a:prstClr val="white">
                      <a:lumMod val="75000"/>
                      <a:alpha val="0"/>
                    </a:prstClr>
                  </a:solidFill>
                </a:ln>
                <a:solidFill>
                  <a:schemeClr val="bg1">
                    <a:lumMod val="95000"/>
                  </a:schemeClr>
                </a:solidFill>
                <a:latin typeface="KoPub돋움체 Bold" panose="00000800000000000000" pitchFamily="2" charset="-127"/>
                <a:ea typeface="KoPub돋움체 Bold" panose="00000800000000000000" pitchFamily="2" charset="-127"/>
              </a:rPr>
              <a:t>KPMG</a:t>
            </a:r>
            <a:r>
              <a:rPr lang="ko-KR" altLang="en-US" sz="2800" b="1" spc="-150" dirty="0">
                <a:ln>
                  <a:solidFill>
                    <a:prstClr val="white">
                      <a:lumMod val="75000"/>
                      <a:alpha val="0"/>
                    </a:prstClr>
                  </a:solidFill>
                </a:ln>
                <a:solidFill>
                  <a:schemeClr val="bg1">
                    <a:lumMod val="95000"/>
                  </a:schemeClr>
                </a:solidFill>
                <a:latin typeface="KoPub돋움체 Bold" panose="00000800000000000000" pitchFamily="2" charset="-127"/>
                <a:ea typeface="KoPub돋움체 Bold" panose="00000800000000000000" pitchFamily="2" charset="-127"/>
              </a:rPr>
              <a:t>는 기업 오퍼레이션 혁신 전략수립부터 상세 실행 방안 설계</a:t>
            </a:r>
            <a:r>
              <a:rPr lang="en-US" altLang="ko-KR" sz="2800" b="1" spc="-150" dirty="0">
                <a:ln>
                  <a:solidFill>
                    <a:prstClr val="white">
                      <a:lumMod val="75000"/>
                      <a:alpha val="0"/>
                    </a:prstClr>
                  </a:solidFill>
                </a:ln>
                <a:solidFill>
                  <a:schemeClr val="bg1">
                    <a:lumMod val="95000"/>
                  </a:schemeClr>
                </a:solidFill>
                <a:latin typeface="KoPub돋움체 Bold" panose="00000800000000000000" pitchFamily="2" charset="-127"/>
                <a:ea typeface="KoPub돋움체 Bold" panose="00000800000000000000" pitchFamily="2" charset="-127"/>
              </a:rPr>
              <a:t>, </a:t>
            </a:r>
            <a:r>
              <a:rPr lang="ko-KR" altLang="en-US" sz="2800" b="1" spc="-150" dirty="0">
                <a:ln>
                  <a:solidFill>
                    <a:prstClr val="white">
                      <a:lumMod val="75000"/>
                      <a:alpha val="0"/>
                    </a:prstClr>
                  </a:solidFill>
                </a:ln>
                <a:solidFill>
                  <a:schemeClr val="bg1">
                    <a:lumMod val="95000"/>
                  </a:schemeClr>
                </a:solidFill>
                <a:latin typeface="KoPub돋움체 Bold" panose="00000800000000000000" pitchFamily="2" charset="-127"/>
                <a:ea typeface="KoPub돋움체 Bold" panose="00000800000000000000" pitchFamily="2" charset="-127"/>
              </a:rPr>
              <a:t>구축 후 실행까지 </a:t>
            </a:r>
            <a:r>
              <a:rPr lang="en-US" altLang="ko-KR" sz="2800" b="1" spc="-150" dirty="0">
                <a:ln>
                  <a:solidFill>
                    <a:prstClr val="white">
                      <a:lumMod val="75000"/>
                      <a:alpha val="0"/>
                    </a:prstClr>
                  </a:solidFill>
                </a:ln>
                <a:solidFill>
                  <a:schemeClr val="bg1">
                    <a:lumMod val="95000"/>
                  </a:schemeClr>
                </a:solidFill>
                <a:latin typeface="KoPub돋움체 Bold" panose="00000800000000000000" pitchFamily="2" charset="-127"/>
                <a:ea typeface="KoPub돋움체 Bold" panose="00000800000000000000" pitchFamily="2" charset="-127"/>
              </a:rPr>
              <a:t>End to End Total Consulting Service</a:t>
            </a:r>
            <a:r>
              <a:rPr lang="ko-KR" altLang="en-US" sz="2800" b="1" spc="-150" dirty="0">
                <a:ln>
                  <a:solidFill>
                    <a:prstClr val="white">
                      <a:lumMod val="75000"/>
                      <a:alpha val="0"/>
                    </a:prstClr>
                  </a:solidFill>
                </a:ln>
                <a:solidFill>
                  <a:schemeClr val="bg1">
                    <a:lumMod val="95000"/>
                  </a:schemeClr>
                </a:solidFill>
                <a:latin typeface="KoPub돋움체 Bold" panose="00000800000000000000" pitchFamily="2" charset="-127"/>
                <a:ea typeface="KoPub돋움체 Bold" panose="00000800000000000000" pitchFamily="2" charset="-127"/>
              </a:rPr>
              <a:t>를 제공해 드립니다</a:t>
            </a:r>
            <a:r>
              <a:rPr lang="en-US" altLang="ko-KR" sz="2800" b="1" spc="-150" dirty="0">
                <a:ln>
                  <a:solidFill>
                    <a:prstClr val="white">
                      <a:lumMod val="75000"/>
                      <a:alpha val="0"/>
                    </a:prstClr>
                  </a:solidFill>
                </a:ln>
                <a:solidFill>
                  <a:schemeClr val="bg1">
                    <a:lumMod val="95000"/>
                  </a:schemeClr>
                </a:solidFill>
                <a:latin typeface="KoPub돋움체 Bold" panose="00000800000000000000" pitchFamily="2" charset="-127"/>
                <a:ea typeface="KoPub돋움체 Bold" panose="00000800000000000000" pitchFamily="2" charset="-127"/>
              </a:rPr>
              <a:t>.</a:t>
            </a:r>
          </a:p>
          <a:p>
            <a:pPr marL="8467" marR="3387" latinLnBrk="0"/>
            <a:endParaRPr lang="en-US" altLang="ko-KR" sz="2800" b="1" spc="-150" dirty="0">
              <a:ln>
                <a:solidFill>
                  <a:prstClr val="white">
                    <a:lumMod val="75000"/>
                    <a:alpha val="0"/>
                  </a:prstClr>
                </a:solidFill>
              </a:ln>
              <a:solidFill>
                <a:schemeClr val="bg1">
                  <a:lumMod val="95000"/>
                </a:schemeClr>
              </a:solidFill>
              <a:latin typeface="KoPub돋움체 Bold" panose="00000800000000000000" pitchFamily="2" charset="-127"/>
              <a:ea typeface="KoPub돋움체 Bold" panose="00000800000000000000" pitchFamily="2" charset="-127"/>
            </a:endParaRPr>
          </a:p>
        </p:txBody>
      </p:sp>
      <p:sp>
        <p:nvSpPr>
          <p:cNvPr id="10" name="object 3">
            <a:extLst>
              <a:ext uri="{FF2B5EF4-FFF2-40B4-BE49-F238E27FC236}">
                <a16:creationId xmlns:a16="http://schemas.microsoft.com/office/drawing/2014/main" id="{8945F51E-9B9D-001F-9D27-CBAC42D93099}"/>
              </a:ext>
            </a:extLst>
          </p:cNvPr>
          <p:cNvSpPr/>
          <p:nvPr/>
        </p:nvSpPr>
        <p:spPr>
          <a:xfrm>
            <a:off x="713506" y="2533869"/>
            <a:ext cx="596053" cy="0"/>
          </a:xfrm>
          <a:custGeom>
            <a:avLst/>
            <a:gdLst/>
            <a:ahLst/>
            <a:cxnLst/>
            <a:rect l="l" t="t" r="r" b="b"/>
            <a:pathLst>
              <a:path w="894080">
                <a:moveTo>
                  <a:pt x="0" y="0"/>
                </a:moveTo>
                <a:lnTo>
                  <a:pt x="894003" y="0"/>
                </a:lnTo>
              </a:path>
            </a:pathLst>
          </a:custGeom>
          <a:ln w="50800">
            <a:solidFill>
              <a:srgbClr val="FD349C"/>
            </a:solidFill>
          </a:ln>
        </p:spPr>
        <p:txBody>
          <a:bodyPr wrap="square" lIns="0" tIns="0" rIns="0" bIns="0" rtlCol="0"/>
          <a:lstStyle/>
          <a:p>
            <a:pPr latinLnBrk="0"/>
            <a:endParaRPr sz="800" dirty="0">
              <a:latin typeface="KoPub돋움체 Medium" panose="00000600000000000000" pitchFamily="2" charset="-127"/>
            </a:endParaRPr>
          </a:p>
        </p:txBody>
      </p:sp>
      <p:grpSp>
        <p:nvGrpSpPr>
          <p:cNvPr id="39" name="그룹 38">
            <a:extLst>
              <a:ext uri="{FF2B5EF4-FFF2-40B4-BE49-F238E27FC236}">
                <a16:creationId xmlns:a16="http://schemas.microsoft.com/office/drawing/2014/main" id="{8DD9AFC0-4C89-41EA-A0CC-03102A0477F9}"/>
              </a:ext>
            </a:extLst>
          </p:cNvPr>
          <p:cNvGrpSpPr/>
          <p:nvPr/>
        </p:nvGrpSpPr>
        <p:grpSpPr>
          <a:xfrm>
            <a:off x="719996" y="2934491"/>
            <a:ext cx="2604229" cy="969080"/>
            <a:chOff x="719996" y="2934491"/>
            <a:chExt cx="2518365" cy="969080"/>
          </a:xfrm>
        </p:grpSpPr>
        <p:sp>
          <p:nvSpPr>
            <p:cNvPr id="31" name="직사각형 30">
              <a:extLst>
                <a:ext uri="{FF2B5EF4-FFF2-40B4-BE49-F238E27FC236}">
                  <a16:creationId xmlns:a16="http://schemas.microsoft.com/office/drawing/2014/main" id="{D29AB729-BF9B-353F-3544-D221A9F525A4}"/>
                </a:ext>
              </a:extLst>
            </p:cNvPr>
            <p:cNvSpPr/>
            <p:nvPr/>
          </p:nvSpPr>
          <p:spPr>
            <a:xfrm>
              <a:off x="719996" y="3179728"/>
              <a:ext cx="2518309" cy="723843"/>
            </a:xfrm>
            <a:prstGeom prst="rect">
              <a:avLst/>
            </a:prstGeom>
            <a:solidFill>
              <a:schemeClr val="bg1">
                <a:alpha val="20000"/>
              </a:schemeClr>
            </a:solidFill>
            <a:ln w="3175" algn="ctr">
              <a:solidFill>
                <a:schemeClr val="bg1"/>
              </a:solidFill>
              <a:miter lim="800000"/>
              <a:headEnd/>
              <a:tailEnd/>
            </a:ln>
          </p:spPr>
          <p:txBody>
            <a:bodyPr lIns="67602" tIns="108000" rIns="16900" bIns="16900" anchor="t">
              <a:noAutofit/>
            </a:bodyPr>
            <a:lstStyle/>
            <a:p>
              <a:pPr marL="180975" marR="0" lvl="0" indent="-180975" defTabSz="858481"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1" lang="ko-KR" altLang="en-US" sz="900" b="1" i="0" u="none" strike="noStrike" kern="0" cap="none" spc="0" normalizeH="0" baseline="0" noProof="0" dirty="0">
                  <a:ln>
                    <a:no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cs typeface="Arial"/>
                </a:rPr>
                <a:t>전사 프로세스 혁신</a:t>
              </a:r>
            </a:p>
            <a:p>
              <a:pPr marL="180975" marR="0" lvl="0" indent="-180975" defTabSz="858481"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1" lang="en-US" altLang="ko-KR" sz="900" b="1" i="0" u="none" strike="noStrike" kern="0" cap="none" spc="0" normalizeH="0" baseline="0" noProof="0" dirty="0">
                  <a:ln>
                    <a:no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cs typeface="Arial"/>
                </a:rPr>
                <a:t>ERP </a:t>
              </a:r>
              <a:r>
                <a:rPr kumimoji="1" lang="ko-KR" altLang="en-US" sz="900" b="1" i="0" u="none" strike="noStrike" kern="0" cap="none" spc="0" normalizeH="0" baseline="0" noProof="0" dirty="0">
                  <a:ln>
                    <a:no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cs typeface="Arial"/>
                </a:rPr>
                <a:t>및 전사 통합 시스템 구축</a:t>
              </a:r>
            </a:p>
            <a:p>
              <a:pPr marR="0" lvl="0" defTabSz="858481" eaLnBrk="1" fontAlgn="auto" latinLnBrk="0" hangingPunct="1">
                <a:lnSpc>
                  <a:spcPct val="110000"/>
                </a:lnSpc>
                <a:spcBef>
                  <a:spcPts val="0"/>
                </a:spcBef>
                <a:spcAft>
                  <a:spcPts val="0"/>
                </a:spcAft>
                <a:buClrTx/>
                <a:buSzPct val="100000"/>
                <a:tabLst/>
                <a:defRPr/>
              </a:pPr>
              <a:r>
                <a:rPr kumimoji="1" lang="ko-KR" altLang="en-US" sz="900" b="1" i="0" u="none" strike="noStrike" kern="0" cap="none" spc="0" normalizeH="0" baseline="0" noProof="0" dirty="0">
                  <a:ln>
                    <a:no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cs typeface="Arial"/>
                </a:rPr>
                <a:t> </a:t>
              </a:r>
              <a:endParaRPr kumimoji="1" lang="en-US" altLang="ko-KR" sz="900" b="1" i="0" u="none" strike="noStrike" kern="0" cap="none" spc="0" normalizeH="0" baseline="0" noProof="0" dirty="0">
                <a:ln>
                  <a:no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cs typeface="Arial"/>
              </a:endParaRPr>
            </a:p>
          </p:txBody>
        </p:sp>
        <p:sp>
          <p:nvSpPr>
            <p:cNvPr id="32" name="직사각형 31">
              <a:extLst>
                <a:ext uri="{FF2B5EF4-FFF2-40B4-BE49-F238E27FC236}">
                  <a16:creationId xmlns:a16="http://schemas.microsoft.com/office/drawing/2014/main" id="{D74C1970-795B-2D31-009D-89038AD917E0}"/>
                </a:ext>
              </a:extLst>
            </p:cNvPr>
            <p:cNvSpPr/>
            <p:nvPr/>
          </p:nvSpPr>
          <p:spPr>
            <a:xfrm>
              <a:off x="719997" y="2934491"/>
              <a:ext cx="2518364" cy="245238"/>
            </a:xfrm>
            <a:prstGeom prst="rect">
              <a:avLst/>
            </a:prstGeom>
            <a:solidFill>
              <a:srgbClr val="14319C"/>
            </a:solidFill>
            <a:ln w="3175" cap="flat" cmpd="sng" algn="ctr">
              <a:solidFill>
                <a:srgbClr val="14319C"/>
              </a:solidFill>
              <a:prstDash val="solid"/>
              <a:miter lim="800000"/>
            </a:ln>
            <a:effectLst/>
          </p:spPr>
          <p:txBody>
            <a:bodyPr lIns="0" tIns="41732" rIns="0" bIns="41732" rtlCol="0" anchor="ctr"/>
            <a:lstStyle/>
            <a:p>
              <a:pPr marL="0" marR="0" lvl="0" indent="0" algn="ctr" defTabSz="858481"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rPr>
                <a:t>Process Innovation / ERP</a:t>
              </a:r>
            </a:p>
          </p:txBody>
        </p:sp>
      </p:grpSp>
      <p:grpSp>
        <p:nvGrpSpPr>
          <p:cNvPr id="38" name="그룹 37">
            <a:extLst>
              <a:ext uri="{FF2B5EF4-FFF2-40B4-BE49-F238E27FC236}">
                <a16:creationId xmlns:a16="http://schemas.microsoft.com/office/drawing/2014/main" id="{BCDA5B2C-9369-8FFE-1D6B-810F4BE6F8F3}"/>
              </a:ext>
            </a:extLst>
          </p:cNvPr>
          <p:cNvGrpSpPr/>
          <p:nvPr/>
        </p:nvGrpSpPr>
        <p:grpSpPr>
          <a:xfrm>
            <a:off x="3524952" y="2934491"/>
            <a:ext cx="2518365" cy="969080"/>
            <a:chOff x="3451164" y="2934491"/>
            <a:chExt cx="2518365" cy="969080"/>
          </a:xfrm>
        </p:grpSpPr>
        <p:sp>
          <p:nvSpPr>
            <p:cNvPr id="36" name="직사각형 35">
              <a:extLst>
                <a:ext uri="{FF2B5EF4-FFF2-40B4-BE49-F238E27FC236}">
                  <a16:creationId xmlns:a16="http://schemas.microsoft.com/office/drawing/2014/main" id="{4DECF40E-4170-EF92-EC7B-6E2DF02CB632}"/>
                </a:ext>
              </a:extLst>
            </p:cNvPr>
            <p:cNvSpPr/>
            <p:nvPr/>
          </p:nvSpPr>
          <p:spPr>
            <a:xfrm>
              <a:off x="3451164" y="3179728"/>
              <a:ext cx="2518309" cy="723843"/>
            </a:xfrm>
            <a:prstGeom prst="rect">
              <a:avLst/>
            </a:prstGeom>
            <a:solidFill>
              <a:schemeClr val="bg1">
                <a:alpha val="20000"/>
              </a:schemeClr>
            </a:solidFill>
            <a:ln w="3175" algn="ctr">
              <a:solidFill>
                <a:schemeClr val="bg1"/>
              </a:solidFill>
              <a:miter lim="800000"/>
              <a:headEnd/>
              <a:tailEnd/>
            </a:ln>
          </p:spPr>
          <p:txBody>
            <a:bodyPr lIns="67602" tIns="108000" rIns="16900" bIns="16900" anchor="t">
              <a:noAutofit/>
            </a:bodyPr>
            <a:lstStyle/>
            <a:p>
              <a:pPr marL="180975" indent="-180975" defTabSz="858481" latinLnBrk="0">
                <a:lnSpc>
                  <a:spcPct val="110000"/>
                </a:lnSpc>
                <a:buSzPct val="100000"/>
                <a:buFont typeface="Arial" panose="020B0604020202020204" pitchFamily="34" charset="0"/>
                <a:buChar char="•"/>
              </a:pP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글로벌 공급망 진단 </a:t>
              </a:r>
              <a:r>
                <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 </a:t>
              </a: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전략 수립</a:t>
              </a:r>
            </a:p>
            <a:p>
              <a:pPr marL="180975" indent="-180975" defTabSz="858481" latinLnBrk="0">
                <a:lnSpc>
                  <a:spcPct val="110000"/>
                </a:lnSpc>
                <a:buSzPct val="100000"/>
                <a:buFont typeface="Arial" panose="020B0604020202020204" pitchFamily="34" charset="0"/>
                <a:buChar char="•"/>
              </a:pPr>
              <a:r>
                <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CDD/ODD/ITDD, PMI, Turn Around </a:t>
              </a: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컨설팅</a:t>
              </a:r>
            </a:p>
            <a:p>
              <a:pPr marL="180975" indent="-180975" defTabSz="858481" latinLnBrk="0">
                <a:lnSpc>
                  <a:spcPct val="110000"/>
                </a:lnSpc>
                <a:buSzPct val="100000"/>
                <a:buFont typeface="Arial" panose="020B0604020202020204" pitchFamily="34" charset="0"/>
                <a:buChar char="•"/>
              </a:pPr>
              <a:endPar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endParaRPr>
            </a:p>
          </p:txBody>
        </p:sp>
        <p:sp>
          <p:nvSpPr>
            <p:cNvPr id="37" name="직사각형 36">
              <a:extLst>
                <a:ext uri="{FF2B5EF4-FFF2-40B4-BE49-F238E27FC236}">
                  <a16:creationId xmlns:a16="http://schemas.microsoft.com/office/drawing/2014/main" id="{C3877311-197F-80BF-BD1D-F49138037E34}"/>
                </a:ext>
              </a:extLst>
            </p:cNvPr>
            <p:cNvSpPr/>
            <p:nvPr/>
          </p:nvSpPr>
          <p:spPr>
            <a:xfrm>
              <a:off x="3451165" y="2934491"/>
              <a:ext cx="2518364" cy="245238"/>
            </a:xfrm>
            <a:prstGeom prst="rect">
              <a:avLst/>
            </a:prstGeom>
            <a:solidFill>
              <a:srgbClr val="14319C"/>
            </a:solidFill>
            <a:ln w="3175" cap="flat" cmpd="sng" algn="ctr">
              <a:solidFill>
                <a:srgbClr val="14319C"/>
              </a:solidFill>
              <a:prstDash val="solid"/>
              <a:miter lim="800000"/>
            </a:ln>
            <a:effectLst/>
          </p:spPr>
          <p:txBody>
            <a:bodyPr lIns="0" tIns="41732" rIns="0" bIns="41732" rtlCol="0" anchor="ctr"/>
            <a:lstStyle/>
            <a:p>
              <a:pPr marL="0" marR="0" lvl="0" indent="0" algn="ctr" defTabSz="858481"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rPr>
                <a:t>Operations Strategy</a:t>
              </a:r>
            </a:p>
          </p:txBody>
        </p:sp>
      </p:grpSp>
      <p:grpSp>
        <p:nvGrpSpPr>
          <p:cNvPr id="40" name="그룹 39">
            <a:extLst>
              <a:ext uri="{FF2B5EF4-FFF2-40B4-BE49-F238E27FC236}">
                <a16:creationId xmlns:a16="http://schemas.microsoft.com/office/drawing/2014/main" id="{FBEE55EB-9B03-F467-9F80-14B69B55E990}"/>
              </a:ext>
            </a:extLst>
          </p:cNvPr>
          <p:cNvGrpSpPr/>
          <p:nvPr/>
        </p:nvGrpSpPr>
        <p:grpSpPr>
          <a:xfrm>
            <a:off x="6244044" y="2934491"/>
            <a:ext cx="2518365" cy="969080"/>
            <a:chOff x="3451164" y="2934491"/>
            <a:chExt cx="2518365" cy="969080"/>
          </a:xfrm>
        </p:grpSpPr>
        <p:sp>
          <p:nvSpPr>
            <p:cNvPr id="41" name="직사각형 40">
              <a:extLst>
                <a:ext uri="{FF2B5EF4-FFF2-40B4-BE49-F238E27FC236}">
                  <a16:creationId xmlns:a16="http://schemas.microsoft.com/office/drawing/2014/main" id="{8E59B440-E8F8-BE87-D95F-FF6F15960189}"/>
                </a:ext>
              </a:extLst>
            </p:cNvPr>
            <p:cNvSpPr/>
            <p:nvPr/>
          </p:nvSpPr>
          <p:spPr>
            <a:xfrm>
              <a:off x="3451164" y="3179728"/>
              <a:ext cx="2518309" cy="723843"/>
            </a:xfrm>
            <a:prstGeom prst="rect">
              <a:avLst/>
            </a:prstGeom>
            <a:solidFill>
              <a:schemeClr val="bg1">
                <a:alpha val="20000"/>
              </a:schemeClr>
            </a:solidFill>
            <a:ln w="3175" algn="ctr">
              <a:solidFill>
                <a:schemeClr val="bg1"/>
              </a:solidFill>
              <a:miter lim="800000"/>
              <a:headEnd/>
              <a:tailEnd/>
            </a:ln>
          </p:spPr>
          <p:txBody>
            <a:bodyPr lIns="67602" tIns="108000" rIns="16900" bIns="16900" anchor="t">
              <a:noAutofit/>
            </a:bodyPr>
            <a:lstStyle/>
            <a:p>
              <a:pPr marL="180975" indent="-180975" defTabSz="858481" latinLnBrk="0">
                <a:lnSpc>
                  <a:spcPct val="110000"/>
                </a:lnSpc>
                <a:buSzPct val="100000"/>
                <a:buFont typeface="Arial" panose="020B0604020202020204" pitchFamily="34" charset="0"/>
                <a:buChar char="•"/>
              </a:pPr>
              <a:r>
                <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DX </a:t>
              </a: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전략 및 실행 방안 수립</a:t>
              </a:r>
            </a:p>
            <a:p>
              <a:pPr marL="180975" indent="-180975" defTabSz="858481" latinLnBrk="0">
                <a:lnSpc>
                  <a:spcPct val="110000"/>
                </a:lnSpc>
                <a:buSzPct val="100000"/>
                <a:buFont typeface="Arial" panose="020B0604020202020204" pitchFamily="34" charset="0"/>
                <a:buChar char="•"/>
              </a:pPr>
              <a:r>
                <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Digital </a:t>
              </a: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기반 </a:t>
              </a:r>
              <a:r>
                <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PI (D&amp;A, AI </a:t>
              </a: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등</a:t>
              </a:r>
              <a:r>
                <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a:t>
              </a:r>
            </a:p>
            <a:p>
              <a:pPr marL="180975" indent="-180975" defTabSz="858481" latinLnBrk="0">
                <a:lnSpc>
                  <a:spcPct val="110000"/>
                </a:lnSpc>
                <a:buSzPct val="100000"/>
                <a:buFont typeface="Arial" panose="020B0604020202020204" pitchFamily="34" charset="0"/>
                <a:buChar char="•"/>
              </a:pPr>
              <a:endPar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endParaRPr>
            </a:p>
          </p:txBody>
        </p:sp>
        <p:sp>
          <p:nvSpPr>
            <p:cNvPr id="42" name="직사각형 41">
              <a:extLst>
                <a:ext uri="{FF2B5EF4-FFF2-40B4-BE49-F238E27FC236}">
                  <a16:creationId xmlns:a16="http://schemas.microsoft.com/office/drawing/2014/main" id="{5BA4E11C-C82F-E3AF-AAA4-41BD6AD627A6}"/>
                </a:ext>
              </a:extLst>
            </p:cNvPr>
            <p:cNvSpPr/>
            <p:nvPr/>
          </p:nvSpPr>
          <p:spPr>
            <a:xfrm>
              <a:off x="3451165" y="2934491"/>
              <a:ext cx="2518364" cy="245238"/>
            </a:xfrm>
            <a:prstGeom prst="rect">
              <a:avLst/>
            </a:prstGeom>
            <a:solidFill>
              <a:srgbClr val="14319C"/>
            </a:solidFill>
            <a:ln w="3175" cap="flat" cmpd="sng" algn="ctr">
              <a:solidFill>
                <a:srgbClr val="14319C"/>
              </a:solidFill>
              <a:prstDash val="solid"/>
              <a:miter lim="800000"/>
            </a:ln>
            <a:effectLst/>
          </p:spPr>
          <p:txBody>
            <a:bodyPr lIns="0" tIns="41732" rIns="0" bIns="41732" rtlCol="0" anchor="ctr"/>
            <a:lstStyle/>
            <a:p>
              <a:pPr marL="0" marR="0" lvl="0" indent="0" algn="ctr" defTabSz="858481"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rPr>
                <a:t>Digital Transformation</a:t>
              </a:r>
            </a:p>
          </p:txBody>
        </p:sp>
      </p:grpSp>
      <p:grpSp>
        <p:nvGrpSpPr>
          <p:cNvPr id="61" name="그룹 60">
            <a:extLst>
              <a:ext uri="{FF2B5EF4-FFF2-40B4-BE49-F238E27FC236}">
                <a16:creationId xmlns:a16="http://schemas.microsoft.com/office/drawing/2014/main" id="{B467DF51-F283-97CF-9E96-FC3C4F4B2EA4}"/>
              </a:ext>
            </a:extLst>
          </p:cNvPr>
          <p:cNvGrpSpPr/>
          <p:nvPr/>
        </p:nvGrpSpPr>
        <p:grpSpPr>
          <a:xfrm>
            <a:off x="8963137" y="2934491"/>
            <a:ext cx="2518365" cy="969080"/>
            <a:chOff x="3451164" y="2934491"/>
            <a:chExt cx="2518365" cy="969080"/>
          </a:xfrm>
        </p:grpSpPr>
        <p:sp>
          <p:nvSpPr>
            <p:cNvPr id="62" name="직사각형 61">
              <a:extLst>
                <a:ext uri="{FF2B5EF4-FFF2-40B4-BE49-F238E27FC236}">
                  <a16:creationId xmlns:a16="http://schemas.microsoft.com/office/drawing/2014/main" id="{C9E8CBA0-247B-792B-522B-E6C0C8771C50}"/>
                </a:ext>
              </a:extLst>
            </p:cNvPr>
            <p:cNvSpPr/>
            <p:nvPr/>
          </p:nvSpPr>
          <p:spPr>
            <a:xfrm>
              <a:off x="3451164" y="3179728"/>
              <a:ext cx="2518309" cy="723843"/>
            </a:xfrm>
            <a:prstGeom prst="rect">
              <a:avLst/>
            </a:prstGeom>
            <a:solidFill>
              <a:schemeClr val="bg1">
                <a:alpha val="20000"/>
              </a:schemeClr>
            </a:solidFill>
            <a:ln w="3175" algn="ctr">
              <a:solidFill>
                <a:schemeClr val="bg1"/>
              </a:solidFill>
              <a:miter lim="800000"/>
              <a:headEnd/>
              <a:tailEnd/>
            </a:ln>
          </p:spPr>
          <p:txBody>
            <a:bodyPr lIns="67602" tIns="108000" rIns="16900" bIns="16900" anchor="t">
              <a:noAutofit/>
            </a:bodyPr>
            <a:lstStyle/>
            <a:p>
              <a:pPr marL="180975" indent="-180975" defTabSz="858481" latinLnBrk="0">
                <a:lnSpc>
                  <a:spcPct val="110000"/>
                </a:lnSpc>
                <a:buSzPct val="100000"/>
                <a:buFont typeface="Arial" panose="020B0604020202020204" pitchFamily="34" charset="0"/>
                <a:buChar char="•"/>
              </a:pP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재무 </a:t>
              </a:r>
              <a:r>
                <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 </a:t>
              </a: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경영관리 프로세스 혁신</a:t>
              </a:r>
            </a:p>
            <a:p>
              <a:pPr marL="180975" indent="-180975" defTabSz="858481" latinLnBrk="0">
                <a:lnSpc>
                  <a:spcPct val="110000"/>
                </a:lnSpc>
                <a:buSzPct val="100000"/>
                <a:buFont typeface="Arial" panose="020B0604020202020204" pitchFamily="34" charset="0"/>
                <a:buChar char="•"/>
              </a:pP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원가 </a:t>
              </a:r>
              <a:r>
                <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 </a:t>
              </a: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수익성 분석 시스템 구축</a:t>
              </a:r>
            </a:p>
            <a:p>
              <a:pPr marL="180975" indent="-180975" defTabSz="858481" latinLnBrk="0">
                <a:lnSpc>
                  <a:spcPct val="110000"/>
                </a:lnSpc>
                <a:buSzPct val="100000"/>
                <a:buFont typeface="Arial" panose="020B0604020202020204" pitchFamily="34" charset="0"/>
                <a:buChar char="•"/>
              </a:pPr>
              <a:endPar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endParaRPr>
            </a:p>
          </p:txBody>
        </p:sp>
        <p:sp>
          <p:nvSpPr>
            <p:cNvPr id="63" name="직사각형 62">
              <a:extLst>
                <a:ext uri="{FF2B5EF4-FFF2-40B4-BE49-F238E27FC236}">
                  <a16:creationId xmlns:a16="http://schemas.microsoft.com/office/drawing/2014/main" id="{98C10E60-7252-7F3D-821F-8D17C1BF5628}"/>
                </a:ext>
              </a:extLst>
            </p:cNvPr>
            <p:cNvSpPr/>
            <p:nvPr/>
          </p:nvSpPr>
          <p:spPr>
            <a:xfrm>
              <a:off x="3451165" y="2934491"/>
              <a:ext cx="2518364" cy="245238"/>
            </a:xfrm>
            <a:prstGeom prst="rect">
              <a:avLst/>
            </a:prstGeom>
            <a:solidFill>
              <a:srgbClr val="14319C"/>
            </a:solidFill>
            <a:ln w="3175" cap="flat" cmpd="sng" algn="ctr">
              <a:solidFill>
                <a:srgbClr val="14319C"/>
              </a:solidFill>
              <a:prstDash val="solid"/>
              <a:miter lim="800000"/>
            </a:ln>
            <a:effectLst/>
          </p:spPr>
          <p:txBody>
            <a:bodyPr lIns="0" tIns="41732" rIns="0" bIns="41732" rtlCol="0" anchor="ctr"/>
            <a:lstStyle/>
            <a:p>
              <a:pPr marL="0" marR="0" lvl="0" indent="0" algn="ctr" defTabSz="858481"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rPr>
                <a:t>FCM : Financial Chain Management</a:t>
              </a:r>
            </a:p>
          </p:txBody>
        </p:sp>
      </p:grpSp>
      <p:grpSp>
        <p:nvGrpSpPr>
          <p:cNvPr id="64" name="그룹 63">
            <a:extLst>
              <a:ext uri="{FF2B5EF4-FFF2-40B4-BE49-F238E27FC236}">
                <a16:creationId xmlns:a16="http://schemas.microsoft.com/office/drawing/2014/main" id="{7DD5AC5D-C12F-FEFD-D917-17D6EE3B1C5D}"/>
              </a:ext>
            </a:extLst>
          </p:cNvPr>
          <p:cNvGrpSpPr/>
          <p:nvPr/>
        </p:nvGrpSpPr>
        <p:grpSpPr>
          <a:xfrm>
            <a:off x="719996" y="4040333"/>
            <a:ext cx="2604229" cy="969080"/>
            <a:chOff x="719996" y="2934491"/>
            <a:chExt cx="2518365" cy="969080"/>
          </a:xfrm>
        </p:grpSpPr>
        <p:sp>
          <p:nvSpPr>
            <p:cNvPr id="65" name="직사각형 64">
              <a:extLst>
                <a:ext uri="{FF2B5EF4-FFF2-40B4-BE49-F238E27FC236}">
                  <a16:creationId xmlns:a16="http://schemas.microsoft.com/office/drawing/2014/main" id="{1D59F8BB-4BB3-0525-F0EF-807658B53335}"/>
                </a:ext>
              </a:extLst>
            </p:cNvPr>
            <p:cNvSpPr/>
            <p:nvPr/>
          </p:nvSpPr>
          <p:spPr>
            <a:xfrm>
              <a:off x="719996" y="3179728"/>
              <a:ext cx="2518309" cy="723843"/>
            </a:xfrm>
            <a:prstGeom prst="rect">
              <a:avLst/>
            </a:prstGeom>
            <a:solidFill>
              <a:schemeClr val="bg1">
                <a:alpha val="20000"/>
              </a:schemeClr>
            </a:solidFill>
            <a:ln w="3175" algn="ctr">
              <a:solidFill>
                <a:schemeClr val="bg1"/>
              </a:solidFill>
              <a:miter lim="800000"/>
              <a:headEnd/>
              <a:tailEnd/>
            </a:ln>
          </p:spPr>
          <p:txBody>
            <a:bodyPr lIns="67602" tIns="108000" rIns="16900" bIns="16900" anchor="t">
              <a:noAutofit/>
            </a:bodyPr>
            <a:lstStyle/>
            <a:p>
              <a:pPr marL="180975" indent="-180975" defTabSz="858481" latinLnBrk="0">
                <a:lnSpc>
                  <a:spcPct val="110000"/>
                </a:lnSpc>
                <a:buSzPct val="100000"/>
                <a:buFont typeface="Arial" panose="020B0604020202020204" pitchFamily="34" charset="0"/>
                <a:buChar char="•"/>
              </a:pP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공급망 관리 프로세스 혁신</a:t>
              </a:r>
            </a:p>
            <a:p>
              <a:pPr marL="180975" indent="-180975" defTabSz="858481" latinLnBrk="0">
                <a:lnSpc>
                  <a:spcPct val="110000"/>
                </a:lnSpc>
                <a:buSzPct val="100000"/>
                <a:buFont typeface="Arial" panose="020B0604020202020204" pitchFamily="34" charset="0"/>
                <a:buChar char="•"/>
              </a:pPr>
              <a:r>
                <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S&amp;OP / </a:t>
              </a: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생산</a:t>
              </a:r>
              <a:r>
                <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a:t>
              </a: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재고 최적화 시스템 구축</a:t>
              </a:r>
            </a:p>
            <a:p>
              <a:pPr marL="180975" indent="-180975" defTabSz="858481" latinLnBrk="0">
                <a:lnSpc>
                  <a:spcPct val="110000"/>
                </a:lnSpc>
                <a:buSzPct val="100000"/>
                <a:buFont typeface="Arial" panose="020B0604020202020204" pitchFamily="34" charset="0"/>
                <a:buChar char="•"/>
              </a:pPr>
              <a:endPar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endParaRPr>
            </a:p>
          </p:txBody>
        </p:sp>
        <p:sp>
          <p:nvSpPr>
            <p:cNvPr id="66" name="직사각형 65">
              <a:extLst>
                <a:ext uri="{FF2B5EF4-FFF2-40B4-BE49-F238E27FC236}">
                  <a16:creationId xmlns:a16="http://schemas.microsoft.com/office/drawing/2014/main" id="{2E0F30BC-3824-7B56-3BEA-E29AF542FF87}"/>
                </a:ext>
              </a:extLst>
            </p:cNvPr>
            <p:cNvSpPr/>
            <p:nvPr/>
          </p:nvSpPr>
          <p:spPr>
            <a:xfrm>
              <a:off x="719997" y="2934491"/>
              <a:ext cx="2518364" cy="245238"/>
            </a:xfrm>
            <a:prstGeom prst="rect">
              <a:avLst/>
            </a:prstGeom>
            <a:solidFill>
              <a:srgbClr val="14319C"/>
            </a:solidFill>
            <a:ln w="3175" cap="flat" cmpd="sng" algn="ctr">
              <a:solidFill>
                <a:srgbClr val="14319C"/>
              </a:solidFill>
              <a:prstDash val="solid"/>
              <a:miter lim="800000"/>
            </a:ln>
            <a:effectLst/>
          </p:spPr>
          <p:txBody>
            <a:bodyPr lIns="0" tIns="41732" rIns="0" bIns="41732" rtlCol="0" anchor="ctr"/>
            <a:lstStyle/>
            <a:p>
              <a:pPr marL="0" marR="0" lvl="0" indent="0" algn="ctr" defTabSz="858481"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rPr>
                <a:t> SCM : Supply Chain Management</a:t>
              </a:r>
            </a:p>
          </p:txBody>
        </p:sp>
      </p:grpSp>
      <p:grpSp>
        <p:nvGrpSpPr>
          <p:cNvPr id="67" name="그룹 66">
            <a:extLst>
              <a:ext uri="{FF2B5EF4-FFF2-40B4-BE49-F238E27FC236}">
                <a16:creationId xmlns:a16="http://schemas.microsoft.com/office/drawing/2014/main" id="{F8590B42-65C3-185F-976C-FD4E1431DE8C}"/>
              </a:ext>
            </a:extLst>
          </p:cNvPr>
          <p:cNvGrpSpPr/>
          <p:nvPr/>
        </p:nvGrpSpPr>
        <p:grpSpPr>
          <a:xfrm>
            <a:off x="3524952" y="4040333"/>
            <a:ext cx="2518365" cy="969080"/>
            <a:chOff x="3451164" y="2934491"/>
            <a:chExt cx="2518365" cy="969080"/>
          </a:xfrm>
        </p:grpSpPr>
        <p:sp>
          <p:nvSpPr>
            <p:cNvPr id="68" name="직사각형 67">
              <a:extLst>
                <a:ext uri="{FF2B5EF4-FFF2-40B4-BE49-F238E27FC236}">
                  <a16:creationId xmlns:a16="http://schemas.microsoft.com/office/drawing/2014/main" id="{2E3379DA-3520-341F-2EBC-9EE2B9602AAD}"/>
                </a:ext>
              </a:extLst>
            </p:cNvPr>
            <p:cNvSpPr/>
            <p:nvPr/>
          </p:nvSpPr>
          <p:spPr>
            <a:xfrm>
              <a:off x="3451164" y="3179728"/>
              <a:ext cx="2518309" cy="723843"/>
            </a:xfrm>
            <a:prstGeom prst="rect">
              <a:avLst/>
            </a:prstGeom>
            <a:solidFill>
              <a:schemeClr val="bg1">
                <a:alpha val="20000"/>
              </a:schemeClr>
            </a:solidFill>
            <a:ln w="3175" algn="ctr">
              <a:solidFill>
                <a:schemeClr val="bg1"/>
              </a:solidFill>
              <a:miter lim="800000"/>
              <a:headEnd/>
              <a:tailEnd/>
            </a:ln>
          </p:spPr>
          <p:txBody>
            <a:bodyPr lIns="67602" tIns="108000" rIns="16900" bIns="16900" anchor="t">
              <a:noAutofit/>
            </a:bodyPr>
            <a:lstStyle/>
            <a:p>
              <a:pPr marL="180975" indent="-180975" defTabSz="858481" latinLnBrk="0">
                <a:lnSpc>
                  <a:spcPct val="110000"/>
                </a:lnSpc>
                <a:buSzPct val="100000"/>
                <a:buFont typeface="Arial" panose="020B0604020202020204" pitchFamily="34" charset="0"/>
                <a:buChar char="•"/>
              </a:pP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제조 사업장 생산 관리 프로세스 혁신</a:t>
              </a:r>
            </a:p>
            <a:p>
              <a:pPr marL="180975" indent="-180975" defTabSz="858481" latinLnBrk="0">
                <a:lnSpc>
                  <a:spcPct val="110000"/>
                </a:lnSpc>
                <a:buSzPct val="100000"/>
                <a:buFont typeface="Arial" panose="020B0604020202020204" pitchFamily="34" charset="0"/>
                <a:buChar char="•"/>
              </a:pPr>
              <a:r>
                <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Smart Factory / MES </a:t>
              </a: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구축</a:t>
              </a:r>
            </a:p>
            <a:p>
              <a:pPr marL="180975" indent="-180975" defTabSz="858481" latinLnBrk="0">
                <a:lnSpc>
                  <a:spcPct val="110000"/>
                </a:lnSpc>
                <a:buSzPct val="100000"/>
                <a:buFont typeface="Arial" panose="020B0604020202020204" pitchFamily="34" charset="0"/>
                <a:buChar char="•"/>
              </a:pPr>
              <a:endPar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endParaRPr>
            </a:p>
          </p:txBody>
        </p:sp>
        <p:sp>
          <p:nvSpPr>
            <p:cNvPr id="69" name="직사각형 68">
              <a:extLst>
                <a:ext uri="{FF2B5EF4-FFF2-40B4-BE49-F238E27FC236}">
                  <a16:creationId xmlns:a16="http://schemas.microsoft.com/office/drawing/2014/main" id="{0B172D40-DD82-77EB-41E0-9160695042E1}"/>
                </a:ext>
              </a:extLst>
            </p:cNvPr>
            <p:cNvSpPr/>
            <p:nvPr/>
          </p:nvSpPr>
          <p:spPr>
            <a:xfrm>
              <a:off x="3451165" y="2934491"/>
              <a:ext cx="2518364" cy="245238"/>
            </a:xfrm>
            <a:prstGeom prst="rect">
              <a:avLst/>
            </a:prstGeom>
            <a:solidFill>
              <a:srgbClr val="14319C"/>
            </a:solidFill>
            <a:ln w="3175" cap="flat" cmpd="sng" algn="ctr">
              <a:solidFill>
                <a:srgbClr val="14319C"/>
              </a:solidFill>
              <a:prstDash val="solid"/>
              <a:miter lim="800000"/>
            </a:ln>
            <a:effectLst/>
          </p:spPr>
          <p:txBody>
            <a:bodyPr lIns="0" tIns="41732" rIns="0" bIns="41732" rtlCol="0" anchor="ctr"/>
            <a:lstStyle/>
            <a:p>
              <a:pPr marL="0" marR="0" lvl="0" indent="0" algn="ctr" defTabSz="858481"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a:ln>
                    <a:no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rPr>
                <a:t>Digital Manufacturing</a:t>
              </a:r>
              <a:endParaRPr kumimoji="0" lang="en-US" altLang="ko-KR" sz="1200" b="1" i="0" u="none" strike="noStrike" kern="0" cap="none" spc="0" normalizeH="0" baseline="0" noProof="0" dirty="0">
                <a:ln>
                  <a:no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endParaRPr>
            </a:p>
          </p:txBody>
        </p:sp>
      </p:grpSp>
      <p:grpSp>
        <p:nvGrpSpPr>
          <p:cNvPr id="70" name="그룹 69">
            <a:extLst>
              <a:ext uri="{FF2B5EF4-FFF2-40B4-BE49-F238E27FC236}">
                <a16:creationId xmlns:a16="http://schemas.microsoft.com/office/drawing/2014/main" id="{BE3D3502-46D1-93CE-3AFB-43ED13D494A1}"/>
              </a:ext>
            </a:extLst>
          </p:cNvPr>
          <p:cNvGrpSpPr/>
          <p:nvPr/>
        </p:nvGrpSpPr>
        <p:grpSpPr>
          <a:xfrm>
            <a:off x="6244044" y="4040333"/>
            <a:ext cx="2518365" cy="969080"/>
            <a:chOff x="3451164" y="2934491"/>
            <a:chExt cx="2518365" cy="969080"/>
          </a:xfrm>
        </p:grpSpPr>
        <p:sp>
          <p:nvSpPr>
            <p:cNvPr id="71" name="직사각형 70">
              <a:extLst>
                <a:ext uri="{FF2B5EF4-FFF2-40B4-BE49-F238E27FC236}">
                  <a16:creationId xmlns:a16="http://schemas.microsoft.com/office/drawing/2014/main" id="{81A2C530-3972-9EED-6920-152807E71776}"/>
                </a:ext>
              </a:extLst>
            </p:cNvPr>
            <p:cNvSpPr/>
            <p:nvPr/>
          </p:nvSpPr>
          <p:spPr>
            <a:xfrm>
              <a:off x="3451164" y="3179728"/>
              <a:ext cx="2518309" cy="723843"/>
            </a:xfrm>
            <a:prstGeom prst="rect">
              <a:avLst/>
            </a:prstGeom>
            <a:solidFill>
              <a:schemeClr val="bg1">
                <a:alpha val="20000"/>
              </a:schemeClr>
            </a:solidFill>
            <a:ln w="3175" algn="ctr">
              <a:solidFill>
                <a:schemeClr val="bg1"/>
              </a:solidFill>
              <a:miter lim="800000"/>
              <a:headEnd/>
              <a:tailEnd/>
            </a:ln>
          </p:spPr>
          <p:txBody>
            <a:bodyPr lIns="67602" tIns="108000" rIns="16900" bIns="16900" anchor="t">
              <a:noAutofit/>
            </a:bodyPr>
            <a:lstStyle/>
            <a:p>
              <a:pPr marL="180975" indent="-180975" defTabSz="858481" latinLnBrk="0">
                <a:lnSpc>
                  <a:spcPct val="110000"/>
                </a:lnSpc>
                <a:buSzPct val="100000"/>
                <a:buFont typeface="Arial" panose="020B0604020202020204" pitchFamily="34" charset="0"/>
                <a:buChar char="•"/>
              </a:pP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상품 기획 </a:t>
              </a:r>
              <a:r>
                <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 </a:t>
              </a: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연구 </a:t>
              </a:r>
              <a:r>
                <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 </a:t>
              </a: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개발 프로세스 혁신</a:t>
              </a:r>
            </a:p>
            <a:p>
              <a:pPr marL="180975" indent="-180975" defTabSz="858481" latinLnBrk="0">
                <a:lnSpc>
                  <a:spcPct val="110000"/>
                </a:lnSpc>
                <a:buSzPct val="100000"/>
                <a:buFont typeface="Arial" panose="020B0604020202020204" pitchFamily="34" charset="0"/>
                <a:buChar char="•"/>
              </a:pPr>
              <a:r>
                <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PLM </a:t>
              </a: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시스템 구축 </a:t>
              </a:r>
            </a:p>
            <a:p>
              <a:pPr marL="180975" indent="-180975" defTabSz="858481" latinLnBrk="0">
                <a:lnSpc>
                  <a:spcPct val="110000"/>
                </a:lnSpc>
                <a:buSzPct val="100000"/>
                <a:buFont typeface="Arial" panose="020B0604020202020204" pitchFamily="34" charset="0"/>
                <a:buChar char="•"/>
              </a:pPr>
              <a:endPar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endParaRPr>
            </a:p>
          </p:txBody>
        </p:sp>
        <p:sp>
          <p:nvSpPr>
            <p:cNvPr id="72" name="직사각형 71">
              <a:extLst>
                <a:ext uri="{FF2B5EF4-FFF2-40B4-BE49-F238E27FC236}">
                  <a16:creationId xmlns:a16="http://schemas.microsoft.com/office/drawing/2014/main" id="{E8368102-A90B-4042-3DFE-1A3F36AAC3FC}"/>
                </a:ext>
              </a:extLst>
            </p:cNvPr>
            <p:cNvSpPr/>
            <p:nvPr/>
          </p:nvSpPr>
          <p:spPr>
            <a:xfrm>
              <a:off x="3451165" y="2934491"/>
              <a:ext cx="2518364" cy="245238"/>
            </a:xfrm>
            <a:prstGeom prst="rect">
              <a:avLst/>
            </a:prstGeom>
            <a:solidFill>
              <a:srgbClr val="14319C"/>
            </a:solidFill>
            <a:ln w="3175" cap="flat" cmpd="sng" algn="ctr">
              <a:solidFill>
                <a:srgbClr val="14319C"/>
              </a:solidFill>
              <a:prstDash val="solid"/>
              <a:miter lim="800000"/>
            </a:ln>
            <a:effectLst/>
          </p:spPr>
          <p:txBody>
            <a:bodyPr lIns="0" tIns="41732" rIns="0" bIns="41732" rtlCol="0" anchor="ctr"/>
            <a:lstStyle/>
            <a:p>
              <a:pPr marL="0" marR="0" lvl="0" indent="0" algn="ctr" defTabSz="858481"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rPr>
                <a:t>R&amp;D Innovation</a:t>
              </a:r>
            </a:p>
          </p:txBody>
        </p:sp>
      </p:grpSp>
      <p:grpSp>
        <p:nvGrpSpPr>
          <p:cNvPr id="73" name="그룹 72">
            <a:extLst>
              <a:ext uri="{FF2B5EF4-FFF2-40B4-BE49-F238E27FC236}">
                <a16:creationId xmlns:a16="http://schemas.microsoft.com/office/drawing/2014/main" id="{261F0902-4E20-C621-77F5-490032ABAB96}"/>
              </a:ext>
            </a:extLst>
          </p:cNvPr>
          <p:cNvGrpSpPr/>
          <p:nvPr/>
        </p:nvGrpSpPr>
        <p:grpSpPr>
          <a:xfrm>
            <a:off x="8963137" y="4040333"/>
            <a:ext cx="2518365" cy="969080"/>
            <a:chOff x="3451164" y="2934491"/>
            <a:chExt cx="2518365" cy="969080"/>
          </a:xfrm>
        </p:grpSpPr>
        <p:sp>
          <p:nvSpPr>
            <p:cNvPr id="74" name="직사각형 73">
              <a:extLst>
                <a:ext uri="{FF2B5EF4-FFF2-40B4-BE49-F238E27FC236}">
                  <a16:creationId xmlns:a16="http://schemas.microsoft.com/office/drawing/2014/main" id="{61E4F1DA-74A6-ECB9-2600-FFE758BA806E}"/>
                </a:ext>
              </a:extLst>
            </p:cNvPr>
            <p:cNvSpPr/>
            <p:nvPr/>
          </p:nvSpPr>
          <p:spPr>
            <a:xfrm>
              <a:off x="3451164" y="3179728"/>
              <a:ext cx="2518309" cy="723843"/>
            </a:xfrm>
            <a:prstGeom prst="rect">
              <a:avLst/>
            </a:prstGeom>
            <a:solidFill>
              <a:schemeClr val="bg1">
                <a:alpha val="20000"/>
              </a:schemeClr>
            </a:solidFill>
            <a:ln w="3175" algn="ctr">
              <a:solidFill>
                <a:schemeClr val="bg1"/>
              </a:solidFill>
              <a:miter lim="800000"/>
              <a:headEnd/>
              <a:tailEnd/>
            </a:ln>
          </p:spPr>
          <p:txBody>
            <a:bodyPr lIns="67602" tIns="108000" rIns="16900" bIns="16900" anchor="t">
              <a:noAutofit/>
            </a:bodyPr>
            <a:lstStyle/>
            <a:p>
              <a:pPr marL="180975" indent="-180975" defTabSz="858481" latinLnBrk="0">
                <a:lnSpc>
                  <a:spcPct val="110000"/>
                </a:lnSpc>
                <a:buSzPct val="100000"/>
                <a:buFont typeface="Arial" panose="020B0604020202020204" pitchFamily="34" charset="0"/>
                <a:buChar char="•"/>
              </a:pP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구매 프로세스 혁신 및 원가 절감</a:t>
              </a:r>
            </a:p>
            <a:p>
              <a:pPr marL="180975" indent="-180975" defTabSz="858481" latinLnBrk="0">
                <a:lnSpc>
                  <a:spcPct val="110000"/>
                </a:lnSpc>
                <a:buSzPct val="100000"/>
                <a:buFont typeface="Arial" panose="020B0604020202020204" pitchFamily="34" charset="0"/>
                <a:buChar char="•"/>
              </a:pPr>
              <a:r>
                <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SRM </a:t>
              </a: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시스템 구축</a:t>
              </a:r>
            </a:p>
          </p:txBody>
        </p:sp>
        <p:sp>
          <p:nvSpPr>
            <p:cNvPr id="75" name="직사각형 74">
              <a:extLst>
                <a:ext uri="{FF2B5EF4-FFF2-40B4-BE49-F238E27FC236}">
                  <a16:creationId xmlns:a16="http://schemas.microsoft.com/office/drawing/2014/main" id="{FDB64D08-25CB-AF0E-8466-87A870EAAFEF}"/>
                </a:ext>
              </a:extLst>
            </p:cNvPr>
            <p:cNvSpPr/>
            <p:nvPr/>
          </p:nvSpPr>
          <p:spPr>
            <a:xfrm>
              <a:off x="3451165" y="2934491"/>
              <a:ext cx="2518364" cy="245238"/>
            </a:xfrm>
            <a:prstGeom prst="rect">
              <a:avLst/>
            </a:prstGeom>
            <a:solidFill>
              <a:srgbClr val="14319C"/>
            </a:solidFill>
            <a:ln w="3175" cap="flat" cmpd="sng" algn="ctr">
              <a:solidFill>
                <a:srgbClr val="14319C"/>
              </a:solidFill>
              <a:prstDash val="solid"/>
              <a:miter lim="800000"/>
            </a:ln>
            <a:effectLst/>
          </p:spPr>
          <p:txBody>
            <a:bodyPr lIns="0" tIns="41732" rIns="0" bIns="41732" rtlCol="0" anchor="ctr"/>
            <a:lstStyle/>
            <a:p>
              <a:pPr marL="0" marR="0" lvl="0" indent="0" algn="ctr" defTabSz="858481"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rPr>
                <a:t>Procurement Innovation</a:t>
              </a:r>
            </a:p>
          </p:txBody>
        </p:sp>
      </p:grpSp>
      <p:grpSp>
        <p:nvGrpSpPr>
          <p:cNvPr id="76" name="그룹 75">
            <a:extLst>
              <a:ext uri="{FF2B5EF4-FFF2-40B4-BE49-F238E27FC236}">
                <a16:creationId xmlns:a16="http://schemas.microsoft.com/office/drawing/2014/main" id="{ECADA248-A7A6-94C5-E874-0760A38B2BCC}"/>
              </a:ext>
            </a:extLst>
          </p:cNvPr>
          <p:cNvGrpSpPr/>
          <p:nvPr/>
        </p:nvGrpSpPr>
        <p:grpSpPr>
          <a:xfrm>
            <a:off x="719996" y="5160258"/>
            <a:ext cx="2604229" cy="969080"/>
            <a:chOff x="719996" y="2934491"/>
            <a:chExt cx="2518365" cy="969080"/>
          </a:xfrm>
        </p:grpSpPr>
        <p:sp>
          <p:nvSpPr>
            <p:cNvPr id="77" name="직사각형 76">
              <a:extLst>
                <a:ext uri="{FF2B5EF4-FFF2-40B4-BE49-F238E27FC236}">
                  <a16:creationId xmlns:a16="http://schemas.microsoft.com/office/drawing/2014/main" id="{2EAEE3BC-9D56-6507-B9FD-D032B83C6EE8}"/>
                </a:ext>
              </a:extLst>
            </p:cNvPr>
            <p:cNvSpPr/>
            <p:nvPr/>
          </p:nvSpPr>
          <p:spPr>
            <a:xfrm>
              <a:off x="719996" y="3179728"/>
              <a:ext cx="2518309" cy="723843"/>
            </a:xfrm>
            <a:prstGeom prst="rect">
              <a:avLst/>
            </a:prstGeom>
            <a:solidFill>
              <a:schemeClr val="bg1">
                <a:alpha val="20000"/>
              </a:schemeClr>
            </a:solidFill>
            <a:ln w="3175" algn="ctr">
              <a:solidFill>
                <a:schemeClr val="bg1"/>
              </a:solidFill>
              <a:miter lim="800000"/>
              <a:headEnd/>
              <a:tailEnd/>
            </a:ln>
          </p:spPr>
          <p:txBody>
            <a:bodyPr lIns="67602" tIns="108000" rIns="16900" bIns="16900" anchor="t">
              <a:noAutofit/>
            </a:bodyPr>
            <a:lstStyle/>
            <a:p>
              <a:pPr marL="180975" indent="-180975" defTabSz="858481" latinLnBrk="0">
                <a:lnSpc>
                  <a:spcPct val="110000"/>
                </a:lnSpc>
                <a:buSzPct val="100000"/>
                <a:buFont typeface="Arial" panose="020B0604020202020204" pitchFamily="34" charset="0"/>
                <a:buChar char="•"/>
              </a:pP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물류 프로세스 혁신</a:t>
              </a:r>
            </a:p>
            <a:p>
              <a:pPr marL="180975" indent="-180975" defTabSz="858481" latinLnBrk="0">
                <a:lnSpc>
                  <a:spcPct val="110000"/>
                </a:lnSpc>
                <a:buSzPct val="100000"/>
                <a:buFont typeface="Arial" panose="020B0604020202020204" pitchFamily="34" charset="0"/>
                <a:buChar char="•"/>
              </a:pPr>
              <a:r>
                <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WCS / WMS / TMS / OMS </a:t>
              </a: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시스템 구축</a:t>
              </a:r>
            </a:p>
          </p:txBody>
        </p:sp>
        <p:sp>
          <p:nvSpPr>
            <p:cNvPr id="78" name="직사각형 77">
              <a:extLst>
                <a:ext uri="{FF2B5EF4-FFF2-40B4-BE49-F238E27FC236}">
                  <a16:creationId xmlns:a16="http://schemas.microsoft.com/office/drawing/2014/main" id="{788B43EF-8996-D63F-2CEB-7795086A5CD5}"/>
                </a:ext>
              </a:extLst>
            </p:cNvPr>
            <p:cNvSpPr/>
            <p:nvPr/>
          </p:nvSpPr>
          <p:spPr>
            <a:xfrm>
              <a:off x="719997" y="2934491"/>
              <a:ext cx="2518364" cy="245238"/>
            </a:xfrm>
            <a:prstGeom prst="rect">
              <a:avLst/>
            </a:prstGeom>
            <a:solidFill>
              <a:srgbClr val="14319C"/>
            </a:solidFill>
            <a:ln w="3175" cap="flat" cmpd="sng" algn="ctr">
              <a:solidFill>
                <a:srgbClr val="14319C"/>
              </a:solidFill>
              <a:prstDash val="solid"/>
              <a:miter lim="800000"/>
            </a:ln>
            <a:effectLst/>
          </p:spPr>
          <p:txBody>
            <a:bodyPr lIns="0" tIns="41732" rIns="0" bIns="41732" rtlCol="0" anchor="ctr"/>
            <a:lstStyle/>
            <a:p>
              <a:pPr marL="0" marR="0" lvl="0" indent="0" algn="ctr" defTabSz="858481"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rPr>
                <a:t>Logistics Innovation</a:t>
              </a:r>
            </a:p>
          </p:txBody>
        </p:sp>
      </p:grpSp>
      <p:grpSp>
        <p:nvGrpSpPr>
          <p:cNvPr id="79" name="그룹 78">
            <a:extLst>
              <a:ext uri="{FF2B5EF4-FFF2-40B4-BE49-F238E27FC236}">
                <a16:creationId xmlns:a16="http://schemas.microsoft.com/office/drawing/2014/main" id="{83069129-C684-DBF8-267B-FA7030BC2EBC}"/>
              </a:ext>
            </a:extLst>
          </p:cNvPr>
          <p:cNvGrpSpPr/>
          <p:nvPr/>
        </p:nvGrpSpPr>
        <p:grpSpPr>
          <a:xfrm>
            <a:off x="3524952" y="5160258"/>
            <a:ext cx="2518365" cy="969080"/>
            <a:chOff x="3451164" y="2934491"/>
            <a:chExt cx="2518365" cy="969080"/>
          </a:xfrm>
        </p:grpSpPr>
        <p:sp>
          <p:nvSpPr>
            <p:cNvPr id="80" name="직사각형 79">
              <a:extLst>
                <a:ext uri="{FF2B5EF4-FFF2-40B4-BE49-F238E27FC236}">
                  <a16:creationId xmlns:a16="http://schemas.microsoft.com/office/drawing/2014/main" id="{85ADDA29-9D39-0F32-8FDF-CBEA4888FE00}"/>
                </a:ext>
              </a:extLst>
            </p:cNvPr>
            <p:cNvSpPr/>
            <p:nvPr/>
          </p:nvSpPr>
          <p:spPr>
            <a:xfrm>
              <a:off x="3451164" y="3179728"/>
              <a:ext cx="2518309" cy="723843"/>
            </a:xfrm>
            <a:prstGeom prst="rect">
              <a:avLst/>
            </a:prstGeom>
            <a:solidFill>
              <a:schemeClr val="bg1">
                <a:alpha val="20000"/>
              </a:schemeClr>
            </a:solidFill>
            <a:ln w="3175" algn="ctr">
              <a:solidFill>
                <a:schemeClr val="bg1"/>
              </a:solidFill>
              <a:miter lim="800000"/>
              <a:headEnd/>
              <a:tailEnd/>
            </a:ln>
          </p:spPr>
          <p:txBody>
            <a:bodyPr lIns="67602" tIns="108000" rIns="16900" bIns="16900" anchor="t">
              <a:noAutofit/>
            </a:bodyPr>
            <a:lstStyle/>
            <a:p>
              <a:pPr marL="180975" indent="-180975" defTabSz="858481" latinLnBrk="0">
                <a:lnSpc>
                  <a:spcPct val="110000"/>
                </a:lnSpc>
                <a:buSzPct val="100000"/>
                <a:buFont typeface="Arial" panose="020B0604020202020204" pitchFamily="34" charset="0"/>
                <a:buChar char="•"/>
              </a:pP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영업 </a:t>
              </a:r>
              <a:r>
                <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 </a:t>
              </a: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마케팅 프로세스 혁신</a:t>
              </a:r>
            </a:p>
            <a:p>
              <a:pPr marL="180975" indent="-180975" defTabSz="858481" latinLnBrk="0">
                <a:lnSpc>
                  <a:spcPct val="110000"/>
                </a:lnSpc>
                <a:buSzPct val="100000"/>
                <a:buFont typeface="Arial" panose="020B0604020202020204" pitchFamily="34" charset="0"/>
                <a:buChar char="•"/>
              </a:pPr>
              <a:r>
                <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CRM / Sales Platform </a:t>
              </a: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시스템 구축 </a:t>
              </a:r>
            </a:p>
          </p:txBody>
        </p:sp>
        <p:sp>
          <p:nvSpPr>
            <p:cNvPr id="81" name="직사각형 80">
              <a:extLst>
                <a:ext uri="{FF2B5EF4-FFF2-40B4-BE49-F238E27FC236}">
                  <a16:creationId xmlns:a16="http://schemas.microsoft.com/office/drawing/2014/main" id="{113CB3BA-F7AE-CABF-29D6-F9EDCBF788AC}"/>
                </a:ext>
              </a:extLst>
            </p:cNvPr>
            <p:cNvSpPr/>
            <p:nvPr/>
          </p:nvSpPr>
          <p:spPr>
            <a:xfrm>
              <a:off x="3451165" y="2934491"/>
              <a:ext cx="2518364" cy="245238"/>
            </a:xfrm>
            <a:prstGeom prst="rect">
              <a:avLst/>
            </a:prstGeom>
            <a:solidFill>
              <a:srgbClr val="14319C"/>
            </a:solidFill>
            <a:ln w="3175" cap="flat" cmpd="sng" algn="ctr">
              <a:solidFill>
                <a:srgbClr val="14319C"/>
              </a:solidFill>
              <a:prstDash val="solid"/>
              <a:miter lim="800000"/>
            </a:ln>
            <a:effectLst/>
          </p:spPr>
          <p:txBody>
            <a:bodyPr lIns="0" tIns="41732" rIns="0" bIns="41732" rtlCol="0" anchor="ctr"/>
            <a:lstStyle/>
            <a:p>
              <a:pPr marL="0" marR="0" lvl="0" indent="0" algn="ctr" defTabSz="858481"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rPr>
                <a:t>Customer Innovation</a:t>
              </a:r>
            </a:p>
          </p:txBody>
        </p:sp>
      </p:grpSp>
      <p:grpSp>
        <p:nvGrpSpPr>
          <p:cNvPr id="82" name="그룹 81">
            <a:extLst>
              <a:ext uri="{FF2B5EF4-FFF2-40B4-BE49-F238E27FC236}">
                <a16:creationId xmlns:a16="http://schemas.microsoft.com/office/drawing/2014/main" id="{250284B7-1A7E-2BCD-91A9-19186F8977BF}"/>
              </a:ext>
            </a:extLst>
          </p:cNvPr>
          <p:cNvGrpSpPr/>
          <p:nvPr/>
        </p:nvGrpSpPr>
        <p:grpSpPr>
          <a:xfrm>
            <a:off x="6244044" y="5160258"/>
            <a:ext cx="2518365" cy="969080"/>
            <a:chOff x="3451164" y="2934491"/>
            <a:chExt cx="2518365" cy="969080"/>
          </a:xfrm>
        </p:grpSpPr>
        <p:sp>
          <p:nvSpPr>
            <p:cNvPr id="83" name="직사각형 82">
              <a:extLst>
                <a:ext uri="{FF2B5EF4-FFF2-40B4-BE49-F238E27FC236}">
                  <a16:creationId xmlns:a16="http://schemas.microsoft.com/office/drawing/2014/main" id="{BF53CF41-B114-A21F-C86A-45ACA362579F}"/>
                </a:ext>
              </a:extLst>
            </p:cNvPr>
            <p:cNvSpPr/>
            <p:nvPr/>
          </p:nvSpPr>
          <p:spPr>
            <a:xfrm>
              <a:off x="3451164" y="3179728"/>
              <a:ext cx="2518309" cy="723843"/>
            </a:xfrm>
            <a:prstGeom prst="rect">
              <a:avLst/>
            </a:prstGeom>
            <a:solidFill>
              <a:schemeClr val="bg1">
                <a:alpha val="20000"/>
              </a:schemeClr>
            </a:solidFill>
            <a:ln w="3175" algn="ctr">
              <a:solidFill>
                <a:schemeClr val="bg1"/>
              </a:solidFill>
              <a:miter lim="800000"/>
              <a:headEnd/>
              <a:tailEnd/>
            </a:ln>
          </p:spPr>
          <p:txBody>
            <a:bodyPr lIns="67602" tIns="108000" rIns="16900" bIns="16900" anchor="t">
              <a:noAutofit/>
            </a:bodyPr>
            <a:lstStyle/>
            <a:p>
              <a:pPr marL="180975" indent="-180975" defTabSz="858481" latinLnBrk="0">
                <a:lnSpc>
                  <a:spcPct val="110000"/>
                </a:lnSpc>
                <a:buSzPct val="100000"/>
                <a:buFont typeface="Arial" panose="020B0604020202020204" pitchFamily="34" charset="0"/>
                <a:buChar char="•"/>
              </a:pPr>
              <a:r>
                <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SAP S/4HANA </a:t>
              </a: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설계 및 구축</a:t>
              </a:r>
            </a:p>
            <a:p>
              <a:pPr marL="180975" indent="-180975" defTabSz="858481" latinLnBrk="0">
                <a:lnSpc>
                  <a:spcPct val="110000"/>
                </a:lnSpc>
                <a:buSzPct val="100000"/>
                <a:buFont typeface="Arial" panose="020B0604020202020204" pitchFamily="34" charset="0"/>
                <a:buChar char="•"/>
              </a:pPr>
              <a:r>
                <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SAP Ariba, EWM, TM </a:t>
              </a: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설계 및 구축</a:t>
              </a:r>
            </a:p>
            <a:p>
              <a:pPr marL="180975" indent="-180975" defTabSz="858481" latinLnBrk="0">
                <a:lnSpc>
                  <a:spcPct val="110000"/>
                </a:lnSpc>
                <a:buSzPct val="100000"/>
                <a:buFont typeface="Arial" panose="020B0604020202020204" pitchFamily="34" charset="0"/>
                <a:buChar char="•"/>
              </a:pPr>
              <a:endPar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endParaRPr>
            </a:p>
          </p:txBody>
        </p:sp>
        <p:sp>
          <p:nvSpPr>
            <p:cNvPr id="84" name="직사각형 83">
              <a:extLst>
                <a:ext uri="{FF2B5EF4-FFF2-40B4-BE49-F238E27FC236}">
                  <a16:creationId xmlns:a16="http://schemas.microsoft.com/office/drawing/2014/main" id="{6628ABD1-9F1D-2DAD-3134-A5D68762F401}"/>
                </a:ext>
              </a:extLst>
            </p:cNvPr>
            <p:cNvSpPr/>
            <p:nvPr/>
          </p:nvSpPr>
          <p:spPr>
            <a:xfrm>
              <a:off x="3451165" y="2934491"/>
              <a:ext cx="2518364" cy="245238"/>
            </a:xfrm>
            <a:prstGeom prst="rect">
              <a:avLst/>
            </a:prstGeom>
            <a:solidFill>
              <a:srgbClr val="14319C"/>
            </a:solidFill>
            <a:ln w="3175" cap="flat" cmpd="sng" algn="ctr">
              <a:solidFill>
                <a:srgbClr val="14319C"/>
              </a:solidFill>
              <a:prstDash val="solid"/>
              <a:miter lim="800000"/>
            </a:ln>
            <a:effectLst/>
          </p:spPr>
          <p:txBody>
            <a:bodyPr lIns="0" tIns="41732" rIns="0" bIns="41732" rtlCol="0" anchor="ctr"/>
            <a:lstStyle/>
            <a:p>
              <a:pPr marL="0" marR="0" lvl="0" indent="0" algn="ctr" defTabSz="858481"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rPr>
                <a:t>SAP</a:t>
              </a:r>
            </a:p>
          </p:txBody>
        </p:sp>
      </p:grpSp>
      <p:grpSp>
        <p:nvGrpSpPr>
          <p:cNvPr id="85" name="그룹 84">
            <a:extLst>
              <a:ext uri="{FF2B5EF4-FFF2-40B4-BE49-F238E27FC236}">
                <a16:creationId xmlns:a16="http://schemas.microsoft.com/office/drawing/2014/main" id="{6ECEAEE9-FF06-82FB-848D-9640FB7A6E04}"/>
              </a:ext>
            </a:extLst>
          </p:cNvPr>
          <p:cNvGrpSpPr/>
          <p:nvPr/>
        </p:nvGrpSpPr>
        <p:grpSpPr>
          <a:xfrm>
            <a:off x="8963137" y="5160258"/>
            <a:ext cx="2518365" cy="969080"/>
            <a:chOff x="3451164" y="2934491"/>
            <a:chExt cx="2518365" cy="969080"/>
          </a:xfrm>
        </p:grpSpPr>
        <p:sp>
          <p:nvSpPr>
            <p:cNvPr id="86" name="직사각형 85">
              <a:extLst>
                <a:ext uri="{FF2B5EF4-FFF2-40B4-BE49-F238E27FC236}">
                  <a16:creationId xmlns:a16="http://schemas.microsoft.com/office/drawing/2014/main" id="{12BA39F8-1518-0983-CAEE-8553EBEC409C}"/>
                </a:ext>
              </a:extLst>
            </p:cNvPr>
            <p:cNvSpPr/>
            <p:nvPr/>
          </p:nvSpPr>
          <p:spPr>
            <a:xfrm>
              <a:off x="3451164" y="3179728"/>
              <a:ext cx="2518309" cy="723843"/>
            </a:xfrm>
            <a:prstGeom prst="rect">
              <a:avLst/>
            </a:prstGeom>
            <a:solidFill>
              <a:schemeClr val="bg1">
                <a:alpha val="20000"/>
              </a:schemeClr>
            </a:solidFill>
            <a:ln w="3175" algn="ctr">
              <a:solidFill>
                <a:schemeClr val="bg1"/>
              </a:solidFill>
              <a:miter lim="800000"/>
              <a:headEnd/>
              <a:tailEnd/>
            </a:ln>
          </p:spPr>
          <p:txBody>
            <a:bodyPr lIns="67602" tIns="108000" rIns="16900" bIns="16900" anchor="t">
              <a:noAutofit/>
            </a:bodyPr>
            <a:lstStyle/>
            <a:p>
              <a:pPr marL="180975" indent="-180975" defTabSz="858481" latinLnBrk="0">
                <a:lnSpc>
                  <a:spcPct val="110000"/>
                </a:lnSpc>
                <a:buSzPct val="100000"/>
                <a:buFont typeface="Arial" panose="020B0604020202020204" pitchFamily="34" charset="0"/>
                <a:buChar char="•"/>
              </a:pP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기준 정보 및 메타 데이터 표준화</a:t>
              </a:r>
            </a:p>
            <a:p>
              <a:pPr marL="180975" indent="-180975" defTabSz="858481" latinLnBrk="0">
                <a:lnSpc>
                  <a:spcPct val="110000"/>
                </a:lnSpc>
                <a:buSzPct val="100000"/>
                <a:buFont typeface="Arial" panose="020B0604020202020204" pitchFamily="34" charset="0"/>
                <a:buChar char="•"/>
              </a:pPr>
              <a:r>
                <a:rPr kumimoji="1"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MDM, Data Platform </a:t>
              </a:r>
              <a:r>
                <a:rPr kumimoji="1"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a:rPr>
                <a:t>시스템 구축</a:t>
              </a:r>
            </a:p>
          </p:txBody>
        </p:sp>
        <p:sp>
          <p:nvSpPr>
            <p:cNvPr id="87" name="직사각형 86">
              <a:extLst>
                <a:ext uri="{FF2B5EF4-FFF2-40B4-BE49-F238E27FC236}">
                  <a16:creationId xmlns:a16="http://schemas.microsoft.com/office/drawing/2014/main" id="{3B78D7B4-173D-2006-7125-5F6AA68B37A9}"/>
                </a:ext>
              </a:extLst>
            </p:cNvPr>
            <p:cNvSpPr/>
            <p:nvPr/>
          </p:nvSpPr>
          <p:spPr>
            <a:xfrm>
              <a:off x="3451165" y="2934491"/>
              <a:ext cx="2518364" cy="245238"/>
            </a:xfrm>
            <a:prstGeom prst="rect">
              <a:avLst/>
            </a:prstGeom>
            <a:solidFill>
              <a:srgbClr val="14319C"/>
            </a:solidFill>
            <a:ln w="3175" cap="flat" cmpd="sng" algn="ctr">
              <a:solidFill>
                <a:srgbClr val="14319C"/>
              </a:solidFill>
              <a:prstDash val="solid"/>
              <a:miter lim="800000"/>
            </a:ln>
            <a:effectLst/>
          </p:spPr>
          <p:txBody>
            <a:bodyPr lIns="0" tIns="41732" rIns="0" bIns="41732" rtlCol="0" anchor="ctr"/>
            <a:lstStyle/>
            <a:p>
              <a:pPr marL="0" marR="0" lvl="0" indent="0" algn="ctr" defTabSz="858481"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rPr>
                <a:t>Data &amp; Analytics</a:t>
              </a:r>
            </a:p>
          </p:txBody>
        </p:sp>
      </p:grpSp>
      <p:sp>
        <p:nvSpPr>
          <p:cNvPr id="89" name="바닥글 개체 틀 3">
            <a:extLst>
              <a:ext uri="{FF2B5EF4-FFF2-40B4-BE49-F238E27FC236}">
                <a16:creationId xmlns:a16="http://schemas.microsoft.com/office/drawing/2014/main" id="{3C312F5B-3872-CB6C-0FA9-7F4C962CE178}"/>
              </a:ext>
            </a:extLst>
          </p:cNvPr>
          <p:cNvSpPr>
            <a:spLocks noGrp="1"/>
          </p:cNvSpPr>
          <p:nvPr>
            <p:ph type="ftr" sz="quarter" idx="3"/>
          </p:nvPr>
        </p:nvSpPr>
        <p:spPr>
          <a:xfrm>
            <a:off x="1401579" y="6493647"/>
            <a:ext cx="7406005" cy="123111"/>
          </a:xfrm>
        </p:spPr>
        <p:txBody>
          <a:bodyPr/>
          <a:lstStyle/>
          <a:p>
            <a:pPr marL="12700">
              <a:spcBef>
                <a:spcPts val="55"/>
              </a:spcBef>
            </a:pPr>
            <a:r>
              <a:rPr lang="en-US">
                <a:gradFill>
                  <a:gsLst>
                    <a:gs pos="0">
                      <a:schemeClr val="bg1"/>
                    </a:gs>
                    <a:gs pos="100000">
                      <a:schemeClr val="bg1"/>
                    </a:gs>
                  </a:gsLst>
                  <a:lin ang="5400000" scaled="1"/>
                </a:gradFill>
              </a:rPr>
              <a:t>© 2023 Copyright owned by one or more of the KPMG International entities. KPMG International entities provide no services to clients. All rights reserved.</a:t>
            </a:r>
            <a:endParaRPr lang="en-US" dirty="0">
              <a:gradFill>
                <a:gsLst>
                  <a:gs pos="0">
                    <a:schemeClr val="bg1"/>
                  </a:gs>
                  <a:gs pos="100000">
                    <a:schemeClr val="bg1"/>
                  </a:gs>
                </a:gsLst>
                <a:lin ang="5400000" scaled="1"/>
              </a:gradFill>
            </a:endParaRPr>
          </a:p>
        </p:txBody>
      </p:sp>
      <p:sp>
        <p:nvSpPr>
          <p:cNvPr id="90" name="슬라이드 번호 개체 틀 2">
            <a:extLst>
              <a:ext uri="{FF2B5EF4-FFF2-40B4-BE49-F238E27FC236}">
                <a16:creationId xmlns:a16="http://schemas.microsoft.com/office/drawing/2014/main" id="{B7523997-8969-3380-2CE5-EB135F817A7F}"/>
              </a:ext>
            </a:extLst>
          </p:cNvPr>
          <p:cNvSpPr>
            <a:spLocks noGrp="1"/>
          </p:cNvSpPr>
          <p:nvPr>
            <p:ph type="sldNum" sz="quarter" idx="4"/>
          </p:nvPr>
        </p:nvSpPr>
        <p:spPr>
          <a:xfrm>
            <a:off x="11276977" y="6492312"/>
            <a:ext cx="370585" cy="146684"/>
          </a:xfrm>
        </p:spPr>
        <p:txBody>
          <a:bodyPr/>
          <a:lstStyle/>
          <a:p>
            <a:pPr marL="38100" algn="r">
              <a:spcBef>
                <a:spcPts val="50"/>
              </a:spcBef>
            </a:pPr>
            <a:r>
              <a:rPr lang="en-US" altLang="ko-KR" dirty="0">
                <a:gradFill>
                  <a:gsLst>
                    <a:gs pos="0">
                      <a:schemeClr val="bg1"/>
                    </a:gs>
                    <a:gs pos="100000">
                      <a:schemeClr val="bg1"/>
                    </a:gs>
                  </a:gsLst>
                  <a:lin ang="5400000" scaled="1"/>
                </a:gradFill>
              </a:rPr>
              <a:t>l   </a:t>
            </a:r>
            <a:fld id="{81D60167-4931-47E6-BA6A-407CBD079E47}" type="slidenum">
              <a:rPr lang="en-US" altLang="ko-KR" smtClean="0">
                <a:gradFill>
                  <a:gsLst>
                    <a:gs pos="0">
                      <a:schemeClr val="bg1"/>
                    </a:gs>
                    <a:gs pos="100000">
                      <a:schemeClr val="bg1"/>
                    </a:gs>
                  </a:gsLst>
                  <a:lin ang="5400000" scaled="1"/>
                </a:gradFill>
              </a:rPr>
              <a:pPr marL="38100" algn="r">
                <a:spcBef>
                  <a:spcPts val="50"/>
                </a:spcBef>
              </a:pPr>
              <a:t>63</a:t>
            </a:fld>
            <a:r>
              <a:rPr lang="en-US" altLang="ko-KR" dirty="0">
                <a:gradFill>
                  <a:gsLst>
                    <a:gs pos="0">
                      <a:schemeClr val="bg1"/>
                    </a:gs>
                    <a:gs pos="100000">
                      <a:schemeClr val="bg1"/>
                    </a:gs>
                  </a:gsLst>
                  <a:lin ang="5400000" scaled="1"/>
                </a:gradFill>
              </a:rPr>
              <a:t> </a:t>
            </a:r>
            <a:endParaRPr lang="en-US" dirty="0">
              <a:gradFill>
                <a:gsLst>
                  <a:gs pos="0">
                    <a:schemeClr val="bg1"/>
                  </a:gs>
                  <a:gs pos="100000">
                    <a:schemeClr val="bg1"/>
                  </a:gs>
                </a:gsLst>
                <a:lin ang="5400000" scaled="1"/>
              </a:gradFill>
            </a:endParaRPr>
          </a:p>
        </p:txBody>
      </p:sp>
    </p:spTree>
    <p:extLst>
      <p:ext uri="{BB962C8B-B14F-4D97-AF65-F5344CB8AC3E}">
        <p14:creationId xmlns:p14="http://schemas.microsoft.com/office/powerpoint/2010/main" val="21464636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E6A1142D-0F2C-4C81-1F51-78E3A1484FC3}"/>
              </a:ext>
            </a:extLst>
          </p:cNvPr>
          <p:cNvGrpSpPr/>
          <p:nvPr/>
        </p:nvGrpSpPr>
        <p:grpSpPr>
          <a:xfrm>
            <a:off x="0" y="782053"/>
            <a:ext cx="12192000" cy="6075947"/>
            <a:chOff x="0" y="782053"/>
            <a:chExt cx="12192000" cy="6075947"/>
          </a:xfrm>
        </p:grpSpPr>
        <p:pic>
          <p:nvPicPr>
            <p:cNvPr id="5" name="그림 4" descr="블루, 다채로움, 일렉트릭 블루, 스크린샷이(가) 표시된 사진&#10;&#10;자동 생성된 설명">
              <a:extLst>
                <a:ext uri="{FF2B5EF4-FFF2-40B4-BE49-F238E27FC236}">
                  <a16:creationId xmlns:a16="http://schemas.microsoft.com/office/drawing/2014/main" id="{BABD77B6-0F8D-19E9-726D-83112253DC36}"/>
                </a:ext>
              </a:extLst>
            </p:cNvPr>
            <p:cNvPicPr>
              <a:picLocks noChangeAspect="1"/>
            </p:cNvPicPr>
            <p:nvPr/>
          </p:nvPicPr>
          <p:blipFill rotWithShape="1">
            <a:blip r:embed="rId2">
              <a:extLst>
                <a:ext uri="{28A0092B-C50C-407E-A947-70E740481C1C}">
                  <a14:useLocalDpi xmlns:a14="http://schemas.microsoft.com/office/drawing/2010/main" val="0"/>
                </a:ext>
              </a:extLst>
            </a:blip>
            <a:srcRect t="17797" b="3981"/>
            <a:stretch/>
          </p:blipFill>
          <p:spPr>
            <a:xfrm>
              <a:off x="0" y="782053"/>
              <a:ext cx="12192000" cy="6075947"/>
            </a:xfrm>
            <a:prstGeom prst="rect">
              <a:avLst/>
            </a:prstGeom>
          </p:spPr>
        </p:pic>
        <p:sp>
          <p:nvSpPr>
            <p:cNvPr id="6" name="직사각형 5">
              <a:extLst>
                <a:ext uri="{FF2B5EF4-FFF2-40B4-BE49-F238E27FC236}">
                  <a16:creationId xmlns:a16="http://schemas.microsoft.com/office/drawing/2014/main" id="{84A5F5BF-1128-114D-8A0E-174397915663}"/>
                </a:ext>
              </a:extLst>
            </p:cNvPr>
            <p:cNvSpPr/>
            <p:nvPr/>
          </p:nvSpPr>
          <p:spPr>
            <a:xfrm>
              <a:off x="0" y="782053"/>
              <a:ext cx="12192000" cy="6075947"/>
            </a:xfrm>
            <a:prstGeom prst="rect">
              <a:avLst/>
            </a:prstGeom>
            <a:solidFill>
              <a:srgbClr val="1E49E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9" name="그림 8" descr="폰트, 그래픽, 로고, 일렉트릭 블루이(가) 표시된 사진&#10;&#10;자동 생성된 설명">
            <a:hlinkClick r:id="rId3"/>
            <a:extLst>
              <a:ext uri="{FF2B5EF4-FFF2-40B4-BE49-F238E27FC236}">
                <a16:creationId xmlns:a16="http://schemas.microsoft.com/office/drawing/2014/main" id="{2282DACD-38E8-8820-8E21-156C428540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550" y="4537013"/>
            <a:ext cx="415640" cy="415640"/>
          </a:xfrm>
          <a:prstGeom prst="rect">
            <a:avLst/>
          </a:prstGeom>
        </p:spPr>
      </p:pic>
      <p:pic>
        <p:nvPicPr>
          <p:cNvPr id="10" name="그림 9" descr="로고, 그래픽, 상징, 원이(가) 표시된 사진&#10;&#10;자동 생성된 설명">
            <a:hlinkClick r:id="rId5"/>
            <a:extLst>
              <a:ext uri="{FF2B5EF4-FFF2-40B4-BE49-F238E27FC236}">
                <a16:creationId xmlns:a16="http://schemas.microsoft.com/office/drawing/2014/main" id="{FD51EA05-C2C8-1C13-7696-2FBF6076ED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7157" y="4530810"/>
            <a:ext cx="415640" cy="415640"/>
          </a:xfrm>
          <a:prstGeom prst="rect">
            <a:avLst/>
          </a:prstGeom>
        </p:spPr>
      </p:pic>
      <p:pic>
        <p:nvPicPr>
          <p:cNvPr id="11" name="그림 10" descr="폰트, 원, 그래픽, 일렉트릭 블루이(가) 표시된 사진&#10;&#10;자동 생성된 설명">
            <a:hlinkClick r:id="rId7"/>
            <a:extLst>
              <a:ext uri="{FF2B5EF4-FFF2-40B4-BE49-F238E27FC236}">
                <a16:creationId xmlns:a16="http://schemas.microsoft.com/office/drawing/2014/main" id="{9C4B66D0-AC8F-61DB-D40E-8EE4284FBB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8759" y="4530810"/>
            <a:ext cx="415640" cy="415640"/>
          </a:xfrm>
          <a:prstGeom prst="rect">
            <a:avLst/>
          </a:prstGeom>
        </p:spPr>
      </p:pic>
      <p:pic>
        <p:nvPicPr>
          <p:cNvPr id="12" name="그림 11" descr="로고, 레드, 상징, 그래픽이(가) 표시된 사진&#10;&#10;자동 생성된 설명">
            <a:hlinkClick r:id="rId9"/>
            <a:extLst>
              <a:ext uri="{FF2B5EF4-FFF2-40B4-BE49-F238E27FC236}">
                <a16:creationId xmlns:a16="http://schemas.microsoft.com/office/drawing/2014/main" id="{500E2804-F076-D895-2925-4605A9A707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0308" y="4530810"/>
            <a:ext cx="415640" cy="415640"/>
          </a:xfrm>
          <a:prstGeom prst="rect">
            <a:avLst/>
          </a:prstGeom>
        </p:spPr>
      </p:pic>
      <p:sp>
        <p:nvSpPr>
          <p:cNvPr id="13" name="Content Placeholder 1">
            <a:extLst>
              <a:ext uri="{FF2B5EF4-FFF2-40B4-BE49-F238E27FC236}">
                <a16:creationId xmlns:a16="http://schemas.microsoft.com/office/drawing/2014/main" id="{D18DE40C-2466-4D92-9C51-36ECC71D7334}"/>
              </a:ext>
            </a:extLst>
          </p:cNvPr>
          <p:cNvSpPr txBox="1">
            <a:spLocks/>
          </p:cNvSpPr>
          <p:nvPr/>
        </p:nvSpPr>
        <p:spPr>
          <a:xfrm>
            <a:off x="706354" y="5099390"/>
            <a:ext cx="6163677" cy="1138773"/>
          </a:xfrm>
          <a:prstGeom prst="rect">
            <a:avLst/>
          </a:prstGeom>
        </p:spPr>
        <p:txBody>
          <a:bodyPr wrap="square" lIns="0" tIns="0" rIns="0" bIns="0">
            <a:spAutoFit/>
          </a:bodyPr>
          <a:lstStyle>
            <a:lvl1pPr ea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ea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algn="just" defTabSz="685772" latinLnBrk="0">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 </a:t>
            </a:r>
          </a:p>
          <a:p>
            <a:pPr lvl="1" algn="just" defTabSz="685772" latinLnBrk="0">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 2023 KPMG Samjong Accounting Corp., a Korea Limited Liability Company and a member firm of the KPMG global organization of independent member firms affiliated with KPMG International Limited, a private English company limited by guarantee. All rights reserved.</a:t>
            </a:r>
          </a:p>
          <a:p>
            <a:pPr lvl="1" algn="just" defTabSz="685772" latinLnBrk="0">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The KPMG name and logo are trademarks used under license by the independent member firms of the KPMG global organization.</a:t>
            </a:r>
          </a:p>
        </p:txBody>
      </p:sp>
      <p:sp>
        <p:nvSpPr>
          <p:cNvPr id="14" name="Rectangle 11">
            <a:hlinkClick r:id="rId11"/>
            <a:extLst>
              <a:ext uri="{FF2B5EF4-FFF2-40B4-BE49-F238E27FC236}">
                <a16:creationId xmlns:a16="http://schemas.microsoft.com/office/drawing/2014/main" id="{9735D724-14E5-7608-8AAD-9C6E097050D7}"/>
              </a:ext>
            </a:extLst>
          </p:cNvPr>
          <p:cNvSpPr>
            <a:spLocks noChangeArrowheads="1"/>
          </p:cNvSpPr>
          <p:nvPr/>
        </p:nvSpPr>
        <p:spPr bwMode="auto">
          <a:xfrm>
            <a:off x="706354" y="4184500"/>
            <a:ext cx="1954961" cy="176972"/>
          </a:xfrm>
          <a:prstGeom prst="rect">
            <a:avLst/>
          </a:prstGeom>
          <a:noFill/>
          <a:ln w="9525">
            <a:noFill/>
            <a:miter lim="800000"/>
            <a:headEnd/>
            <a:tailEnd/>
          </a:ln>
          <a:effectLst/>
        </p:spPr>
        <p:txBody>
          <a:bodyPr wrap="square" lIns="0" tIns="0" rIns="0" bIns="0" anchor="ctr">
            <a:spAutoFit/>
          </a:bodyPr>
          <a:lstStyle/>
          <a:p>
            <a:pPr>
              <a:defRPr/>
            </a:pPr>
            <a:r>
              <a:rPr lang="en-US" sz="1150" b="1" kern="0" dirty="0" err="1">
                <a:ln>
                  <a:solidFill>
                    <a:schemeClr val="accent1">
                      <a:alpha val="0"/>
                    </a:schemeClr>
                  </a:solidFill>
                </a:ln>
                <a:solidFill>
                  <a:schemeClr val="bg1"/>
                </a:solidFill>
                <a:latin typeface="Arial" panose="020B0604020202020204" pitchFamily="34" charset="0"/>
                <a:ea typeface="Times New Roman" pitchFamily="18" charset="0"/>
                <a:cs typeface="Arial" panose="020B0604020202020204" pitchFamily="34" charset="0"/>
              </a:rPr>
              <a:t>home.kpmg</a:t>
            </a:r>
            <a:r>
              <a:rPr lang="en-US" sz="1150" b="1" kern="0" dirty="0">
                <a:ln>
                  <a:solidFill>
                    <a:schemeClr val="accent1">
                      <a:alpha val="0"/>
                    </a:schemeClr>
                  </a:solidFill>
                </a:ln>
                <a:solidFill>
                  <a:schemeClr val="bg1"/>
                </a:solidFill>
                <a:latin typeface="Arial" panose="020B0604020202020204" pitchFamily="34" charset="0"/>
                <a:ea typeface="Times New Roman" pitchFamily="18" charset="0"/>
                <a:cs typeface="Arial" panose="020B0604020202020204" pitchFamily="34" charset="0"/>
              </a:rPr>
              <a:t>/</a:t>
            </a:r>
            <a:r>
              <a:rPr lang="en-US" sz="1150" b="1" kern="0" dirty="0" err="1">
                <a:ln>
                  <a:solidFill>
                    <a:schemeClr val="accent1">
                      <a:alpha val="0"/>
                    </a:schemeClr>
                  </a:solidFill>
                </a:ln>
                <a:solidFill>
                  <a:schemeClr val="bg1"/>
                </a:solidFill>
                <a:latin typeface="Arial" panose="020B0604020202020204" pitchFamily="34" charset="0"/>
                <a:ea typeface="Times New Roman" pitchFamily="18" charset="0"/>
                <a:cs typeface="Arial" panose="020B0604020202020204" pitchFamily="34" charset="0"/>
              </a:rPr>
              <a:t>kr</a:t>
            </a:r>
            <a:endParaRPr lang="en-US" sz="1150" b="1" kern="0" dirty="0">
              <a:ln>
                <a:solidFill>
                  <a:schemeClr val="accent1">
                    <a:alpha val="0"/>
                  </a:schemeClr>
                </a:solidFill>
              </a:ln>
              <a:solidFill>
                <a:schemeClr val="bg1"/>
              </a:solidFill>
              <a:latin typeface="Arial" panose="020B0604020202020204" pitchFamily="34" charset="0"/>
              <a:ea typeface="Times New Roman" pitchFamily="18" charset="0"/>
              <a:cs typeface="Arial" panose="020B0604020202020204" pitchFamily="34" charset="0"/>
            </a:endParaRPr>
          </a:p>
        </p:txBody>
      </p:sp>
      <p:sp>
        <p:nvSpPr>
          <p:cNvPr id="15" name="TextBox 14">
            <a:extLst>
              <a:ext uri="{FF2B5EF4-FFF2-40B4-BE49-F238E27FC236}">
                <a16:creationId xmlns:a16="http://schemas.microsoft.com/office/drawing/2014/main" id="{25A91579-356A-5179-C673-577D6BEA371B}"/>
              </a:ext>
            </a:extLst>
          </p:cNvPr>
          <p:cNvSpPr txBox="1"/>
          <p:nvPr/>
        </p:nvSpPr>
        <p:spPr>
          <a:xfrm>
            <a:off x="694882" y="1444012"/>
            <a:ext cx="3393558" cy="984885"/>
          </a:xfrm>
          <a:prstGeom prst="rect">
            <a:avLst/>
          </a:prstGeom>
          <a:noFill/>
        </p:spPr>
        <p:txBody>
          <a:bodyPr wrap="none" lIns="0" tIns="0" rIns="0" bIns="0" rtlCol="0">
            <a:spAutoFit/>
          </a:bodyPr>
          <a:lstStyle/>
          <a:p>
            <a:r>
              <a:rPr lang="en-US" altLang="ko-KR" sz="3600" dirty="0">
                <a:ln>
                  <a:solidFill>
                    <a:schemeClr val="tx2">
                      <a:alpha val="0"/>
                    </a:schemeClr>
                  </a:solidFill>
                </a:ln>
                <a:solidFill>
                  <a:schemeClr val="bg1"/>
                </a:solidFill>
                <a:latin typeface="KPMG Bold" panose="020B0803030202040204" pitchFamily="34" charset="0"/>
                <a:ea typeface="KoPub돋움체 Medium" panose="02020603020101020101" pitchFamily="18" charset="-127"/>
              </a:rPr>
              <a:t>Business Contacts</a:t>
            </a:r>
            <a:br>
              <a:rPr lang="en-US" altLang="ko-KR" sz="3600" dirty="0">
                <a:ln>
                  <a:solidFill>
                    <a:schemeClr val="tx2">
                      <a:alpha val="0"/>
                    </a:schemeClr>
                  </a:solidFill>
                </a:ln>
                <a:solidFill>
                  <a:schemeClr val="bg1"/>
                </a:solidFill>
                <a:latin typeface="KPMG Bold" panose="020B0803030202040204" pitchFamily="34" charset="0"/>
                <a:ea typeface="KoPub돋움체 Medium" panose="02020603020101020101" pitchFamily="18" charset="-127"/>
              </a:rPr>
            </a:br>
            <a:r>
              <a:rPr lang="en-US" altLang="ko-KR" sz="2800" dirty="0">
                <a:ln>
                  <a:solidFill>
                    <a:schemeClr val="tx2">
                      <a:alpha val="0"/>
                    </a:schemeClr>
                  </a:solidFill>
                </a:ln>
                <a:solidFill>
                  <a:schemeClr val="bg1"/>
                </a:solidFill>
                <a:latin typeface="KPMG Bold" panose="020B0803030202040204" pitchFamily="34" charset="0"/>
                <a:ea typeface="KoPub돋움체 Medium" panose="02020603020101020101" pitchFamily="18" charset="-127"/>
              </a:rPr>
              <a:t>Management Consulting 3 </a:t>
            </a:r>
            <a:r>
              <a:rPr lang="ko-KR" altLang="en-US" sz="2800" dirty="0">
                <a:ln>
                  <a:solidFill>
                    <a:schemeClr val="tx2">
                      <a:alpha val="0"/>
                    </a:schemeClr>
                  </a:solidFill>
                </a:ln>
                <a:solidFill>
                  <a:schemeClr val="bg1"/>
                </a:solidFill>
                <a:latin typeface="KPMG Bold" panose="020B0803030202040204" pitchFamily="34" charset="0"/>
                <a:ea typeface="KoPub돋움체 Medium" panose="02020603020101020101" pitchFamily="18" charset="-127"/>
              </a:rPr>
              <a:t>본부</a:t>
            </a:r>
            <a:endParaRPr lang="en-US" altLang="ko-KR" sz="3600" dirty="0">
              <a:ln>
                <a:solidFill>
                  <a:schemeClr val="tx2">
                    <a:alpha val="0"/>
                  </a:schemeClr>
                </a:solidFill>
              </a:ln>
              <a:solidFill>
                <a:schemeClr val="bg1"/>
              </a:solidFill>
              <a:latin typeface="KPMG Bold" panose="020B0803030202040204" pitchFamily="34" charset="0"/>
              <a:ea typeface="KoPub돋움체 Medium" panose="02020603020101020101" pitchFamily="18" charset="-127"/>
            </a:endParaRPr>
          </a:p>
        </p:txBody>
      </p:sp>
      <p:grpSp>
        <p:nvGrpSpPr>
          <p:cNvPr id="29" name="그룹 28">
            <a:extLst>
              <a:ext uri="{FF2B5EF4-FFF2-40B4-BE49-F238E27FC236}">
                <a16:creationId xmlns:a16="http://schemas.microsoft.com/office/drawing/2014/main" id="{23E24C5C-BA21-941B-3821-ED9C42F1F290}"/>
              </a:ext>
            </a:extLst>
          </p:cNvPr>
          <p:cNvGrpSpPr/>
          <p:nvPr/>
        </p:nvGrpSpPr>
        <p:grpSpPr>
          <a:xfrm>
            <a:off x="611208" y="2559323"/>
            <a:ext cx="5606045" cy="2453238"/>
            <a:chOff x="611208" y="2372494"/>
            <a:chExt cx="5606045" cy="2453238"/>
          </a:xfrm>
        </p:grpSpPr>
        <p:sp>
          <p:nvSpPr>
            <p:cNvPr id="16" name="Rectangle 2">
              <a:extLst>
                <a:ext uri="{FF2B5EF4-FFF2-40B4-BE49-F238E27FC236}">
                  <a16:creationId xmlns:a16="http://schemas.microsoft.com/office/drawing/2014/main" id="{63F0D0F5-9046-BC87-122B-E265A5FD7D22}"/>
                </a:ext>
              </a:extLst>
            </p:cNvPr>
            <p:cNvSpPr txBox="1">
              <a:spLocks noChangeArrowheads="1"/>
            </p:cNvSpPr>
            <p:nvPr/>
          </p:nvSpPr>
          <p:spPr bwMode="auto">
            <a:xfrm>
              <a:off x="611208" y="2372494"/>
              <a:ext cx="2433637" cy="1550988"/>
            </a:xfrm>
            <a:prstGeom prst="rect">
              <a:avLst/>
            </a:prstGeom>
            <a:noFill/>
            <a:ln w="9525">
              <a:noFill/>
              <a:miter lim="800000"/>
              <a:headEnd/>
              <a:tailEnd/>
            </a:ln>
          </p:spPr>
          <p:txBody>
            <a:bodyPr lIns="36000" tIns="0" rIns="0" bIns="0"/>
            <a:lstStyle/>
            <a:p>
              <a:pPr marL="88900" indent="-88900" algn="l">
                <a:lnSpc>
                  <a:spcPct val="110000"/>
                </a:lnSpc>
                <a:spcBef>
                  <a:spcPts val="300"/>
                </a:spcBef>
                <a:defRPr/>
              </a:pPr>
              <a:r>
                <a:rPr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j-cs"/>
                </a:rPr>
                <a:t> </a:t>
              </a:r>
              <a:r>
                <a:rPr lang="ko-KR" altLang="en-US" sz="900" b="1" kern="0"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봉찬식</a:t>
              </a:r>
              <a:r>
                <a:rPr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본부장 </a:t>
              </a:r>
              <a:endPar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endParaRPr>
            </a:p>
            <a:p>
              <a:pPr algn="l">
                <a:lnSpc>
                  <a:spcPct val="110000"/>
                </a:lnSpc>
                <a:spcBef>
                  <a:spcPts val="300"/>
                </a:spcBef>
                <a:defRPr/>
              </a:pPr>
              <a:r>
                <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chansikbong@kr.kpmg.com</a:t>
              </a:r>
            </a:p>
            <a:p>
              <a:pPr algn="l">
                <a:lnSpc>
                  <a:spcPct val="110000"/>
                </a:lnSpc>
                <a:spcBef>
                  <a:spcPts val="300"/>
                </a:spcBef>
                <a:defRPr/>
              </a:pPr>
              <a:r>
                <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+82 2 2112 7732 </a:t>
              </a:r>
            </a:p>
            <a:p>
              <a:pPr algn="l">
                <a:lnSpc>
                  <a:spcPct val="110000"/>
                </a:lnSpc>
                <a:spcBef>
                  <a:spcPts val="300"/>
                </a:spcBef>
                <a:defRPr/>
              </a:pPr>
              <a:r>
                <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endPar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j-cs"/>
              </a:endParaRPr>
            </a:p>
          </p:txBody>
        </p:sp>
        <p:sp>
          <p:nvSpPr>
            <p:cNvPr id="17" name="Rectangle 2">
              <a:extLst>
                <a:ext uri="{FF2B5EF4-FFF2-40B4-BE49-F238E27FC236}">
                  <a16:creationId xmlns:a16="http://schemas.microsoft.com/office/drawing/2014/main" id="{60762873-A526-DE9E-3F99-F0D0EF51D14D}"/>
                </a:ext>
              </a:extLst>
            </p:cNvPr>
            <p:cNvSpPr txBox="1">
              <a:spLocks noChangeArrowheads="1"/>
            </p:cNvSpPr>
            <p:nvPr/>
          </p:nvSpPr>
          <p:spPr bwMode="auto">
            <a:xfrm>
              <a:off x="2155390" y="2372494"/>
              <a:ext cx="2433637" cy="1550988"/>
            </a:xfrm>
            <a:prstGeom prst="rect">
              <a:avLst/>
            </a:prstGeom>
            <a:noFill/>
            <a:ln w="9525">
              <a:noFill/>
              <a:miter lim="800000"/>
              <a:headEnd/>
              <a:tailEnd/>
            </a:ln>
          </p:spPr>
          <p:txBody>
            <a:bodyPr lIns="36000" tIns="0" rIns="0" bIns="0"/>
            <a:lstStyle/>
            <a:p>
              <a:pPr marL="88900" indent="-88900" algn="l">
                <a:lnSpc>
                  <a:spcPct val="110000"/>
                </a:lnSpc>
                <a:spcBef>
                  <a:spcPts val="300"/>
                </a:spcBef>
                <a:defRPr/>
              </a:pPr>
              <a:r>
                <a:rPr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j-cs"/>
                </a:rPr>
                <a:t>최석윤 상무 </a:t>
              </a:r>
              <a:r>
                <a:rPr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endPar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endParaRPr>
            </a:p>
            <a:p>
              <a:pPr marL="88900" indent="-88900" algn="l">
                <a:lnSpc>
                  <a:spcPct val="110000"/>
                </a:lnSpc>
                <a:spcBef>
                  <a:spcPts val="300"/>
                </a:spcBef>
                <a:defRPr/>
              </a:pPr>
              <a:r>
                <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sukyoonchoi@kr.kpmg.com</a:t>
              </a:r>
            </a:p>
            <a:p>
              <a:pPr algn="l">
                <a:lnSpc>
                  <a:spcPct val="110000"/>
                </a:lnSpc>
                <a:spcBef>
                  <a:spcPts val="300"/>
                </a:spcBef>
                <a:defRPr/>
              </a:pPr>
              <a:r>
                <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+82 2 2112 7421</a:t>
              </a:r>
            </a:p>
            <a:p>
              <a:pPr algn="l">
                <a:lnSpc>
                  <a:spcPct val="110000"/>
                </a:lnSpc>
                <a:spcBef>
                  <a:spcPts val="300"/>
                </a:spcBef>
                <a:defRPr/>
              </a:pPr>
              <a:endPar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j-cs"/>
              </a:endParaRPr>
            </a:p>
          </p:txBody>
        </p:sp>
        <p:sp>
          <p:nvSpPr>
            <p:cNvPr id="18" name="Rectangle 2">
              <a:extLst>
                <a:ext uri="{FF2B5EF4-FFF2-40B4-BE49-F238E27FC236}">
                  <a16:creationId xmlns:a16="http://schemas.microsoft.com/office/drawing/2014/main" id="{4F86F1FD-60CD-6FF0-992C-473CD9E90457}"/>
                </a:ext>
              </a:extLst>
            </p:cNvPr>
            <p:cNvSpPr txBox="1">
              <a:spLocks noChangeArrowheads="1"/>
            </p:cNvSpPr>
            <p:nvPr/>
          </p:nvSpPr>
          <p:spPr bwMode="auto">
            <a:xfrm>
              <a:off x="3783616" y="2372494"/>
              <a:ext cx="2433637" cy="1550988"/>
            </a:xfrm>
            <a:prstGeom prst="rect">
              <a:avLst/>
            </a:prstGeom>
            <a:noFill/>
            <a:ln w="9525">
              <a:noFill/>
              <a:miter lim="800000"/>
              <a:headEnd/>
              <a:tailEnd/>
            </a:ln>
          </p:spPr>
          <p:txBody>
            <a:bodyPr lIns="36000" tIns="0" rIns="0" bIns="0"/>
            <a:lstStyle/>
            <a:p>
              <a:pPr marL="88900" indent="-88900" algn="l">
                <a:lnSpc>
                  <a:spcPct val="110000"/>
                </a:lnSpc>
                <a:spcBef>
                  <a:spcPts val="300"/>
                </a:spcBef>
                <a:defRPr/>
              </a:pPr>
              <a:r>
                <a:rPr lang="ko-KR" altLang="en-US" sz="900" b="1" kern="0"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j-cs"/>
                </a:rPr>
                <a:t>임형선</a:t>
              </a:r>
              <a:r>
                <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j-cs"/>
                </a:rPr>
                <a:t> </a:t>
              </a:r>
              <a:r>
                <a:rPr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j-cs"/>
                </a:rPr>
                <a:t>상무 </a:t>
              </a:r>
              <a:r>
                <a:rPr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endPar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endParaRPr>
            </a:p>
            <a:p>
              <a:pPr algn="l">
                <a:lnSpc>
                  <a:spcPct val="110000"/>
                </a:lnSpc>
                <a:spcBef>
                  <a:spcPts val="300"/>
                </a:spcBef>
                <a:defRPr/>
              </a:pPr>
              <a:r>
                <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hyoungseonlim@kr.kpmg.com</a:t>
              </a:r>
            </a:p>
            <a:p>
              <a:pPr algn="l">
                <a:lnSpc>
                  <a:spcPct val="110000"/>
                </a:lnSpc>
                <a:spcBef>
                  <a:spcPts val="300"/>
                </a:spcBef>
                <a:defRPr/>
              </a:pPr>
              <a:r>
                <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+82 2 2112 3940</a:t>
              </a:r>
            </a:p>
            <a:p>
              <a:pPr algn="l">
                <a:lnSpc>
                  <a:spcPct val="110000"/>
                </a:lnSpc>
                <a:spcBef>
                  <a:spcPts val="300"/>
                </a:spcBef>
                <a:defRPr/>
              </a:pPr>
              <a:endPar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j-cs"/>
              </a:endParaRPr>
            </a:p>
          </p:txBody>
        </p:sp>
        <p:sp>
          <p:nvSpPr>
            <p:cNvPr id="2" name="Rectangle 2">
              <a:extLst>
                <a:ext uri="{FF2B5EF4-FFF2-40B4-BE49-F238E27FC236}">
                  <a16:creationId xmlns:a16="http://schemas.microsoft.com/office/drawing/2014/main" id="{29D1A35F-0EE6-E8D9-2A0D-EF8E36CEE450}"/>
                </a:ext>
              </a:extLst>
            </p:cNvPr>
            <p:cNvSpPr txBox="1">
              <a:spLocks noChangeArrowheads="1"/>
            </p:cNvSpPr>
            <p:nvPr/>
          </p:nvSpPr>
          <p:spPr bwMode="auto">
            <a:xfrm>
              <a:off x="679805" y="3274744"/>
              <a:ext cx="2433637" cy="1550988"/>
            </a:xfrm>
            <a:prstGeom prst="rect">
              <a:avLst/>
            </a:prstGeom>
            <a:noFill/>
            <a:ln w="9525">
              <a:noFill/>
              <a:miter lim="800000"/>
              <a:headEnd/>
              <a:tailEnd/>
            </a:ln>
          </p:spPr>
          <p:txBody>
            <a:bodyPr lIns="36000" tIns="0" rIns="0" bIns="0"/>
            <a:lstStyle/>
            <a:p>
              <a:pPr marL="88900" indent="-88900" algn="l">
                <a:lnSpc>
                  <a:spcPct val="110000"/>
                </a:lnSpc>
                <a:spcBef>
                  <a:spcPts val="300"/>
                </a:spcBef>
                <a:defRPr/>
              </a:pPr>
              <a:r>
                <a:rPr lang="ko-KR" altLang="en-US" sz="900" b="1" kern="0"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남윤철</a:t>
              </a:r>
              <a:r>
                <a:rPr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상무  </a:t>
              </a:r>
            </a:p>
            <a:p>
              <a:pPr marL="88900" indent="-88900" algn="l">
                <a:lnSpc>
                  <a:spcPct val="110000"/>
                </a:lnSpc>
                <a:spcBef>
                  <a:spcPts val="300"/>
                </a:spcBef>
                <a:defRPr/>
              </a:pPr>
              <a:r>
                <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enahm@kr.kpmg.com</a:t>
              </a:r>
            </a:p>
            <a:p>
              <a:pPr marL="88900" indent="-88900" algn="l">
                <a:lnSpc>
                  <a:spcPct val="110000"/>
                </a:lnSpc>
                <a:spcBef>
                  <a:spcPts val="300"/>
                </a:spcBef>
                <a:defRPr/>
              </a:pPr>
              <a:r>
                <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+82 2 2112 0156 </a:t>
              </a:r>
            </a:p>
            <a:p>
              <a:pPr algn="l">
                <a:lnSpc>
                  <a:spcPct val="110000"/>
                </a:lnSpc>
                <a:spcBef>
                  <a:spcPts val="300"/>
                </a:spcBef>
                <a:defRPr/>
              </a:pPr>
              <a:endPar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j-cs"/>
              </a:endParaRPr>
            </a:p>
          </p:txBody>
        </p:sp>
        <p:sp>
          <p:nvSpPr>
            <p:cNvPr id="3" name="Rectangle 2">
              <a:extLst>
                <a:ext uri="{FF2B5EF4-FFF2-40B4-BE49-F238E27FC236}">
                  <a16:creationId xmlns:a16="http://schemas.microsoft.com/office/drawing/2014/main" id="{BB0A1AA6-8C9E-A4E7-5272-CDF97A15F249}"/>
                </a:ext>
              </a:extLst>
            </p:cNvPr>
            <p:cNvSpPr txBox="1">
              <a:spLocks noChangeArrowheads="1"/>
            </p:cNvSpPr>
            <p:nvPr/>
          </p:nvSpPr>
          <p:spPr bwMode="auto">
            <a:xfrm>
              <a:off x="2146501" y="3274744"/>
              <a:ext cx="2433637" cy="1550988"/>
            </a:xfrm>
            <a:prstGeom prst="rect">
              <a:avLst/>
            </a:prstGeom>
            <a:noFill/>
            <a:ln w="9525">
              <a:noFill/>
              <a:miter lim="800000"/>
              <a:headEnd/>
              <a:tailEnd/>
            </a:ln>
          </p:spPr>
          <p:txBody>
            <a:bodyPr lIns="36000" tIns="0" rIns="0" bIns="0"/>
            <a:lstStyle/>
            <a:p>
              <a:pPr marL="88900" indent="-88900" algn="l">
                <a:lnSpc>
                  <a:spcPct val="110000"/>
                </a:lnSpc>
                <a:spcBef>
                  <a:spcPts val="300"/>
                </a:spcBef>
                <a:defRPr/>
              </a:pPr>
              <a:r>
                <a:rPr lang="ko-KR" altLang="en-US" sz="900" b="1" kern="0"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j-cs"/>
                </a:rPr>
                <a:t>박문구</a:t>
              </a:r>
              <a:r>
                <a:rPr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j-cs"/>
                </a:rPr>
                <a:t> 전무  </a:t>
              </a:r>
            </a:p>
            <a:p>
              <a:pPr marL="88900" indent="-88900" algn="l">
                <a:lnSpc>
                  <a:spcPct val="110000"/>
                </a:lnSpc>
                <a:spcBef>
                  <a:spcPts val="300"/>
                </a:spcBef>
                <a:defRPr/>
              </a:pPr>
              <a:r>
                <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j-cs"/>
                </a:rPr>
                <a:t>mungupark@kr.kpmg.com</a:t>
              </a:r>
            </a:p>
            <a:p>
              <a:pPr marL="88900" indent="-88900" algn="l">
                <a:lnSpc>
                  <a:spcPct val="110000"/>
                </a:lnSpc>
                <a:spcBef>
                  <a:spcPts val="300"/>
                </a:spcBef>
                <a:defRPr/>
              </a:pPr>
              <a:r>
                <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j-cs"/>
                </a:rPr>
                <a:t>+82 2 2112 0573 </a:t>
              </a:r>
            </a:p>
          </p:txBody>
        </p:sp>
      </p:grpSp>
      <p:sp>
        <p:nvSpPr>
          <p:cNvPr id="19" name="object 49">
            <a:extLst>
              <a:ext uri="{FF2B5EF4-FFF2-40B4-BE49-F238E27FC236}">
                <a16:creationId xmlns:a16="http://schemas.microsoft.com/office/drawing/2014/main" id="{9BBDEFE4-CADB-84C2-87C9-DAFA2CB10C8F}"/>
              </a:ext>
            </a:extLst>
          </p:cNvPr>
          <p:cNvSpPr txBox="1"/>
          <p:nvPr/>
        </p:nvSpPr>
        <p:spPr>
          <a:xfrm>
            <a:off x="7662972" y="2159588"/>
            <a:ext cx="3917820" cy="336311"/>
          </a:xfrm>
          <a:prstGeom prst="rect">
            <a:avLst/>
          </a:prstGeom>
        </p:spPr>
        <p:txBody>
          <a:bodyPr vert="horz" wrap="square" lIns="0" tIns="5080" rIns="0" bIns="0" rtlCol="0">
            <a:spAutoFit/>
          </a:bodyPr>
          <a:lstStyle/>
          <a:p>
            <a:pPr marL="12700" marR="5080" latinLnBrk="0">
              <a:lnSpc>
                <a:spcPct val="110000"/>
              </a:lnSpc>
            </a:pPr>
            <a:r>
              <a:rPr lang="en-US" altLang="ko-KR" sz="10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Calibri"/>
              </a:rPr>
              <a:t>KPMG</a:t>
            </a:r>
            <a:r>
              <a:rPr lang="ko-KR" altLang="en-US" sz="10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Calibri"/>
              </a:rPr>
              <a:t>의 비즈니스 혁신 솔루션은 새로운 가치를 창출하고 보호하기 위한 기회를 고안하고</a:t>
            </a:r>
            <a:r>
              <a:rPr lang="en-US" altLang="ko-KR" sz="10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Calibri"/>
              </a:rPr>
              <a:t>, </a:t>
            </a:r>
            <a:r>
              <a:rPr lang="ko-KR" altLang="en-US" sz="10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Calibri"/>
              </a:rPr>
              <a:t>이를 토대로 기업의 또 다른 미래를 설계하는 데 기여합니다</a:t>
            </a:r>
            <a:r>
              <a:rPr lang="en-US" altLang="ko-KR" sz="1000" b="1"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Calibri"/>
              </a:rPr>
              <a:t>. </a:t>
            </a:r>
          </a:p>
        </p:txBody>
      </p:sp>
      <p:sp>
        <p:nvSpPr>
          <p:cNvPr id="21" name="object 50">
            <a:extLst>
              <a:ext uri="{FF2B5EF4-FFF2-40B4-BE49-F238E27FC236}">
                <a16:creationId xmlns:a16="http://schemas.microsoft.com/office/drawing/2014/main" id="{F2A3619B-4487-9127-C6F4-3FC9148FED60}"/>
              </a:ext>
            </a:extLst>
          </p:cNvPr>
          <p:cNvSpPr txBox="1"/>
          <p:nvPr/>
        </p:nvSpPr>
        <p:spPr>
          <a:xfrm>
            <a:off x="7692838" y="2663146"/>
            <a:ext cx="3792807" cy="991207"/>
          </a:xfrm>
          <a:prstGeom prst="rect">
            <a:avLst/>
          </a:prstGeom>
          <a:solidFill>
            <a:srgbClr val="00B8F5"/>
          </a:solidFill>
        </p:spPr>
        <p:txBody>
          <a:bodyPr vert="horz" wrap="square" lIns="0" tIns="108000" rIns="0" bIns="108000" rtlCol="0">
            <a:noAutofit/>
          </a:bodyPr>
          <a:lstStyle/>
          <a:p>
            <a:pPr marL="143510" marR="272415" latinLnBrk="0">
              <a:lnSpc>
                <a:spcPct val="90000"/>
              </a:lnSpc>
              <a:spcBef>
                <a:spcPts val="300"/>
              </a:spcBef>
              <a:spcAft>
                <a:spcPts val="300"/>
              </a:spcAft>
            </a:pPr>
            <a:r>
              <a:rPr sz="2000" b="1" dirty="0">
                <a:gradFill>
                  <a:gsLst>
                    <a:gs pos="0">
                      <a:schemeClr val="bg1"/>
                    </a:gs>
                    <a:gs pos="100000">
                      <a:schemeClr val="bg1"/>
                    </a:gs>
                  </a:gsLst>
                  <a:lin ang="5400000" scaled="1"/>
                </a:gradFill>
                <a:latin typeface="KPMG Bold" panose="020B0803030202040204" pitchFamily="34" charset="0"/>
                <a:ea typeface="KoPub돋움체 Medium" panose="00000600000000000000" pitchFamily="2" charset="-127"/>
              </a:rPr>
              <a:t>KPMG</a:t>
            </a:r>
            <a:r>
              <a:rPr lang="ko-KR" altLang="en-US" sz="2000" b="1" dirty="0">
                <a:gradFill>
                  <a:gsLst>
                    <a:gs pos="0">
                      <a:schemeClr val="bg1"/>
                    </a:gs>
                    <a:gs pos="100000">
                      <a:schemeClr val="bg1"/>
                    </a:gs>
                  </a:gsLst>
                  <a:lin ang="5400000" scaled="1"/>
                </a:gradFill>
                <a:latin typeface="KPMG Bold" panose="020B0803030202040204" pitchFamily="34" charset="0"/>
                <a:ea typeface="KoPub돋움체 Medium" panose="00000600000000000000" pitchFamily="2" charset="-127"/>
              </a:rPr>
              <a:t>  </a:t>
            </a:r>
            <a:r>
              <a:rPr lang="en-US" altLang="ko-KR" sz="2000" b="1" dirty="0">
                <a:gradFill>
                  <a:gsLst>
                    <a:gs pos="0">
                      <a:schemeClr val="bg1"/>
                    </a:gs>
                    <a:gs pos="100000">
                      <a:schemeClr val="bg1"/>
                    </a:gs>
                  </a:gsLst>
                  <a:lin ang="5400000" scaled="1"/>
                </a:gradFill>
                <a:latin typeface="KPMG Bold" panose="020B0803030202040204" pitchFamily="34" charset="0"/>
                <a:ea typeface="KoPub돋움체 Medium" panose="00000600000000000000" pitchFamily="2" charset="-127"/>
              </a:rPr>
              <a:t> </a:t>
            </a:r>
            <a:r>
              <a:rPr lang="en-US" sz="2000" b="1" dirty="0">
                <a:gradFill>
                  <a:gsLst>
                    <a:gs pos="0">
                      <a:schemeClr val="bg1"/>
                    </a:gs>
                    <a:gs pos="100000">
                      <a:schemeClr val="bg1"/>
                    </a:gs>
                  </a:gsLst>
                  <a:lin ang="5400000" scaled="1"/>
                </a:gradFill>
                <a:latin typeface="KPMG Bold" panose="020B0803030202040204" pitchFamily="34" charset="0"/>
                <a:ea typeface="KoPub돋움체 Medium" panose="00000600000000000000" pitchFamily="2" charset="-127"/>
              </a:rPr>
              <a:t>C</a:t>
            </a:r>
            <a:r>
              <a:rPr sz="2000" b="1" dirty="0">
                <a:gradFill>
                  <a:gsLst>
                    <a:gs pos="0">
                      <a:schemeClr val="bg1"/>
                    </a:gs>
                    <a:gs pos="100000">
                      <a:schemeClr val="bg1"/>
                    </a:gs>
                  </a:gsLst>
                  <a:lin ang="5400000" scaled="1"/>
                </a:gradFill>
                <a:latin typeface="KPMG Bold" panose="020B0803030202040204" pitchFamily="34" charset="0"/>
                <a:ea typeface="KoPub돋움체 Medium" panose="00000600000000000000" pitchFamily="2" charset="-127"/>
              </a:rPr>
              <a:t>onnected </a:t>
            </a:r>
            <a:r>
              <a:rPr lang="en-US" sz="2000" b="1" dirty="0">
                <a:gradFill>
                  <a:gsLst>
                    <a:gs pos="0">
                      <a:schemeClr val="bg1"/>
                    </a:gs>
                    <a:gs pos="100000">
                      <a:schemeClr val="bg1"/>
                    </a:gs>
                  </a:gsLst>
                  <a:lin ang="5400000" scaled="1"/>
                </a:gradFill>
                <a:latin typeface="KPMG Bold" panose="020B0803030202040204" pitchFamily="34" charset="0"/>
                <a:ea typeface="KoPub돋움체 Medium" panose="00000600000000000000" pitchFamily="2" charset="-127"/>
              </a:rPr>
              <a:t> </a:t>
            </a:r>
            <a:r>
              <a:rPr sz="2000" b="1" dirty="0">
                <a:gradFill>
                  <a:gsLst>
                    <a:gs pos="0">
                      <a:schemeClr val="bg1"/>
                    </a:gs>
                    <a:gs pos="100000">
                      <a:schemeClr val="bg1"/>
                    </a:gs>
                  </a:gsLst>
                  <a:lin ang="5400000" scaled="1"/>
                </a:gradFill>
                <a:latin typeface="KPMG Bold" panose="020B0803030202040204" pitchFamily="34" charset="0"/>
                <a:ea typeface="KoPub돋움체 Medium" panose="00000600000000000000" pitchFamily="2" charset="-127"/>
              </a:rPr>
              <a:t>Enterprise</a:t>
            </a:r>
          </a:p>
          <a:p>
            <a:pPr marL="314960" marR="206375" indent="-171450" latinLnBrk="0">
              <a:spcBef>
                <a:spcPts val="600"/>
              </a:spcBef>
              <a:spcAft>
                <a:spcPts val="300"/>
              </a:spcAft>
              <a:buFont typeface="Arial" panose="020B0604020202020204" pitchFamily="34" charset="0"/>
              <a:buChar char="•"/>
            </a:pP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산업별 프로세스 최적화를 위한 전략수립</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설계</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실행 지원</a:t>
            </a:r>
          </a:p>
          <a:p>
            <a:pPr marL="314960" marR="206375" indent="-171450" latinLnBrk="0">
              <a:spcBef>
                <a:spcPts val="600"/>
              </a:spcBef>
              <a:spcAft>
                <a:spcPts val="300"/>
              </a:spcAft>
              <a:buFont typeface="Arial" panose="020B0604020202020204" pitchFamily="34" charset="0"/>
              <a:buChar char="•"/>
            </a:pP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검증된 사례 기반의 </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Operations Excellence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실행 컨설팅</a:t>
            </a:r>
          </a:p>
        </p:txBody>
      </p:sp>
      <p:sp>
        <p:nvSpPr>
          <p:cNvPr id="25" name="object 54">
            <a:extLst>
              <a:ext uri="{FF2B5EF4-FFF2-40B4-BE49-F238E27FC236}">
                <a16:creationId xmlns:a16="http://schemas.microsoft.com/office/drawing/2014/main" id="{0B017B9B-C56F-365C-E3DA-E7F6C7D5CDCE}"/>
              </a:ext>
            </a:extLst>
          </p:cNvPr>
          <p:cNvSpPr txBox="1"/>
          <p:nvPr/>
        </p:nvSpPr>
        <p:spPr>
          <a:xfrm>
            <a:off x="7656262" y="5993467"/>
            <a:ext cx="3900467" cy="240900"/>
          </a:xfrm>
          <a:prstGeom prst="rect">
            <a:avLst/>
          </a:prstGeom>
        </p:spPr>
        <p:txBody>
          <a:bodyPr vert="horz" wrap="square" lIns="0" tIns="12700" rIns="0" bIns="0" rtlCol="0">
            <a:spAutoFit/>
          </a:bodyPr>
          <a:lstStyle/>
          <a:p>
            <a:pPr marL="12700" marR="5080" latinLnBrk="0">
              <a:lnSpc>
                <a:spcPct val="108300"/>
              </a:lnSpc>
              <a:spcBef>
                <a:spcPts val="100"/>
              </a:spcBef>
            </a:pPr>
            <a:r>
              <a:rPr lang="ko-KR" altLang="en-US" sz="700" spc="-1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본 보고서에 기술된 서비스의 일부 또는 전부는 </a:t>
            </a:r>
            <a:r>
              <a:rPr lang="en-US" altLang="ko-KR" sz="700" spc="-1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KPMG </a:t>
            </a:r>
            <a:r>
              <a:rPr lang="ko-KR" altLang="en-US" sz="700" spc="-1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감사 고객사 및 계열사</a:t>
            </a:r>
            <a:r>
              <a:rPr lang="en-US" altLang="ko-KR" sz="700" spc="-1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700" spc="-1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관련 법인에 대해 서비스 제공이 제한될 수 있습니다</a:t>
            </a:r>
            <a:r>
              <a:rPr lang="en-US" altLang="ko-KR" sz="700" spc="-1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 </a:t>
            </a:r>
            <a:endParaRPr sz="700" spc="-1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endParaRPr>
          </a:p>
        </p:txBody>
      </p:sp>
      <p:pic>
        <p:nvPicPr>
          <p:cNvPr id="28" name="그림 27" descr="폰트, 텍스트, 그래픽, 로고이(가) 표시된 사진&#10;&#10;자동 생성된 설명">
            <a:extLst>
              <a:ext uri="{FF2B5EF4-FFF2-40B4-BE49-F238E27FC236}">
                <a16:creationId xmlns:a16="http://schemas.microsoft.com/office/drawing/2014/main" id="{DF6854D4-CB3E-41CE-39A6-2813650721E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2706" y="1090585"/>
            <a:ext cx="1122446" cy="253012"/>
          </a:xfrm>
          <a:prstGeom prst="rect">
            <a:avLst/>
          </a:prstGeom>
        </p:spPr>
      </p:pic>
      <p:sp>
        <p:nvSpPr>
          <p:cNvPr id="26" name="object 50">
            <a:extLst>
              <a:ext uri="{FF2B5EF4-FFF2-40B4-BE49-F238E27FC236}">
                <a16:creationId xmlns:a16="http://schemas.microsoft.com/office/drawing/2014/main" id="{ACD17550-13A2-0225-F1E8-65FA1EDA527D}"/>
              </a:ext>
            </a:extLst>
          </p:cNvPr>
          <p:cNvSpPr txBox="1"/>
          <p:nvPr/>
        </p:nvSpPr>
        <p:spPr>
          <a:xfrm>
            <a:off x="7692838" y="3773818"/>
            <a:ext cx="3792807" cy="991207"/>
          </a:xfrm>
          <a:prstGeom prst="rect">
            <a:avLst/>
          </a:prstGeom>
          <a:solidFill>
            <a:srgbClr val="00B8F5"/>
          </a:solidFill>
        </p:spPr>
        <p:txBody>
          <a:bodyPr vert="horz" wrap="square" lIns="0" tIns="108000" rIns="0" bIns="108000" rtlCol="0">
            <a:noAutofit/>
          </a:bodyPr>
          <a:lstStyle/>
          <a:p>
            <a:pPr marL="143510" marR="272415" latinLnBrk="0">
              <a:lnSpc>
                <a:spcPct val="90000"/>
              </a:lnSpc>
              <a:spcBef>
                <a:spcPts val="300"/>
              </a:spcBef>
              <a:spcAft>
                <a:spcPts val="300"/>
              </a:spcAft>
            </a:pPr>
            <a:r>
              <a:rPr lang="en-US" sz="2000" b="1" dirty="0">
                <a:gradFill>
                  <a:gsLst>
                    <a:gs pos="0">
                      <a:schemeClr val="bg1"/>
                    </a:gs>
                    <a:gs pos="100000">
                      <a:schemeClr val="bg1"/>
                    </a:gs>
                  </a:gsLst>
                  <a:lin ang="5400000" scaled="1"/>
                </a:gradFill>
                <a:latin typeface="KPMG Bold" panose="020B0803030202040204" pitchFamily="34" charset="0"/>
                <a:ea typeface="KoPub돋움체 Medium" panose="00000600000000000000" pitchFamily="2" charset="-127"/>
                <a:cs typeface="KPMG Bold"/>
              </a:rPr>
              <a:t>KPMG  Powered  Enterprise </a:t>
            </a:r>
          </a:p>
          <a:p>
            <a:pPr marL="314960" marR="206375" indent="-171450" latinLnBrk="0">
              <a:spcBef>
                <a:spcPts val="600"/>
              </a:spcBef>
              <a:spcAft>
                <a:spcPts val="300"/>
              </a:spcAft>
              <a:buFont typeface="Arial" panose="020B0604020202020204" pitchFamily="34" charset="0"/>
              <a:buChar char="•"/>
            </a:pP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기업 운영에 필요한 기능별 검증된 </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Digital Solution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제시  </a:t>
            </a:r>
          </a:p>
          <a:p>
            <a:pPr marL="314960" marR="206375" indent="-171450" latinLnBrk="0">
              <a:spcBef>
                <a:spcPts val="600"/>
              </a:spcBef>
              <a:spcAft>
                <a:spcPts val="300"/>
              </a:spcAft>
              <a:buFont typeface="Arial" panose="020B0604020202020204" pitchFamily="34" charset="0"/>
              <a:buChar char="•"/>
            </a:pP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신속한 </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Digital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전환을 위한 구축 컨설팅 </a:t>
            </a:r>
          </a:p>
        </p:txBody>
      </p:sp>
      <p:sp>
        <p:nvSpPr>
          <p:cNvPr id="27" name="object 50">
            <a:extLst>
              <a:ext uri="{FF2B5EF4-FFF2-40B4-BE49-F238E27FC236}">
                <a16:creationId xmlns:a16="http://schemas.microsoft.com/office/drawing/2014/main" id="{85493DE3-0F78-2767-D45D-4031EC28F5B1}"/>
              </a:ext>
            </a:extLst>
          </p:cNvPr>
          <p:cNvSpPr txBox="1"/>
          <p:nvPr/>
        </p:nvSpPr>
        <p:spPr>
          <a:xfrm>
            <a:off x="7692838" y="4884491"/>
            <a:ext cx="3792807" cy="991207"/>
          </a:xfrm>
          <a:prstGeom prst="rect">
            <a:avLst/>
          </a:prstGeom>
          <a:solidFill>
            <a:srgbClr val="00B8F5"/>
          </a:solidFill>
        </p:spPr>
        <p:txBody>
          <a:bodyPr vert="horz" wrap="square" lIns="0" tIns="108000" rIns="0" bIns="108000" rtlCol="0">
            <a:noAutofit/>
          </a:bodyPr>
          <a:lstStyle/>
          <a:p>
            <a:pPr marL="143510" marR="272415" latinLnBrk="0">
              <a:lnSpc>
                <a:spcPct val="90000"/>
              </a:lnSpc>
              <a:spcBef>
                <a:spcPts val="300"/>
              </a:spcBef>
              <a:spcAft>
                <a:spcPts val="300"/>
              </a:spcAft>
            </a:pPr>
            <a:r>
              <a:rPr lang="en-US" sz="2000" b="1" dirty="0">
                <a:gradFill>
                  <a:gsLst>
                    <a:gs pos="0">
                      <a:schemeClr val="bg1"/>
                    </a:gs>
                    <a:gs pos="100000">
                      <a:schemeClr val="bg1"/>
                    </a:gs>
                  </a:gsLst>
                  <a:lin ang="5400000" scaled="1"/>
                </a:gradFill>
                <a:latin typeface="KPMG Bold" panose="020B0803030202040204" pitchFamily="34" charset="0"/>
                <a:ea typeface="KoPub돋움체 Medium" panose="00000600000000000000" pitchFamily="2" charset="-127"/>
                <a:cs typeface="KPMG Bold"/>
              </a:rPr>
              <a:t>KPMG  Elevate  Consulting</a:t>
            </a:r>
          </a:p>
          <a:p>
            <a:pPr marL="314960" marR="206375" indent="-171450" latinLnBrk="0">
              <a:spcBef>
                <a:spcPts val="600"/>
              </a:spcBef>
              <a:spcAft>
                <a:spcPts val="300"/>
              </a:spcAft>
              <a:buFont typeface="Arial" panose="020B0604020202020204" pitchFamily="34" charset="0"/>
              <a:buChar char="•"/>
            </a:pP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M&amp;A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이후 기업가지제고를 위한 </a:t>
            </a: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Value-Up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실행 지원 </a:t>
            </a:r>
          </a:p>
          <a:p>
            <a:pPr marL="314960" marR="206375" indent="-171450" latinLnBrk="0">
              <a:spcBef>
                <a:spcPts val="600"/>
              </a:spcBef>
              <a:spcAft>
                <a:spcPts val="300"/>
              </a:spcAft>
              <a:buFont typeface="Arial" panose="020B0604020202020204" pitchFamily="34" charset="0"/>
              <a:buChar char="•"/>
            </a:pPr>
            <a:r>
              <a:rPr lang="en-US" altLang="ko-KR"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CDD / ODD / ITDD / PMI / Turn Around </a:t>
            </a:r>
            <a:r>
              <a:rPr lang="ko-KR" altLang="en-US" sz="9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Calibri"/>
              </a:rPr>
              <a:t>컨설팅 </a:t>
            </a:r>
          </a:p>
        </p:txBody>
      </p:sp>
      <p:sp>
        <p:nvSpPr>
          <p:cNvPr id="7" name="Rectangle 2">
            <a:extLst>
              <a:ext uri="{FF2B5EF4-FFF2-40B4-BE49-F238E27FC236}">
                <a16:creationId xmlns:a16="http://schemas.microsoft.com/office/drawing/2014/main" id="{A19D81FA-1F93-B46F-2EDD-EAD74EAB543B}"/>
              </a:ext>
            </a:extLst>
          </p:cNvPr>
          <p:cNvSpPr txBox="1">
            <a:spLocks noChangeArrowheads="1"/>
          </p:cNvSpPr>
          <p:nvPr/>
        </p:nvSpPr>
        <p:spPr bwMode="auto">
          <a:xfrm>
            <a:off x="3783616" y="3461573"/>
            <a:ext cx="2433637" cy="1550988"/>
          </a:xfrm>
          <a:prstGeom prst="rect">
            <a:avLst/>
          </a:prstGeom>
          <a:noFill/>
          <a:ln w="9525">
            <a:noFill/>
            <a:miter lim="800000"/>
            <a:headEnd/>
            <a:tailEnd/>
          </a:ln>
        </p:spPr>
        <p:txBody>
          <a:bodyPr lIns="36000" tIns="0" rIns="0" bIns="0"/>
          <a:lstStyle/>
          <a:p>
            <a:pPr marL="88900" indent="-88900" algn="l">
              <a:lnSpc>
                <a:spcPct val="110000"/>
              </a:lnSpc>
              <a:spcBef>
                <a:spcPts val="300"/>
              </a:spcBef>
              <a:defRPr/>
            </a:pPr>
            <a:r>
              <a:rPr lang="ko-KR" altLang="en-US" sz="900" b="1" kern="0"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j-cs"/>
              </a:rPr>
              <a:t>박원</a:t>
            </a:r>
            <a:r>
              <a:rPr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j-cs"/>
              </a:rPr>
              <a:t> 상무  </a:t>
            </a:r>
          </a:p>
          <a:p>
            <a:pPr marL="88900" indent="-88900" algn="l">
              <a:lnSpc>
                <a:spcPct val="110000"/>
              </a:lnSpc>
              <a:spcBef>
                <a:spcPts val="300"/>
              </a:spcBef>
              <a:defRPr/>
            </a:pPr>
            <a:r>
              <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j-cs"/>
              </a:rPr>
              <a:t>wpark@kr.kpmg.com</a:t>
            </a:r>
          </a:p>
          <a:p>
            <a:pPr marL="88900" indent="-88900" algn="l">
              <a:lnSpc>
                <a:spcPct val="110000"/>
              </a:lnSpc>
              <a:spcBef>
                <a:spcPts val="300"/>
              </a:spcBef>
              <a:defRPr/>
            </a:pPr>
            <a:r>
              <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j-cs"/>
              </a:rPr>
              <a:t>+82 2 2112 0823 </a:t>
            </a:r>
          </a:p>
        </p:txBody>
      </p:sp>
      <p:sp>
        <p:nvSpPr>
          <p:cNvPr id="8" name="Rectangle 2">
            <a:extLst>
              <a:ext uri="{FF2B5EF4-FFF2-40B4-BE49-F238E27FC236}">
                <a16:creationId xmlns:a16="http://schemas.microsoft.com/office/drawing/2014/main" id="{330414CD-4881-6B6D-6DC9-5C71B7EF5E6B}"/>
              </a:ext>
            </a:extLst>
          </p:cNvPr>
          <p:cNvSpPr txBox="1">
            <a:spLocks noChangeArrowheads="1"/>
          </p:cNvSpPr>
          <p:nvPr/>
        </p:nvSpPr>
        <p:spPr bwMode="auto">
          <a:xfrm>
            <a:off x="5475256" y="2559323"/>
            <a:ext cx="2433637" cy="1550988"/>
          </a:xfrm>
          <a:prstGeom prst="rect">
            <a:avLst/>
          </a:prstGeom>
          <a:noFill/>
          <a:ln w="9525">
            <a:noFill/>
            <a:miter lim="800000"/>
            <a:headEnd/>
            <a:tailEnd/>
          </a:ln>
        </p:spPr>
        <p:txBody>
          <a:bodyPr lIns="36000" tIns="0" rIns="0" bIns="0"/>
          <a:lstStyle/>
          <a:p>
            <a:pPr marL="88900" indent="-88900" algn="l">
              <a:lnSpc>
                <a:spcPct val="110000"/>
              </a:lnSpc>
              <a:spcBef>
                <a:spcPts val="300"/>
              </a:spcBef>
              <a:defRPr/>
            </a:pPr>
            <a:r>
              <a:rPr lang="ko-KR" altLang="en-US" sz="900" b="1" kern="0" dirty="0" err="1">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j-cs"/>
              </a:rPr>
              <a:t>조효상</a:t>
            </a:r>
            <a:r>
              <a:rPr lang="ko-KR" altLang="en-US"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j-cs"/>
              </a:rPr>
              <a:t> 상무  </a:t>
            </a:r>
          </a:p>
          <a:p>
            <a:pPr marL="88900" indent="-88900" algn="l">
              <a:lnSpc>
                <a:spcPct val="110000"/>
              </a:lnSpc>
              <a:spcBef>
                <a:spcPts val="300"/>
              </a:spcBef>
              <a:defRPr/>
            </a:pPr>
            <a:r>
              <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j-cs"/>
              </a:rPr>
              <a:t>hyosangcho@kr.kpmg.com</a:t>
            </a:r>
          </a:p>
          <a:p>
            <a:pPr marL="88900" indent="-88900" algn="l">
              <a:lnSpc>
                <a:spcPct val="110000"/>
              </a:lnSpc>
              <a:spcBef>
                <a:spcPts val="300"/>
              </a:spcBef>
              <a:defRPr/>
            </a:pPr>
            <a:r>
              <a:rPr lang="en-US" altLang="ko-KR" sz="900" b="1" kern="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j-cs"/>
              </a:rPr>
              <a:t>+82 2 2112 7488 </a:t>
            </a:r>
          </a:p>
        </p:txBody>
      </p:sp>
    </p:spTree>
    <p:extLst>
      <p:ext uri="{BB962C8B-B14F-4D97-AF65-F5344CB8AC3E}">
        <p14:creationId xmlns:p14="http://schemas.microsoft.com/office/powerpoint/2010/main" val="2881316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2">
            <a:extLst>
              <a:ext uri="{FF2B5EF4-FFF2-40B4-BE49-F238E27FC236}">
                <a16:creationId xmlns:a16="http://schemas.microsoft.com/office/drawing/2014/main" id="{DFD54CC7-378D-31ED-9C69-E927D8F6E5DB}"/>
              </a:ext>
            </a:extLst>
          </p:cNvPr>
          <p:cNvSpPr/>
          <p:nvPr/>
        </p:nvSpPr>
        <p:spPr>
          <a:xfrm>
            <a:off x="3287713" y="1391336"/>
            <a:ext cx="6016803" cy="4555489"/>
          </a:xfrm>
          <a:custGeom>
            <a:avLst/>
            <a:gdLst/>
            <a:ahLst/>
            <a:cxnLst/>
            <a:rect l="l" t="t" r="r" b="b"/>
            <a:pathLst>
              <a:path w="8874125" h="6833234">
                <a:moveTo>
                  <a:pt x="0" y="6832993"/>
                </a:moveTo>
                <a:lnTo>
                  <a:pt x="8873998" y="6832993"/>
                </a:lnTo>
                <a:lnTo>
                  <a:pt x="8873998" y="0"/>
                </a:lnTo>
                <a:lnTo>
                  <a:pt x="0" y="0"/>
                </a:lnTo>
                <a:lnTo>
                  <a:pt x="0" y="6832993"/>
                </a:lnTo>
                <a:close/>
              </a:path>
            </a:pathLst>
          </a:custGeom>
          <a:solidFill>
            <a:schemeClr val="bg1">
              <a:lumMod val="95000"/>
            </a:schemeClr>
          </a:solidFill>
        </p:spPr>
        <p:txBody>
          <a:bodyPr wrap="square" lIns="0" tIns="0" rIns="0" bIns="0" rtlCol="0"/>
          <a:lstStyle/>
          <a:p>
            <a:endParaRPr sz="800" dirty="0">
              <a:latin typeface="+mn-ea"/>
            </a:endParaRPr>
          </a:p>
        </p:txBody>
      </p:sp>
      <p:sp>
        <p:nvSpPr>
          <p:cNvPr id="131" name="object 13">
            <a:extLst>
              <a:ext uri="{FF2B5EF4-FFF2-40B4-BE49-F238E27FC236}">
                <a16:creationId xmlns:a16="http://schemas.microsoft.com/office/drawing/2014/main" id="{454D1205-B15B-A2C7-9176-396D9CF8B81E}"/>
              </a:ext>
            </a:extLst>
          </p:cNvPr>
          <p:cNvSpPr/>
          <p:nvPr/>
        </p:nvSpPr>
        <p:spPr>
          <a:xfrm>
            <a:off x="3589104" y="3915146"/>
            <a:ext cx="1195917" cy="1195917"/>
          </a:xfrm>
          <a:custGeom>
            <a:avLst/>
            <a:gdLst/>
            <a:ahLst/>
            <a:cxnLst/>
            <a:rect l="l" t="t" r="r" b="b"/>
            <a:pathLst>
              <a:path w="1793875" h="1793875">
                <a:moveTo>
                  <a:pt x="240931" y="285191"/>
                </a:moveTo>
                <a:lnTo>
                  <a:pt x="207458" y="322854"/>
                </a:lnTo>
                <a:lnTo>
                  <a:pt x="176528" y="361343"/>
                </a:lnTo>
                <a:lnTo>
                  <a:pt x="148130" y="400682"/>
                </a:lnTo>
                <a:lnTo>
                  <a:pt x="122254" y="440898"/>
                </a:lnTo>
                <a:lnTo>
                  <a:pt x="98890" y="482016"/>
                </a:lnTo>
                <a:lnTo>
                  <a:pt x="78028" y="524060"/>
                </a:lnTo>
                <a:lnTo>
                  <a:pt x="59658" y="567056"/>
                </a:lnTo>
                <a:lnTo>
                  <a:pt x="43770" y="611030"/>
                </a:lnTo>
                <a:lnTo>
                  <a:pt x="30354" y="656007"/>
                </a:lnTo>
                <a:lnTo>
                  <a:pt x="19399" y="702012"/>
                </a:lnTo>
                <a:lnTo>
                  <a:pt x="10897" y="749071"/>
                </a:lnTo>
                <a:lnTo>
                  <a:pt x="4836" y="797209"/>
                </a:lnTo>
                <a:lnTo>
                  <a:pt x="1207" y="846451"/>
                </a:lnTo>
                <a:lnTo>
                  <a:pt x="0" y="896823"/>
                </a:lnTo>
                <a:lnTo>
                  <a:pt x="1243" y="944452"/>
                </a:lnTo>
                <a:lnTo>
                  <a:pt x="4931" y="991434"/>
                </a:lnTo>
                <a:lnTo>
                  <a:pt x="11002" y="1037706"/>
                </a:lnTo>
                <a:lnTo>
                  <a:pt x="19394" y="1083207"/>
                </a:lnTo>
                <a:lnTo>
                  <a:pt x="30045" y="1127874"/>
                </a:lnTo>
                <a:lnTo>
                  <a:pt x="42893" y="1171646"/>
                </a:lnTo>
                <a:lnTo>
                  <a:pt x="57876" y="1214461"/>
                </a:lnTo>
                <a:lnTo>
                  <a:pt x="74932" y="1256256"/>
                </a:lnTo>
                <a:lnTo>
                  <a:pt x="93999" y="1296970"/>
                </a:lnTo>
                <a:lnTo>
                  <a:pt x="115015" y="1336540"/>
                </a:lnTo>
                <a:lnTo>
                  <a:pt x="137918" y="1374906"/>
                </a:lnTo>
                <a:lnTo>
                  <a:pt x="162646" y="1412004"/>
                </a:lnTo>
                <a:lnTo>
                  <a:pt x="189138" y="1447772"/>
                </a:lnTo>
                <a:lnTo>
                  <a:pt x="217331" y="1482150"/>
                </a:lnTo>
                <a:lnTo>
                  <a:pt x="247162" y="1515074"/>
                </a:lnTo>
                <a:lnTo>
                  <a:pt x="278571" y="1546483"/>
                </a:lnTo>
                <a:lnTo>
                  <a:pt x="311496" y="1576315"/>
                </a:lnTo>
                <a:lnTo>
                  <a:pt x="345873" y="1604508"/>
                </a:lnTo>
                <a:lnTo>
                  <a:pt x="381642" y="1630999"/>
                </a:lnTo>
                <a:lnTo>
                  <a:pt x="418740" y="1655727"/>
                </a:lnTo>
                <a:lnTo>
                  <a:pt x="457105" y="1678631"/>
                </a:lnTo>
                <a:lnTo>
                  <a:pt x="496676" y="1699647"/>
                </a:lnTo>
                <a:lnTo>
                  <a:pt x="537390" y="1718714"/>
                </a:lnTo>
                <a:lnTo>
                  <a:pt x="579185" y="1735770"/>
                </a:lnTo>
                <a:lnTo>
                  <a:pt x="621999" y="1750753"/>
                </a:lnTo>
                <a:lnTo>
                  <a:pt x="665771" y="1763601"/>
                </a:lnTo>
                <a:lnTo>
                  <a:pt x="710439" y="1774252"/>
                </a:lnTo>
                <a:lnTo>
                  <a:pt x="755940" y="1782644"/>
                </a:lnTo>
                <a:lnTo>
                  <a:pt x="802212" y="1788715"/>
                </a:lnTo>
                <a:lnTo>
                  <a:pt x="849194" y="1792403"/>
                </a:lnTo>
                <a:lnTo>
                  <a:pt x="896823" y="1793646"/>
                </a:lnTo>
                <a:lnTo>
                  <a:pt x="944452" y="1792403"/>
                </a:lnTo>
                <a:lnTo>
                  <a:pt x="991434" y="1788715"/>
                </a:lnTo>
                <a:lnTo>
                  <a:pt x="1037706" y="1782644"/>
                </a:lnTo>
                <a:lnTo>
                  <a:pt x="1083207" y="1774252"/>
                </a:lnTo>
                <a:lnTo>
                  <a:pt x="1127874" y="1763601"/>
                </a:lnTo>
                <a:lnTo>
                  <a:pt x="1171646" y="1750753"/>
                </a:lnTo>
                <a:lnTo>
                  <a:pt x="1214461" y="1735770"/>
                </a:lnTo>
                <a:lnTo>
                  <a:pt x="1256256" y="1718714"/>
                </a:lnTo>
                <a:lnTo>
                  <a:pt x="1296970" y="1699647"/>
                </a:lnTo>
                <a:lnTo>
                  <a:pt x="1336540" y="1678631"/>
                </a:lnTo>
                <a:lnTo>
                  <a:pt x="1374906" y="1655727"/>
                </a:lnTo>
                <a:lnTo>
                  <a:pt x="1412004" y="1630999"/>
                </a:lnTo>
                <a:lnTo>
                  <a:pt x="1447772" y="1604508"/>
                </a:lnTo>
                <a:lnTo>
                  <a:pt x="1482150" y="1576315"/>
                </a:lnTo>
                <a:lnTo>
                  <a:pt x="1515074" y="1546483"/>
                </a:lnTo>
                <a:lnTo>
                  <a:pt x="1546483" y="1515074"/>
                </a:lnTo>
                <a:lnTo>
                  <a:pt x="1576315" y="1482150"/>
                </a:lnTo>
                <a:lnTo>
                  <a:pt x="1604508" y="1447772"/>
                </a:lnTo>
                <a:lnTo>
                  <a:pt x="1630999" y="1412004"/>
                </a:lnTo>
                <a:lnTo>
                  <a:pt x="1655727" y="1374906"/>
                </a:lnTo>
                <a:lnTo>
                  <a:pt x="1678631" y="1336540"/>
                </a:lnTo>
                <a:lnTo>
                  <a:pt x="1699647" y="1296970"/>
                </a:lnTo>
                <a:lnTo>
                  <a:pt x="1718714" y="1256256"/>
                </a:lnTo>
                <a:lnTo>
                  <a:pt x="1735770" y="1214461"/>
                </a:lnTo>
                <a:lnTo>
                  <a:pt x="1750753" y="1171646"/>
                </a:lnTo>
                <a:lnTo>
                  <a:pt x="1763601" y="1127874"/>
                </a:lnTo>
                <a:lnTo>
                  <a:pt x="1774252" y="1083207"/>
                </a:lnTo>
                <a:lnTo>
                  <a:pt x="1782644" y="1037706"/>
                </a:lnTo>
                <a:lnTo>
                  <a:pt x="1788715" y="991434"/>
                </a:lnTo>
                <a:lnTo>
                  <a:pt x="1792403" y="944452"/>
                </a:lnTo>
                <a:lnTo>
                  <a:pt x="1793646" y="896823"/>
                </a:lnTo>
                <a:lnTo>
                  <a:pt x="896823" y="896823"/>
                </a:lnTo>
                <a:lnTo>
                  <a:pt x="240931" y="285191"/>
                </a:lnTo>
                <a:close/>
              </a:path>
              <a:path w="1793875" h="1793875">
                <a:moveTo>
                  <a:pt x="896823" y="0"/>
                </a:moveTo>
                <a:lnTo>
                  <a:pt x="896823" y="896823"/>
                </a:lnTo>
                <a:lnTo>
                  <a:pt x="1793646" y="896823"/>
                </a:lnTo>
                <a:lnTo>
                  <a:pt x="1792403" y="849194"/>
                </a:lnTo>
                <a:lnTo>
                  <a:pt x="1788715" y="802212"/>
                </a:lnTo>
                <a:lnTo>
                  <a:pt x="1782644" y="755940"/>
                </a:lnTo>
                <a:lnTo>
                  <a:pt x="1774252" y="710439"/>
                </a:lnTo>
                <a:lnTo>
                  <a:pt x="1763601" y="665771"/>
                </a:lnTo>
                <a:lnTo>
                  <a:pt x="1750753" y="621999"/>
                </a:lnTo>
                <a:lnTo>
                  <a:pt x="1735770" y="579185"/>
                </a:lnTo>
                <a:lnTo>
                  <a:pt x="1718714" y="537390"/>
                </a:lnTo>
                <a:lnTo>
                  <a:pt x="1699647" y="496676"/>
                </a:lnTo>
                <a:lnTo>
                  <a:pt x="1678631" y="457105"/>
                </a:lnTo>
                <a:lnTo>
                  <a:pt x="1655727" y="418740"/>
                </a:lnTo>
                <a:lnTo>
                  <a:pt x="1630999" y="381642"/>
                </a:lnTo>
                <a:lnTo>
                  <a:pt x="1604508" y="345873"/>
                </a:lnTo>
                <a:lnTo>
                  <a:pt x="1576315" y="311496"/>
                </a:lnTo>
                <a:lnTo>
                  <a:pt x="1546483" y="278571"/>
                </a:lnTo>
                <a:lnTo>
                  <a:pt x="1515074" y="247162"/>
                </a:lnTo>
                <a:lnTo>
                  <a:pt x="1482150" y="217331"/>
                </a:lnTo>
                <a:lnTo>
                  <a:pt x="1447772" y="189138"/>
                </a:lnTo>
                <a:lnTo>
                  <a:pt x="1412004" y="162646"/>
                </a:lnTo>
                <a:lnTo>
                  <a:pt x="1374906" y="137918"/>
                </a:lnTo>
                <a:lnTo>
                  <a:pt x="1336540" y="115015"/>
                </a:lnTo>
                <a:lnTo>
                  <a:pt x="1296970" y="93999"/>
                </a:lnTo>
                <a:lnTo>
                  <a:pt x="1256256" y="74932"/>
                </a:lnTo>
                <a:lnTo>
                  <a:pt x="1214461" y="57876"/>
                </a:lnTo>
                <a:lnTo>
                  <a:pt x="1171646" y="42893"/>
                </a:lnTo>
                <a:lnTo>
                  <a:pt x="1127874" y="30045"/>
                </a:lnTo>
                <a:lnTo>
                  <a:pt x="1083207" y="19394"/>
                </a:lnTo>
                <a:lnTo>
                  <a:pt x="1037706" y="11002"/>
                </a:lnTo>
                <a:lnTo>
                  <a:pt x="991434" y="4931"/>
                </a:lnTo>
                <a:lnTo>
                  <a:pt x="944452" y="1243"/>
                </a:lnTo>
                <a:lnTo>
                  <a:pt x="896823" y="0"/>
                </a:lnTo>
                <a:close/>
              </a:path>
            </a:pathLst>
          </a:custGeom>
          <a:solidFill>
            <a:srgbClr val="00B8F5"/>
          </a:solidFill>
        </p:spPr>
        <p:txBody>
          <a:bodyPr wrap="square" lIns="0" tIns="0" rIns="0" bIns="0" rtlCol="0"/>
          <a:lstStyle/>
          <a:p>
            <a:pPr latinLnBrk="0"/>
            <a:endParaRPr sz="800" dirty="0">
              <a:latin typeface="+mn-ea"/>
            </a:endParaRPr>
          </a:p>
        </p:txBody>
      </p:sp>
      <p:sp>
        <p:nvSpPr>
          <p:cNvPr id="132" name="object 47">
            <a:extLst>
              <a:ext uri="{FF2B5EF4-FFF2-40B4-BE49-F238E27FC236}">
                <a16:creationId xmlns:a16="http://schemas.microsoft.com/office/drawing/2014/main" id="{AC332A52-B938-98CD-D446-E2B02B920925}"/>
              </a:ext>
            </a:extLst>
          </p:cNvPr>
          <p:cNvSpPr/>
          <p:nvPr/>
        </p:nvSpPr>
        <p:spPr>
          <a:xfrm>
            <a:off x="3671934" y="3997119"/>
            <a:ext cx="1030393" cy="1030393"/>
          </a:xfrm>
          <a:custGeom>
            <a:avLst/>
            <a:gdLst/>
            <a:ahLst/>
            <a:cxnLst/>
            <a:rect l="l" t="t" r="r" b="b"/>
            <a:pathLst>
              <a:path w="1545589" h="1545590">
                <a:moveTo>
                  <a:pt x="772579" y="0"/>
                </a:moveTo>
                <a:lnTo>
                  <a:pt x="723720" y="1519"/>
                </a:lnTo>
                <a:lnTo>
                  <a:pt x="675668" y="6019"/>
                </a:lnTo>
                <a:lnTo>
                  <a:pt x="628515" y="13408"/>
                </a:lnTo>
                <a:lnTo>
                  <a:pt x="582350" y="23595"/>
                </a:lnTo>
                <a:lnTo>
                  <a:pt x="537264" y="36490"/>
                </a:lnTo>
                <a:lnTo>
                  <a:pt x="493348" y="52003"/>
                </a:lnTo>
                <a:lnTo>
                  <a:pt x="450692" y="70043"/>
                </a:lnTo>
                <a:lnTo>
                  <a:pt x="409386" y="90519"/>
                </a:lnTo>
                <a:lnTo>
                  <a:pt x="369521" y="113342"/>
                </a:lnTo>
                <a:lnTo>
                  <a:pt x="331188" y="138420"/>
                </a:lnTo>
                <a:lnTo>
                  <a:pt x="294477" y="165663"/>
                </a:lnTo>
                <a:lnTo>
                  <a:pt x="259479" y="194980"/>
                </a:lnTo>
                <a:lnTo>
                  <a:pt x="226283" y="226282"/>
                </a:lnTo>
                <a:lnTo>
                  <a:pt x="194981" y="259477"/>
                </a:lnTo>
                <a:lnTo>
                  <a:pt x="165664" y="294475"/>
                </a:lnTo>
                <a:lnTo>
                  <a:pt x="138420" y="331185"/>
                </a:lnTo>
                <a:lnTo>
                  <a:pt x="113342" y="369518"/>
                </a:lnTo>
                <a:lnTo>
                  <a:pt x="90520" y="409382"/>
                </a:lnTo>
                <a:lnTo>
                  <a:pt x="70043" y="450687"/>
                </a:lnTo>
                <a:lnTo>
                  <a:pt x="52003" y="493342"/>
                </a:lnTo>
                <a:lnTo>
                  <a:pt x="36490" y="537258"/>
                </a:lnTo>
                <a:lnTo>
                  <a:pt x="23595" y="582342"/>
                </a:lnTo>
                <a:lnTo>
                  <a:pt x="13408" y="628506"/>
                </a:lnTo>
                <a:lnTo>
                  <a:pt x="6019" y="675658"/>
                </a:lnTo>
                <a:lnTo>
                  <a:pt x="1519" y="723708"/>
                </a:lnTo>
                <a:lnTo>
                  <a:pt x="0" y="772566"/>
                </a:lnTo>
                <a:lnTo>
                  <a:pt x="1519" y="821426"/>
                </a:lnTo>
                <a:lnTo>
                  <a:pt x="6019" y="869479"/>
                </a:lnTo>
                <a:lnTo>
                  <a:pt x="13408" y="916633"/>
                </a:lnTo>
                <a:lnTo>
                  <a:pt x="23595" y="962799"/>
                </a:lnTo>
                <a:lnTo>
                  <a:pt x="36490" y="1007885"/>
                </a:lnTo>
                <a:lnTo>
                  <a:pt x="52003" y="1051802"/>
                </a:lnTo>
                <a:lnTo>
                  <a:pt x="70043" y="1094458"/>
                </a:lnTo>
                <a:lnTo>
                  <a:pt x="90520" y="1135764"/>
                </a:lnTo>
                <a:lnTo>
                  <a:pt x="113342" y="1175629"/>
                </a:lnTo>
                <a:lnTo>
                  <a:pt x="138420" y="1213962"/>
                </a:lnTo>
                <a:lnTo>
                  <a:pt x="165664" y="1250673"/>
                </a:lnTo>
                <a:lnTo>
                  <a:pt x="194981" y="1285671"/>
                </a:lnTo>
                <a:lnTo>
                  <a:pt x="226283" y="1318866"/>
                </a:lnTo>
                <a:lnTo>
                  <a:pt x="259479" y="1350167"/>
                </a:lnTo>
                <a:lnTo>
                  <a:pt x="294477" y="1379485"/>
                </a:lnTo>
                <a:lnTo>
                  <a:pt x="331188" y="1406728"/>
                </a:lnTo>
                <a:lnTo>
                  <a:pt x="369521" y="1431805"/>
                </a:lnTo>
                <a:lnTo>
                  <a:pt x="409386" y="1454627"/>
                </a:lnTo>
                <a:lnTo>
                  <a:pt x="450692" y="1475103"/>
                </a:lnTo>
                <a:lnTo>
                  <a:pt x="493348" y="1493143"/>
                </a:lnTo>
                <a:lnTo>
                  <a:pt x="537264" y="1508655"/>
                </a:lnTo>
                <a:lnTo>
                  <a:pt x="582350" y="1521550"/>
                </a:lnTo>
                <a:lnTo>
                  <a:pt x="628515" y="1531737"/>
                </a:lnTo>
                <a:lnTo>
                  <a:pt x="675668" y="1539126"/>
                </a:lnTo>
                <a:lnTo>
                  <a:pt x="723720" y="1543625"/>
                </a:lnTo>
                <a:lnTo>
                  <a:pt x="772579" y="1545145"/>
                </a:lnTo>
                <a:lnTo>
                  <a:pt x="821438" y="1543625"/>
                </a:lnTo>
                <a:lnTo>
                  <a:pt x="869489" y="1539126"/>
                </a:lnTo>
                <a:lnTo>
                  <a:pt x="916642" y="1531737"/>
                </a:lnTo>
                <a:lnTo>
                  <a:pt x="962807" y="1521550"/>
                </a:lnTo>
                <a:lnTo>
                  <a:pt x="1007893" y="1508655"/>
                </a:lnTo>
                <a:lnTo>
                  <a:pt x="1051809" y="1493143"/>
                </a:lnTo>
                <a:lnTo>
                  <a:pt x="1094465" y="1475103"/>
                </a:lnTo>
                <a:lnTo>
                  <a:pt x="1135771" y="1454627"/>
                </a:lnTo>
                <a:lnTo>
                  <a:pt x="1175636" y="1431805"/>
                </a:lnTo>
                <a:lnTo>
                  <a:pt x="1213969" y="1406728"/>
                </a:lnTo>
                <a:lnTo>
                  <a:pt x="1250680" y="1379485"/>
                </a:lnTo>
                <a:lnTo>
                  <a:pt x="1285678" y="1350167"/>
                </a:lnTo>
                <a:lnTo>
                  <a:pt x="1318874" y="1318866"/>
                </a:lnTo>
                <a:lnTo>
                  <a:pt x="1350176" y="1285671"/>
                </a:lnTo>
                <a:lnTo>
                  <a:pt x="1379494" y="1250673"/>
                </a:lnTo>
                <a:lnTo>
                  <a:pt x="1406737" y="1213962"/>
                </a:lnTo>
                <a:lnTo>
                  <a:pt x="1431815" y="1175629"/>
                </a:lnTo>
                <a:lnTo>
                  <a:pt x="1454638" y="1135764"/>
                </a:lnTo>
                <a:lnTo>
                  <a:pt x="1475114" y="1094458"/>
                </a:lnTo>
                <a:lnTo>
                  <a:pt x="1493154" y="1051802"/>
                </a:lnTo>
                <a:lnTo>
                  <a:pt x="1508667" y="1007885"/>
                </a:lnTo>
                <a:lnTo>
                  <a:pt x="1521562" y="962799"/>
                </a:lnTo>
                <a:lnTo>
                  <a:pt x="1531750" y="916633"/>
                </a:lnTo>
                <a:lnTo>
                  <a:pt x="1539138" y="869479"/>
                </a:lnTo>
                <a:lnTo>
                  <a:pt x="1543638" y="821426"/>
                </a:lnTo>
                <a:lnTo>
                  <a:pt x="1545158" y="772566"/>
                </a:lnTo>
                <a:lnTo>
                  <a:pt x="1543638" y="723708"/>
                </a:lnTo>
                <a:lnTo>
                  <a:pt x="1539138" y="675658"/>
                </a:lnTo>
                <a:lnTo>
                  <a:pt x="1531750" y="628506"/>
                </a:lnTo>
                <a:lnTo>
                  <a:pt x="1521562" y="582342"/>
                </a:lnTo>
                <a:lnTo>
                  <a:pt x="1508667" y="537258"/>
                </a:lnTo>
                <a:lnTo>
                  <a:pt x="1493154" y="493342"/>
                </a:lnTo>
                <a:lnTo>
                  <a:pt x="1475114" y="450687"/>
                </a:lnTo>
                <a:lnTo>
                  <a:pt x="1454638" y="409382"/>
                </a:lnTo>
                <a:lnTo>
                  <a:pt x="1431815" y="369518"/>
                </a:lnTo>
                <a:lnTo>
                  <a:pt x="1406737" y="331185"/>
                </a:lnTo>
                <a:lnTo>
                  <a:pt x="1379494" y="294475"/>
                </a:lnTo>
                <a:lnTo>
                  <a:pt x="1350176" y="259477"/>
                </a:lnTo>
                <a:lnTo>
                  <a:pt x="1318874" y="226282"/>
                </a:lnTo>
                <a:lnTo>
                  <a:pt x="1285678" y="194980"/>
                </a:lnTo>
                <a:lnTo>
                  <a:pt x="1250680" y="165663"/>
                </a:lnTo>
                <a:lnTo>
                  <a:pt x="1213969" y="138420"/>
                </a:lnTo>
                <a:lnTo>
                  <a:pt x="1175636" y="113342"/>
                </a:lnTo>
                <a:lnTo>
                  <a:pt x="1135771" y="90519"/>
                </a:lnTo>
                <a:lnTo>
                  <a:pt x="1094465" y="70043"/>
                </a:lnTo>
                <a:lnTo>
                  <a:pt x="1051809" y="52003"/>
                </a:lnTo>
                <a:lnTo>
                  <a:pt x="1007893" y="36490"/>
                </a:lnTo>
                <a:lnTo>
                  <a:pt x="962807" y="23595"/>
                </a:lnTo>
                <a:lnTo>
                  <a:pt x="916642" y="13408"/>
                </a:lnTo>
                <a:lnTo>
                  <a:pt x="869489" y="6019"/>
                </a:lnTo>
                <a:lnTo>
                  <a:pt x="821438" y="1519"/>
                </a:lnTo>
                <a:lnTo>
                  <a:pt x="772579" y="0"/>
                </a:lnTo>
                <a:close/>
              </a:path>
            </a:pathLst>
          </a:custGeom>
          <a:solidFill>
            <a:srgbClr val="F7F7F7"/>
          </a:solidFill>
        </p:spPr>
        <p:txBody>
          <a:bodyPr wrap="square" lIns="0" tIns="0" rIns="0" bIns="0" rtlCol="0"/>
          <a:lstStyle/>
          <a:p>
            <a:pPr latinLnBrk="0"/>
            <a:endParaRPr sz="800" dirty="0">
              <a:latin typeface="+mn-ea"/>
            </a:endParaRPr>
          </a:p>
        </p:txBody>
      </p:sp>
      <p:sp>
        <p:nvSpPr>
          <p:cNvPr id="101" name="object 12">
            <a:extLst>
              <a:ext uri="{FF2B5EF4-FFF2-40B4-BE49-F238E27FC236}">
                <a16:creationId xmlns:a16="http://schemas.microsoft.com/office/drawing/2014/main" id="{9BF81E3D-C20A-5A39-4B46-9D4845898868}"/>
              </a:ext>
            </a:extLst>
          </p:cNvPr>
          <p:cNvSpPr/>
          <p:nvPr/>
        </p:nvSpPr>
        <p:spPr>
          <a:xfrm>
            <a:off x="3749336" y="3923627"/>
            <a:ext cx="437727" cy="598593"/>
          </a:xfrm>
          <a:custGeom>
            <a:avLst/>
            <a:gdLst/>
            <a:ahLst/>
            <a:cxnLst/>
            <a:rect l="l" t="t" r="r" b="b"/>
            <a:pathLst>
              <a:path w="656589" h="897890">
                <a:moveTo>
                  <a:pt x="656247" y="0"/>
                </a:moveTo>
                <a:lnTo>
                  <a:pt x="605176" y="1290"/>
                </a:lnTo>
                <a:lnTo>
                  <a:pt x="555058" y="5154"/>
                </a:lnTo>
                <a:lnTo>
                  <a:pt x="505914" y="11582"/>
                </a:lnTo>
                <a:lnTo>
                  <a:pt x="457766" y="20566"/>
                </a:lnTo>
                <a:lnTo>
                  <a:pt x="410634" y="32095"/>
                </a:lnTo>
                <a:lnTo>
                  <a:pt x="364541" y="46161"/>
                </a:lnTo>
                <a:lnTo>
                  <a:pt x="319508" y="62753"/>
                </a:lnTo>
                <a:lnTo>
                  <a:pt x="275556" y="81863"/>
                </a:lnTo>
                <a:lnTo>
                  <a:pt x="232708" y="103481"/>
                </a:lnTo>
                <a:lnTo>
                  <a:pt x="190985" y="127598"/>
                </a:lnTo>
                <a:lnTo>
                  <a:pt x="150409" y="154204"/>
                </a:lnTo>
                <a:lnTo>
                  <a:pt x="111000" y="183289"/>
                </a:lnTo>
                <a:lnTo>
                  <a:pt x="72782" y="214845"/>
                </a:lnTo>
                <a:lnTo>
                  <a:pt x="35774" y="248862"/>
                </a:lnTo>
                <a:lnTo>
                  <a:pt x="0" y="285330"/>
                </a:lnTo>
                <a:lnTo>
                  <a:pt x="656247" y="897293"/>
                </a:lnTo>
                <a:lnTo>
                  <a:pt x="656247" y="0"/>
                </a:lnTo>
                <a:close/>
              </a:path>
            </a:pathLst>
          </a:custGeom>
          <a:solidFill>
            <a:srgbClr val="E5E5E5"/>
          </a:solidFill>
        </p:spPr>
        <p:txBody>
          <a:bodyPr wrap="square" lIns="0" tIns="0" rIns="0" bIns="0" rtlCol="0"/>
          <a:lstStyle/>
          <a:p>
            <a:pPr latinLnBrk="0"/>
            <a:endParaRPr sz="800" dirty="0">
              <a:latin typeface="+mn-ea"/>
            </a:endParaRPr>
          </a:p>
        </p:txBody>
      </p:sp>
      <p:sp>
        <p:nvSpPr>
          <p:cNvPr id="111" name="object 34">
            <a:extLst>
              <a:ext uri="{FF2B5EF4-FFF2-40B4-BE49-F238E27FC236}">
                <a16:creationId xmlns:a16="http://schemas.microsoft.com/office/drawing/2014/main" id="{C140876E-ECCF-CDDD-5BEF-D018809C8C1A}"/>
              </a:ext>
            </a:extLst>
          </p:cNvPr>
          <p:cNvSpPr/>
          <p:nvPr/>
        </p:nvSpPr>
        <p:spPr>
          <a:xfrm>
            <a:off x="4931544" y="3822644"/>
            <a:ext cx="0" cy="0"/>
          </a:xfrm>
          <a:custGeom>
            <a:avLst/>
            <a:gdLst/>
            <a:ahLst/>
            <a:cxnLst/>
            <a:rect l="l" t="t" r="r" b="b"/>
            <a:pathLst>
              <a:path>
                <a:moveTo>
                  <a:pt x="0" y="0"/>
                </a:moveTo>
                <a:lnTo>
                  <a:pt x="0" y="0"/>
                </a:lnTo>
              </a:path>
            </a:pathLst>
          </a:custGeom>
          <a:ln w="12700">
            <a:solidFill>
              <a:srgbClr val="1E49E2"/>
            </a:solidFill>
          </a:ln>
        </p:spPr>
        <p:txBody>
          <a:bodyPr wrap="square" lIns="0" tIns="0" rIns="0" bIns="0" rtlCol="0"/>
          <a:lstStyle/>
          <a:p>
            <a:pPr latinLnBrk="0"/>
            <a:endParaRPr sz="800" dirty="0">
              <a:latin typeface="+mn-ea"/>
            </a:endParaRPr>
          </a:p>
        </p:txBody>
      </p:sp>
      <p:sp>
        <p:nvSpPr>
          <p:cNvPr id="118" name="object 47">
            <a:extLst>
              <a:ext uri="{FF2B5EF4-FFF2-40B4-BE49-F238E27FC236}">
                <a16:creationId xmlns:a16="http://schemas.microsoft.com/office/drawing/2014/main" id="{471986E6-5D48-7BEC-696A-FC1A7F8939B1}"/>
              </a:ext>
            </a:extLst>
          </p:cNvPr>
          <p:cNvSpPr/>
          <p:nvPr/>
        </p:nvSpPr>
        <p:spPr>
          <a:xfrm>
            <a:off x="3671783" y="4005913"/>
            <a:ext cx="1030393" cy="1030393"/>
          </a:xfrm>
          <a:custGeom>
            <a:avLst/>
            <a:gdLst/>
            <a:ahLst/>
            <a:cxnLst/>
            <a:rect l="l" t="t" r="r" b="b"/>
            <a:pathLst>
              <a:path w="1545589" h="1545590">
                <a:moveTo>
                  <a:pt x="772579" y="0"/>
                </a:moveTo>
                <a:lnTo>
                  <a:pt x="723720" y="1519"/>
                </a:lnTo>
                <a:lnTo>
                  <a:pt x="675668" y="6019"/>
                </a:lnTo>
                <a:lnTo>
                  <a:pt x="628515" y="13408"/>
                </a:lnTo>
                <a:lnTo>
                  <a:pt x="582350" y="23595"/>
                </a:lnTo>
                <a:lnTo>
                  <a:pt x="537264" y="36490"/>
                </a:lnTo>
                <a:lnTo>
                  <a:pt x="493348" y="52003"/>
                </a:lnTo>
                <a:lnTo>
                  <a:pt x="450692" y="70043"/>
                </a:lnTo>
                <a:lnTo>
                  <a:pt x="409386" y="90519"/>
                </a:lnTo>
                <a:lnTo>
                  <a:pt x="369521" y="113342"/>
                </a:lnTo>
                <a:lnTo>
                  <a:pt x="331188" y="138420"/>
                </a:lnTo>
                <a:lnTo>
                  <a:pt x="294477" y="165663"/>
                </a:lnTo>
                <a:lnTo>
                  <a:pt x="259479" y="194980"/>
                </a:lnTo>
                <a:lnTo>
                  <a:pt x="226283" y="226282"/>
                </a:lnTo>
                <a:lnTo>
                  <a:pt x="194981" y="259477"/>
                </a:lnTo>
                <a:lnTo>
                  <a:pt x="165664" y="294475"/>
                </a:lnTo>
                <a:lnTo>
                  <a:pt x="138420" y="331185"/>
                </a:lnTo>
                <a:lnTo>
                  <a:pt x="113342" y="369518"/>
                </a:lnTo>
                <a:lnTo>
                  <a:pt x="90520" y="409382"/>
                </a:lnTo>
                <a:lnTo>
                  <a:pt x="70043" y="450687"/>
                </a:lnTo>
                <a:lnTo>
                  <a:pt x="52003" y="493342"/>
                </a:lnTo>
                <a:lnTo>
                  <a:pt x="36490" y="537258"/>
                </a:lnTo>
                <a:lnTo>
                  <a:pt x="23595" y="582342"/>
                </a:lnTo>
                <a:lnTo>
                  <a:pt x="13408" y="628506"/>
                </a:lnTo>
                <a:lnTo>
                  <a:pt x="6019" y="675658"/>
                </a:lnTo>
                <a:lnTo>
                  <a:pt x="1519" y="723708"/>
                </a:lnTo>
                <a:lnTo>
                  <a:pt x="0" y="772566"/>
                </a:lnTo>
                <a:lnTo>
                  <a:pt x="1519" y="821426"/>
                </a:lnTo>
                <a:lnTo>
                  <a:pt x="6019" y="869479"/>
                </a:lnTo>
                <a:lnTo>
                  <a:pt x="13408" y="916633"/>
                </a:lnTo>
                <a:lnTo>
                  <a:pt x="23595" y="962799"/>
                </a:lnTo>
                <a:lnTo>
                  <a:pt x="36490" y="1007885"/>
                </a:lnTo>
                <a:lnTo>
                  <a:pt x="52003" y="1051802"/>
                </a:lnTo>
                <a:lnTo>
                  <a:pt x="70043" y="1094458"/>
                </a:lnTo>
                <a:lnTo>
                  <a:pt x="90520" y="1135764"/>
                </a:lnTo>
                <a:lnTo>
                  <a:pt x="113342" y="1175629"/>
                </a:lnTo>
                <a:lnTo>
                  <a:pt x="138420" y="1213962"/>
                </a:lnTo>
                <a:lnTo>
                  <a:pt x="165664" y="1250673"/>
                </a:lnTo>
                <a:lnTo>
                  <a:pt x="194981" y="1285671"/>
                </a:lnTo>
                <a:lnTo>
                  <a:pt x="226283" y="1318866"/>
                </a:lnTo>
                <a:lnTo>
                  <a:pt x="259479" y="1350167"/>
                </a:lnTo>
                <a:lnTo>
                  <a:pt x="294477" y="1379485"/>
                </a:lnTo>
                <a:lnTo>
                  <a:pt x="331188" y="1406728"/>
                </a:lnTo>
                <a:lnTo>
                  <a:pt x="369521" y="1431805"/>
                </a:lnTo>
                <a:lnTo>
                  <a:pt x="409386" y="1454627"/>
                </a:lnTo>
                <a:lnTo>
                  <a:pt x="450692" y="1475103"/>
                </a:lnTo>
                <a:lnTo>
                  <a:pt x="493348" y="1493143"/>
                </a:lnTo>
                <a:lnTo>
                  <a:pt x="537264" y="1508655"/>
                </a:lnTo>
                <a:lnTo>
                  <a:pt x="582350" y="1521550"/>
                </a:lnTo>
                <a:lnTo>
                  <a:pt x="628515" y="1531737"/>
                </a:lnTo>
                <a:lnTo>
                  <a:pt x="675668" y="1539126"/>
                </a:lnTo>
                <a:lnTo>
                  <a:pt x="723720" y="1543625"/>
                </a:lnTo>
                <a:lnTo>
                  <a:pt x="772579" y="1545145"/>
                </a:lnTo>
                <a:lnTo>
                  <a:pt x="821438" y="1543625"/>
                </a:lnTo>
                <a:lnTo>
                  <a:pt x="869489" y="1539126"/>
                </a:lnTo>
                <a:lnTo>
                  <a:pt x="916642" y="1531737"/>
                </a:lnTo>
                <a:lnTo>
                  <a:pt x="962807" y="1521550"/>
                </a:lnTo>
                <a:lnTo>
                  <a:pt x="1007893" y="1508655"/>
                </a:lnTo>
                <a:lnTo>
                  <a:pt x="1051809" y="1493143"/>
                </a:lnTo>
                <a:lnTo>
                  <a:pt x="1094465" y="1475103"/>
                </a:lnTo>
                <a:lnTo>
                  <a:pt x="1135771" y="1454627"/>
                </a:lnTo>
                <a:lnTo>
                  <a:pt x="1175636" y="1431805"/>
                </a:lnTo>
                <a:lnTo>
                  <a:pt x="1213969" y="1406728"/>
                </a:lnTo>
                <a:lnTo>
                  <a:pt x="1250680" y="1379485"/>
                </a:lnTo>
                <a:lnTo>
                  <a:pt x="1285678" y="1350167"/>
                </a:lnTo>
                <a:lnTo>
                  <a:pt x="1318874" y="1318866"/>
                </a:lnTo>
                <a:lnTo>
                  <a:pt x="1350176" y="1285671"/>
                </a:lnTo>
                <a:lnTo>
                  <a:pt x="1379494" y="1250673"/>
                </a:lnTo>
                <a:lnTo>
                  <a:pt x="1406737" y="1213962"/>
                </a:lnTo>
                <a:lnTo>
                  <a:pt x="1431815" y="1175629"/>
                </a:lnTo>
                <a:lnTo>
                  <a:pt x="1454638" y="1135764"/>
                </a:lnTo>
                <a:lnTo>
                  <a:pt x="1475114" y="1094458"/>
                </a:lnTo>
                <a:lnTo>
                  <a:pt x="1493154" y="1051802"/>
                </a:lnTo>
                <a:lnTo>
                  <a:pt x="1508667" y="1007885"/>
                </a:lnTo>
                <a:lnTo>
                  <a:pt x="1521562" y="962799"/>
                </a:lnTo>
                <a:lnTo>
                  <a:pt x="1531750" y="916633"/>
                </a:lnTo>
                <a:lnTo>
                  <a:pt x="1539138" y="869479"/>
                </a:lnTo>
                <a:lnTo>
                  <a:pt x="1543638" y="821426"/>
                </a:lnTo>
                <a:lnTo>
                  <a:pt x="1545158" y="772566"/>
                </a:lnTo>
                <a:lnTo>
                  <a:pt x="1543638" y="723708"/>
                </a:lnTo>
                <a:lnTo>
                  <a:pt x="1539138" y="675658"/>
                </a:lnTo>
                <a:lnTo>
                  <a:pt x="1531750" y="628506"/>
                </a:lnTo>
                <a:lnTo>
                  <a:pt x="1521562" y="582342"/>
                </a:lnTo>
                <a:lnTo>
                  <a:pt x="1508667" y="537258"/>
                </a:lnTo>
                <a:lnTo>
                  <a:pt x="1493154" y="493342"/>
                </a:lnTo>
                <a:lnTo>
                  <a:pt x="1475114" y="450687"/>
                </a:lnTo>
                <a:lnTo>
                  <a:pt x="1454638" y="409382"/>
                </a:lnTo>
                <a:lnTo>
                  <a:pt x="1431815" y="369518"/>
                </a:lnTo>
                <a:lnTo>
                  <a:pt x="1406737" y="331185"/>
                </a:lnTo>
                <a:lnTo>
                  <a:pt x="1379494" y="294475"/>
                </a:lnTo>
                <a:lnTo>
                  <a:pt x="1350176" y="259477"/>
                </a:lnTo>
                <a:lnTo>
                  <a:pt x="1318874" y="226282"/>
                </a:lnTo>
                <a:lnTo>
                  <a:pt x="1285678" y="194980"/>
                </a:lnTo>
                <a:lnTo>
                  <a:pt x="1250680" y="165663"/>
                </a:lnTo>
                <a:lnTo>
                  <a:pt x="1213969" y="138420"/>
                </a:lnTo>
                <a:lnTo>
                  <a:pt x="1175636" y="113342"/>
                </a:lnTo>
                <a:lnTo>
                  <a:pt x="1135771" y="90519"/>
                </a:lnTo>
                <a:lnTo>
                  <a:pt x="1094465" y="70043"/>
                </a:lnTo>
                <a:lnTo>
                  <a:pt x="1051809" y="52003"/>
                </a:lnTo>
                <a:lnTo>
                  <a:pt x="1007893" y="36490"/>
                </a:lnTo>
                <a:lnTo>
                  <a:pt x="962807" y="23595"/>
                </a:lnTo>
                <a:lnTo>
                  <a:pt x="916642" y="13408"/>
                </a:lnTo>
                <a:lnTo>
                  <a:pt x="869489" y="6019"/>
                </a:lnTo>
                <a:lnTo>
                  <a:pt x="821438" y="1519"/>
                </a:lnTo>
                <a:lnTo>
                  <a:pt x="772579" y="0"/>
                </a:lnTo>
                <a:close/>
              </a:path>
            </a:pathLst>
          </a:custGeom>
          <a:solidFill>
            <a:srgbClr val="F7F7F7"/>
          </a:solidFill>
        </p:spPr>
        <p:txBody>
          <a:bodyPr wrap="square" lIns="0" tIns="0" rIns="0" bIns="0" rtlCol="0"/>
          <a:lstStyle/>
          <a:p>
            <a:pPr latinLnBrk="0"/>
            <a:endParaRPr sz="800" dirty="0">
              <a:latin typeface="+mn-ea"/>
            </a:endParaRPr>
          </a:p>
        </p:txBody>
      </p:sp>
      <p:sp>
        <p:nvSpPr>
          <p:cNvPr id="119" name="object 48">
            <a:extLst>
              <a:ext uri="{FF2B5EF4-FFF2-40B4-BE49-F238E27FC236}">
                <a16:creationId xmlns:a16="http://schemas.microsoft.com/office/drawing/2014/main" id="{547B6895-90E9-78D9-BD78-A18209D6A72A}"/>
              </a:ext>
            </a:extLst>
          </p:cNvPr>
          <p:cNvSpPr txBox="1"/>
          <p:nvPr/>
        </p:nvSpPr>
        <p:spPr>
          <a:xfrm>
            <a:off x="3610899" y="4199671"/>
            <a:ext cx="1151022" cy="1540636"/>
          </a:xfrm>
          <a:prstGeom prst="rect">
            <a:avLst/>
          </a:prstGeom>
        </p:spPr>
        <p:txBody>
          <a:bodyPr vert="horz" wrap="square" lIns="0" tIns="8467" rIns="0" bIns="0" rtlCol="0">
            <a:spAutoFit/>
          </a:bodyPr>
          <a:lstStyle/>
          <a:p>
            <a:pPr algn="ctr" latinLnBrk="0">
              <a:spcBef>
                <a:spcPts val="67"/>
              </a:spcBef>
            </a:pPr>
            <a:r>
              <a:rPr sz="3600" b="1" spc="-80" dirty="0">
                <a:solidFill>
                  <a:srgbClr val="1E49E2"/>
                </a:solidFill>
                <a:latin typeface="KPMG Bold" panose="020B0803030202040204" pitchFamily="34" charset="0"/>
                <a:cs typeface="KPMG Bold"/>
              </a:rPr>
              <a:t>8</a:t>
            </a:r>
            <a:r>
              <a:rPr sz="3600" b="1" spc="-3" dirty="0">
                <a:solidFill>
                  <a:srgbClr val="1E49E2"/>
                </a:solidFill>
                <a:latin typeface="KPMG Bold" panose="020B0803030202040204" pitchFamily="34" charset="0"/>
                <a:cs typeface="KPMG Bold"/>
              </a:rPr>
              <a:t>7</a:t>
            </a:r>
            <a:r>
              <a:rPr sz="3600" b="1" dirty="0">
                <a:solidFill>
                  <a:srgbClr val="1E49E2"/>
                </a:solidFill>
                <a:latin typeface="KPMG Bold" panose="020B0803030202040204" pitchFamily="34" charset="0"/>
                <a:cs typeface="KPMG Bold"/>
              </a:rPr>
              <a:t>%</a:t>
            </a:r>
            <a:endParaRPr sz="3600" dirty="0">
              <a:latin typeface="KPMG Bold" panose="020B0803030202040204" pitchFamily="34" charset="0"/>
              <a:cs typeface="KPMG Bold"/>
            </a:endParaRPr>
          </a:p>
          <a:p>
            <a:pPr marR="75357" latinLnBrk="0">
              <a:lnSpc>
                <a:spcPct val="106100"/>
              </a:lnSpc>
              <a:spcBef>
                <a:spcPts val="2707"/>
              </a:spcBef>
            </a:pPr>
            <a:endParaRPr lang="en-US" sz="733" spc="33" dirty="0">
              <a:solidFill>
                <a:srgbClr val="1E49E2"/>
              </a:solidFill>
              <a:latin typeface="+mn-ea"/>
              <a:cs typeface="Calibri"/>
            </a:endParaRPr>
          </a:p>
          <a:p>
            <a:pPr marL="8467" marR="3387" latinLnBrk="0">
              <a:lnSpc>
                <a:spcPct val="106100"/>
              </a:lnSpc>
              <a:spcBef>
                <a:spcPts val="600"/>
              </a:spcBef>
            </a:pPr>
            <a:r>
              <a:rPr lang="ko-KR" altLang="en-US"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응답자의 </a:t>
            </a:r>
            <a:r>
              <a:rPr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87 </a:t>
            </a:r>
            <a:r>
              <a:rPr lang="en-US"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a:t>
            </a:r>
            <a:r>
              <a:rPr lang="ko-KR" altLang="en-US"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는 공급망 가시성이 매우 중요한 항목이라 답변</a:t>
            </a:r>
            <a:endParaRPr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p:txBody>
      </p:sp>
      <p:sp>
        <p:nvSpPr>
          <p:cNvPr id="2" name="바닥글 개체 틀 1">
            <a:extLst>
              <a:ext uri="{FF2B5EF4-FFF2-40B4-BE49-F238E27FC236}">
                <a16:creationId xmlns:a16="http://schemas.microsoft.com/office/drawing/2014/main" id="{324C2D61-398C-5E4F-D120-0C4561CDF191}"/>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dirty="0"/>
              <a:t>© </a:t>
            </a:r>
            <a:r>
              <a:rPr lang="en-US" spc="35" dirty="0"/>
              <a:t>2023 </a:t>
            </a:r>
            <a:r>
              <a:rPr lang="en-US" spc="60" dirty="0"/>
              <a:t>Copyright </a:t>
            </a:r>
            <a:r>
              <a:rPr lang="en-US" spc="65" dirty="0"/>
              <a:t>owned </a:t>
            </a:r>
            <a:r>
              <a:rPr lang="en-US" spc="75" dirty="0"/>
              <a:t>by </a:t>
            </a:r>
            <a:r>
              <a:rPr lang="en-US" spc="60" dirty="0"/>
              <a:t>one </a:t>
            </a:r>
            <a:r>
              <a:rPr lang="en-US" spc="45" dirty="0"/>
              <a:t>or </a:t>
            </a:r>
            <a:r>
              <a:rPr lang="en-US" spc="65" dirty="0"/>
              <a:t>more </a:t>
            </a:r>
            <a:r>
              <a:rPr lang="en-US" spc="40" dirty="0"/>
              <a:t>of </a:t>
            </a:r>
            <a:r>
              <a:rPr lang="en-US" spc="35" dirty="0"/>
              <a:t>the </a:t>
            </a:r>
            <a:r>
              <a:rPr lang="en-US" spc="95" dirty="0"/>
              <a:t>KPMG </a:t>
            </a:r>
            <a:r>
              <a:rPr lang="en-US" spc="40" dirty="0"/>
              <a:t>International </a:t>
            </a:r>
            <a:r>
              <a:rPr lang="en-US" spc="35" dirty="0"/>
              <a:t>entities. </a:t>
            </a:r>
            <a:r>
              <a:rPr lang="en-US" spc="95" dirty="0"/>
              <a:t>KPMG </a:t>
            </a:r>
            <a:r>
              <a:rPr lang="en-US" spc="40" dirty="0"/>
              <a:t>International entities </a:t>
            </a:r>
            <a:r>
              <a:rPr lang="en-US" spc="55" dirty="0"/>
              <a:t>provide </a:t>
            </a:r>
            <a:r>
              <a:rPr lang="en-US" spc="65" dirty="0"/>
              <a:t>no </a:t>
            </a:r>
            <a:r>
              <a:rPr lang="en-US" spc="60" dirty="0"/>
              <a:t>services </a:t>
            </a:r>
            <a:r>
              <a:rPr lang="en-US" spc="30" dirty="0"/>
              <a:t>to </a:t>
            </a:r>
            <a:r>
              <a:rPr lang="en-US" spc="45" dirty="0"/>
              <a:t>clients. </a:t>
            </a:r>
            <a:r>
              <a:rPr lang="en-US" spc="60" dirty="0"/>
              <a:t>All </a:t>
            </a:r>
            <a:r>
              <a:rPr lang="en-US" spc="55" dirty="0"/>
              <a:t>rights</a:t>
            </a:r>
            <a:r>
              <a:rPr lang="en-US" spc="-40" dirty="0"/>
              <a:t> </a:t>
            </a:r>
            <a:r>
              <a:rPr lang="en-US" spc="50" dirty="0"/>
              <a:t>reserved.</a:t>
            </a:r>
          </a:p>
        </p:txBody>
      </p:sp>
      <p:sp>
        <p:nvSpPr>
          <p:cNvPr id="3" name="슬라이드 번호 개체 틀 2">
            <a:extLst>
              <a:ext uri="{FF2B5EF4-FFF2-40B4-BE49-F238E27FC236}">
                <a16:creationId xmlns:a16="http://schemas.microsoft.com/office/drawing/2014/main" id="{C5C6645E-59B3-2966-CAB7-EAE206B68D49}"/>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7</a:t>
            </a:fld>
            <a:r>
              <a:rPr lang="en-US" altLang="ko-KR"/>
              <a:t> </a:t>
            </a:r>
            <a:endParaRPr lang="en-US" dirty="0"/>
          </a:p>
        </p:txBody>
      </p:sp>
      <p:sp>
        <p:nvSpPr>
          <p:cNvPr id="4" name="사각형: 둥근 위쪽 모서리 3">
            <a:extLst>
              <a:ext uri="{FF2B5EF4-FFF2-40B4-BE49-F238E27FC236}">
                <a16:creationId xmlns:a16="http://schemas.microsoft.com/office/drawing/2014/main" id="{61205302-0EBC-F415-C340-0968AADBC878}"/>
              </a:ext>
            </a:extLst>
          </p:cNvPr>
          <p:cNvSpPr/>
          <p:nvPr/>
        </p:nvSpPr>
        <p:spPr>
          <a:xfrm>
            <a:off x="51593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오늘날의 공급망</a:t>
            </a:r>
            <a:endPar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5" name="사각형: 둥근 위쪽 모서리 4">
            <a:extLst>
              <a:ext uri="{FF2B5EF4-FFF2-40B4-BE49-F238E27FC236}">
                <a16:creationId xmlns:a16="http://schemas.microsoft.com/office/drawing/2014/main" id="{EB8B39C2-62F4-75D5-12FA-3EEF484394D3}"/>
              </a:ext>
            </a:extLst>
          </p:cNvPr>
          <p:cNvSpPr/>
          <p:nvPr/>
        </p:nvSpPr>
        <p:spPr>
          <a:xfrm>
            <a:off x="1535822" y="571500"/>
            <a:ext cx="978010"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생존과 회복력</a:t>
            </a:r>
          </a:p>
        </p:txBody>
      </p:sp>
      <p:sp>
        <p:nvSpPr>
          <p:cNvPr id="6" name="사각형: 둥근 위쪽 모서리 5">
            <a:extLst>
              <a:ext uri="{FF2B5EF4-FFF2-40B4-BE49-F238E27FC236}">
                <a16:creationId xmlns:a16="http://schemas.microsoft.com/office/drawing/2014/main" id="{AFD4BBBE-F1C0-5354-390B-44B97A236F40}"/>
              </a:ext>
            </a:extLst>
          </p:cNvPr>
          <p:cNvSpPr/>
          <p:nvPr/>
        </p:nvSpPr>
        <p:spPr>
          <a:xfrm>
            <a:off x="255570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대외 규제</a:t>
            </a:r>
          </a:p>
        </p:txBody>
      </p:sp>
      <p:sp>
        <p:nvSpPr>
          <p:cNvPr id="7" name="사각형: 둥근 위쪽 모서리 6">
            <a:extLst>
              <a:ext uri="{FF2B5EF4-FFF2-40B4-BE49-F238E27FC236}">
                <a16:creationId xmlns:a16="http://schemas.microsoft.com/office/drawing/2014/main" id="{9B393D62-B561-885D-A90F-FCDCCFF63B64}"/>
              </a:ext>
            </a:extLst>
          </p:cNvPr>
          <p:cNvSpPr/>
          <p:nvPr/>
        </p:nvSpPr>
        <p:spPr>
          <a:xfrm>
            <a:off x="3575592"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내일의 공급망</a:t>
            </a:r>
          </a:p>
        </p:txBody>
      </p:sp>
      <p:sp>
        <p:nvSpPr>
          <p:cNvPr id="8" name="사각형: 둥근 위쪽 모서리 7">
            <a:extLst>
              <a:ext uri="{FF2B5EF4-FFF2-40B4-BE49-F238E27FC236}">
                <a16:creationId xmlns:a16="http://schemas.microsoft.com/office/drawing/2014/main" id="{842C372D-CC19-3745-E546-133F8C537B66}"/>
              </a:ext>
            </a:extLst>
          </p:cNvPr>
          <p:cNvSpPr/>
          <p:nvPr/>
        </p:nvSpPr>
        <p:spPr>
          <a:xfrm>
            <a:off x="4595476"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12" name="object 18">
            <a:extLst>
              <a:ext uri="{FF2B5EF4-FFF2-40B4-BE49-F238E27FC236}">
                <a16:creationId xmlns:a16="http://schemas.microsoft.com/office/drawing/2014/main" id="{2C76993B-4806-2488-3F77-EC7D14A8E612}"/>
              </a:ext>
            </a:extLst>
          </p:cNvPr>
          <p:cNvSpPr txBox="1"/>
          <p:nvPr/>
        </p:nvSpPr>
        <p:spPr>
          <a:xfrm>
            <a:off x="515938" y="1196975"/>
            <a:ext cx="2808287" cy="1061829"/>
          </a:xfrm>
          <a:prstGeom prst="rect">
            <a:avLst/>
          </a:prstGeom>
          <a:noFill/>
        </p:spPr>
        <p:txBody>
          <a:bodyPr vert="horz" wrap="square" lIns="180000" tIns="0" rIns="180000" bIns="0" rtlCol="0">
            <a:spAutoFit/>
          </a:bodyPr>
          <a:lstStyle/>
          <a:p>
            <a:pPr marL="8467" algn="just" latinLnBrk="0">
              <a:spcBef>
                <a:spcPts val="600"/>
              </a:spcBef>
            </a:pPr>
            <a:r>
              <a:rPr lang="ko-KR" altLang="en-US"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공급망 가시성</a:t>
            </a:r>
            <a:endParaRPr lang="en-US" altLang="ko-KR"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lgn="just" latinLnBrk="0">
              <a:spcBef>
                <a:spcPts val="600"/>
              </a:spcBef>
            </a:pP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확장된 공급망에 대한 가시성 확보와 지속적인 물류 모니터링을 통해 공급망 회복력을 강화할 수 있습니다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예측</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센싱 기능을 활용하여 제품의 밸류체인 전반 흐름을 철저히 이해하고 파악하는 것은 글로벌 또는 지역 내 복잡하고 리드타임이 긴 공급망에 의존하거나 수요 변동폭이 큰 기업에게 중요한 일입니다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13" name="object 4">
            <a:extLst>
              <a:ext uri="{FF2B5EF4-FFF2-40B4-BE49-F238E27FC236}">
                <a16:creationId xmlns:a16="http://schemas.microsoft.com/office/drawing/2014/main" id="{CC81EB05-02E4-D7F0-AB2A-1E6AF3754A8E}"/>
              </a:ext>
            </a:extLst>
          </p:cNvPr>
          <p:cNvSpPr txBox="1"/>
          <p:nvPr/>
        </p:nvSpPr>
        <p:spPr>
          <a:xfrm>
            <a:off x="515938" y="2676862"/>
            <a:ext cx="2771775" cy="812296"/>
          </a:xfrm>
          <a:prstGeom prst="rect">
            <a:avLst/>
          </a:prstGeom>
        </p:spPr>
        <p:txBody>
          <a:bodyPr vert="horz" wrap="square" lIns="180000" tIns="8467" rIns="180000" bIns="0" rtlCol="0">
            <a:spAutoFit/>
          </a:bodyPr>
          <a:lstStyle/>
          <a:p>
            <a:pPr marL="8467" marR="3387" latinLnBrk="0">
              <a:lnSpc>
                <a:spcPct val="110000"/>
              </a:lnSpc>
              <a:spcBef>
                <a:spcPts val="67"/>
              </a:spcBef>
            </a:pP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공급망 가시성을 확보해 운송 중인 제품을 보다 쉽게 관리할 수 있으며</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r>
              <a:rPr lang="ko-KR" altLang="en-US"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컨테이너선을 공급망 관리 시스템의 가상 창고로서 관리할 수 있습니다</a:t>
            </a:r>
            <a:r>
              <a:rPr lang="en-US" altLang="ko-KR" sz="1200" b="1" dirty="0">
                <a:gradFill>
                  <a:gsLst>
                    <a:gs pos="0">
                      <a:srgbClr val="1E49E2"/>
                    </a:gs>
                    <a:gs pos="100000">
                      <a:srgbClr val="1E49E2"/>
                    </a:gs>
                  </a:gsLst>
                  <a:lin ang="5400000" scaled="1"/>
                </a:gradFill>
                <a:latin typeface="KoPub돋움체 Bold" panose="00000800000000000000" pitchFamily="2" charset="-127"/>
                <a:ea typeface="KoPub돋움체 Bold" panose="00000800000000000000" pitchFamily="2" charset="-127"/>
                <a:cs typeface="Univers LT Std 45 Light"/>
              </a:rPr>
              <a:t>. </a:t>
            </a:r>
          </a:p>
        </p:txBody>
      </p:sp>
      <p:sp>
        <p:nvSpPr>
          <p:cNvPr id="16" name="object 18">
            <a:extLst>
              <a:ext uri="{FF2B5EF4-FFF2-40B4-BE49-F238E27FC236}">
                <a16:creationId xmlns:a16="http://schemas.microsoft.com/office/drawing/2014/main" id="{6A6745FB-55F7-DD5C-59A3-D73E5079F359}"/>
              </a:ext>
            </a:extLst>
          </p:cNvPr>
          <p:cNvSpPr txBox="1"/>
          <p:nvPr/>
        </p:nvSpPr>
        <p:spPr>
          <a:xfrm>
            <a:off x="515938" y="3829733"/>
            <a:ext cx="2808287" cy="415498"/>
          </a:xfrm>
          <a:prstGeom prst="rect">
            <a:avLst/>
          </a:prstGeom>
          <a:noFill/>
        </p:spPr>
        <p:txBody>
          <a:bodyPr vert="horz" wrap="square" lIns="180000" tIns="0" rIns="180000" bIns="0" rtlCol="0">
            <a:spAutoFit/>
          </a:bodyPr>
          <a:lstStyle/>
          <a:p>
            <a:pPr marL="8467" marR="99488" algn="just" latinLnBrk="0">
              <a:spcBef>
                <a:spcPts val="200"/>
              </a:spcBef>
              <a:spcAft>
                <a:spcPts val="200"/>
              </a:spcAft>
            </a:pP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이를 통해 시장 내 수요 변화에 실시간으로 대응하여 </a:t>
            </a:r>
            <a:r>
              <a:rPr lang="ko-KR" altLang="en-US" sz="9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운송 중에도 제품을 재배치할 수 있습니다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KPMG</a:t>
            </a:r>
            <a:r>
              <a:rPr lang="ko-KR" altLang="en-US"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의 조사에 따르면 다음과 같습니다</a:t>
            </a:r>
            <a:r>
              <a:rPr lang="en-US" altLang="ko-KR" sz="9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pic>
        <p:nvPicPr>
          <p:cNvPr id="19" name="그림 18" descr="의류, 사람, 건물, 인간의 얼굴이(가) 표시된 사진&#10;&#10;자동 생성된 설명">
            <a:extLst>
              <a:ext uri="{FF2B5EF4-FFF2-40B4-BE49-F238E27FC236}">
                <a16:creationId xmlns:a16="http://schemas.microsoft.com/office/drawing/2014/main" id="{E58BFA30-3B1D-3770-D375-059FECB7F9E3}"/>
              </a:ext>
            </a:extLst>
          </p:cNvPr>
          <p:cNvPicPr>
            <a:picLocks noChangeAspect="1"/>
          </p:cNvPicPr>
          <p:nvPr/>
        </p:nvPicPr>
        <p:blipFill rotWithShape="1">
          <a:blip r:embed="rId2">
            <a:extLst>
              <a:ext uri="{28A0092B-C50C-407E-A947-70E740481C1C}">
                <a14:useLocalDpi xmlns:a14="http://schemas.microsoft.com/office/drawing/2010/main" val="0"/>
              </a:ext>
            </a:extLst>
          </a:blip>
          <a:srcRect l="16996" r="36193"/>
          <a:stretch/>
        </p:blipFill>
        <p:spPr>
          <a:xfrm>
            <a:off x="9160042" y="1202826"/>
            <a:ext cx="3031958" cy="4320540"/>
          </a:xfrm>
          <a:prstGeom prst="rect">
            <a:avLst/>
          </a:prstGeom>
        </p:spPr>
      </p:pic>
      <p:sp>
        <p:nvSpPr>
          <p:cNvPr id="20" name="object 26">
            <a:extLst>
              <a:ext uri="{FF2B5EF4-FFF2-40B4-BE49-F238E27FC236}">
                <a16:creationId xmlns:a16="http://schemas.microsoft.com/office/drawing/2014/main" id="{497849ED-33FB-220C-135B-6CBC8ED94384}"/>
              </a:ext>
            </a:extLst>
          </p:cNvPr>
          <p:cNvSpPr/>
          <p:nvPr/>
        </p:nvSpPr>
        <p:spPr>
          <a:xfrm>
            <a:off x="7980100" y="1905325"/>
            <a:ext cx="1738056" cy="4212853"/>
          </a:xfrm>
          <a:custGeom>
            <a:avLst/>
            <a:gdLst/>
            <a:ahLst/>
            <a:cxnLst/>
            <a:rect l="l" t="t" r="r" b="b"/>
            <a:pathLst>
              <a:path w="2435859" h="5600700">
                <a:moveTo>
                  <a:pt x="0" y="5600649"/>
                </a:moveTo>
                <a:lnTo>
                  <a:pt x="2435301" y="5600649"/>
                </a:lnTo>
                <a:lnTo>
                  <a:pt x="2435301" y="0"/>
                </a:lnTo>
                <a:lnTo>
                  <a:pt x="0" y="0"/>
                </a:lnTo>
                <a:lnTo>
                  <a:pt x="0" y="5600649"/>
                </a:lnTo>
                <a:close/>
              </a:path>
            </a:pathLst>
          </a:custGeom>
          <a:solidFill>
            <a:schemeClr val="bg1"/>
          </a:solidFill>
          <a:ln w="12700">
            <a:solidFill>
              <a:srgbClr val="00B8F5"/>
            </a:solidFill>
          </a:ln>
        </p:spPr>
        <p:txBody>
          <a:bodyPr wrap="square" lIns="0" tIns="0" rIns="0" bIns="0" rtlCol="0"/>
          <a:lstStyle/>
          <a:p>
            <a:pPr latinLnBrk="0"/>
            <a:endParaRPr sz="800" dirty="0">
              <a:latin typeface="+mn-ea"/>
            </a:endParaRPr>
          </a:p>
        </p:txBody>
      </p:sp>
      <p:sp>
        <p:nvSpPr>
          <p:cNvPr id="21" name="object 25">
            <a:extLst>
              <a:ext uri="{FF2B5EF4-FFF2-40B4-BE49-F238E27FC236}">
                <a16:creationId xmlns:a16="http://schemas.microsoft.com/office/drawing/2014/main" id="{2198230B-4374-AEA8-679D-3EB41D1B22F6}"/>
              </a:ext>
            </a:extLst>
          </p:cNvPr>
          <p:cNvSpPr txBox="1"/>
          <p:nvPr/>
        </p:nvSpPr>
        <p:spPr>
          <a:xfrm>
            <a:off x="7985051" y="1904556"/>
            <a:ext cx="1730008" cy="4160648"/>
          </a:xfrm>
          <a:prstGeom prst="rect">
            <a:avLst/>
          </a:prstGeom>
          <a:noFill/>
        </p:spPr>
        <p:txBody>
          <a:bodyPr vert="horz" wrap="square" lIns="0" tIns="8467" rIns="0" bIns="0" rtlCol="0">
            <a:spAutoFit/>
          </a:bodyPr>
          <a:lstStyle/>
          <a:p>
            <a:pPr marL="143941" marR="350538" latinLnBrk="0">
              <a:lnSpc>
                <a:spcPct val="106100"/>
              </a:lnSpc>
              <a:spcBef>
                <a:spcPts val="67"/>
              </a:spcBef>
            </a:pPr>
            <a:endParaRPr lang="en-US" altLang="ko-KR" sz="800" b="1" dirty="0">
              <a:solidFill>
                <a:srgbClr val="00B8F5"/>
              </a:solidFill>
              <a:latin typeface="KoPub돋움체 Medium" panose="00000600000000000000" pitchFamily="2" charset="-127"/>
              <a:ea typeface="KoPub돋움체 Medium" panose="00000600000000000000" pitchFamily="2" charset="-127"/>
              <a:cs typeface="Univers LT Std 45 Light"/>
            </a:endParaRPr>
          </a:p>
          <a:p>
            <a:pPr marL="143941" marR="350538" latinLnBrk="0">
              <a:lnSpc>
                <a:spcPct val="106100"/>
              </a:lnSpc>
              <a:spcBef>
                <a:spcPts val="600"/>
              </a:spcBef>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유럽 기업은 </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Tier1(1</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차 공급업체</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과 협력 필요 </a:t>
            </a:r>
            <a:endParaRPr 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endParaRPr>
          </a:p>
          <a:p>
            <a:pPr marL="143941" marR="202787" algn="just" latinLnBrk="0">
              <a:lnSpc>
                <a:spcPts val="933"/>
              </a:lnSpc>
              <a:spcBef>
                <a:spcPts val="600"/>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더 많은 데이터를 수집하여</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Tier1 </a:t>
            </a:r>
            <a:r>
              <a:rPr lang="ko-KR" altLang="en-US" sz="800" spc="-5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너머로 공급망의  가시성을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확대해야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endParaRPr 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143941" marR="317939" latinLnBrk="0">
              <a:lnSpc>
                <a:spcPct val="106100"/>
              </a:lnSpc>
              <a:spcBef>
                <a:spcPts val="1000"/>
              </a:spcBef>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북미와 아시아 태평양 기업은 기술 투자 필요 </a:t>
            </a:r>
            <a:endParaRPr 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endParaRPr>
          </a:p>
          <a:p>
            <a:pPr marL="143941" marR="185853" indent="8467" latinLnBrk="0">
              <a:lnSpc>
                <a:spcPts val="933"/>
              </a:lnSpc>
              <a:spcBef>
                <a:spcPts val="600"/>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기술 투자 시 핵심은 데이터를 처리하고 분석하는 것입니다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endParaRPr 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143941" marR="317939" latinLnBrk="0">
              <a:lnSpc>
                <a:spcPct val="106100"/>
              </a:lnSpc>
              <a:spcBef>
                <a:spcPts val="1000"/>
              </a:spcBef>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의사결정의 컨트롤타워 설정</a:t>
            </a:r>
            <a:endParaRP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endParaRPr>
          </a:p>
          <a:p>
            <a:pPr marL="143941" marR="202787" algn="just" latinLnBrk="0">
              <a:lnSpc>
                <a:spcPts val="933"/>
              </a:lnSpc>
              <a:spcBef>
                <a:spcPts val="600"/>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정교한 센싱</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모니터링 및 예측의 기능을 포함해야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endParaRP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143941" marR="187123" indent="-423" latinLnBrk="0">
              <a:lnSpc>
                <a:spcPct val="110800"/>
              </a:lnSpc>
              <a:spcBef>
                <a:spcPts val="1000"/>
              </a:spcBef>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디지털 트윈 구축</a:t>
            </a:r>
            <a:r>
              <a:rP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  </a:t>
            </a:r>
            <a:br>
              <a:rPr lang="en-US" sz="733" b="1" dirty="0">
                <a:solidFill>
                  <a:srgbClr val="00B8F5"/>
                </a:solidFill>
                <a:latin typeface="KoPub돋움체 Medium" panose="00000600000000000000" pitchFamily="2" charset="-127"/>
                <a:ea typeface="KoPub돋움체 Medium" panose="00000600000000000000" pitchFamily="2" charset="-127"/>
                <a:cs typeface="Univers LT Std 45 Light"/>
              </a:rPr>
            </a:b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디지털 트윈을 구축하기 위해 기업 내</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외부 데이터를 활용하여 확장된 </a:t>
            </a:r>
            <a:r>
              <a:rPr lang="ko-KR" altLang="en-US" sz="80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밸류체인의</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시각화를 강화해야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endParaRP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143941" marR="158335" indent="-423" latinLnBrk="0">
              <a:lnSpc>
                <a:spcPct val="110500"/>
              </a:lnSpc>
              <a:spcBef>
                <a:spcPts val="1000"/>
              </a:spcBef>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데이터 수집 및 배포</a:t>
            </a:r>
            <a:br>
              <a:rPr lang="en-US" sz="800" b="1" dirty="0">
                <a:solidFill>
                  <a:srgbClr val="00B8F5"/>
                </a:solidFill>
                <a:latin typeface="KoPub돋움체 Medium" panose="00000600000000000000" pitchFamily="2" charset="-127"/>
                <a:ea typeface="KoPub돋움체 Medium" panose="00000600000000000000" pitchFamily="2" charset="-127"/>
                <a:cs typeface="Univers LT Std 45 Light"/>
              </a:rPr>
            </a:b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알림을 통해 실시간으로 작업을 수행해야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endParaRP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143941" marR="143941" latinLnBrk="0">
              <a:lnSpc>
                <a:spcPct val="111100"/>
              </a:lnSpc>
              <a:spcBef>
                <a:spcPts val="1000"/>
              </a:spcBef>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디지털 툴 사용을 통한 협업</a:t>
            </a:r>
            <a:br>
              <a:rPr lang="en-US" sz="800" b="1" dirty="0">
                <a:solidFill>
                  <a:srgbClr val="00B8F5"/>
                </a:solidFill>
                <a:latin typeface="KoPub돋움체 Medium" panose="00000600000000000000" pitchFamily="2" charset="-127"/>
                <a:ea typeface="KoPub돋움체 Medium" panose="00000600000000000000" pitchFamily="2" charset="-127"/>
                <a:cs typeface="Univers LT Std 45 Light"/>
              </a:rPr>
            </a:b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내 협력사들과 즉각적이고 긴밀한 협업이 필요합니다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endParaRP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22" name="object 27">
            <a:extLst>
              <a:ext uri="{FF2B5EF4-FFF2-40B4-BE49-F238E27FC236}">
                <a16:creationId xmlns:a16="http://schemas.microsoft.com/office/drawing/2014/main" id="{7E157387-EE55-575D-943B-4AB4405D451A}"/>
              </a:ext>
            </a:extLst>
          </p:cNvPr>
          <p:cNvSpPr/>
          <p:nvPr/>
        </p:nvSpPr>
        <p:spPr>
          <a:xfrm>
            <a:off x="7980100" y="1679714"/>
            <a:ext cx="1738056" cy="265274"/>
          </a:xfrm>
          <a:custGeom>
            <a:avLst/>
            <a:gdLst/>
            <a:ahLst/>
            <a:cxnLst/>
            <a:rect l="l" t="t" r="r" b="b"/>
            <a:pathLst>
              <a:path w="2435859" h="267335">
                <a:moveTo>
                  <a:pt x="0" y="267042"/>
                </a:moveTo>
                <a:lnTo>
                  <a:pt x="2435301" y="267042"/>
                </a:lnTo>
                <a:lnTo>
                  <a:pt x="2435301" y="0"/>
                </a:lnTo>
                <a:lnTo>
                  <a:pt x="0" y="0"/>
                </a:lnTo>
                <a:lnTo>
                  <a:pt x="0" y="267042"/>
                </a:lnTo>
                <a:close/>
              </a:path>
            </a:pathLst>
          </a:custGeom>
          <a:solidFill>
            <a:srgbClr val="00B8F5"/>
          </a:solidFill>
          <a:ln>
            <a:solidFill>
              <a:srgbClr val="00B0F0"/>
            </a:solidFill>
          </a:ln>
        </p:spPr>
        <p:txBody>
          <a:bodyPr wrap="square" lIns="0" tIns="0" rIns="0" bIns="0" rtlCol="0" anchor="ctr"/>
          <a:lstStyle/>
          <a:p>
            <a:pPr marL="143941" latinLnBrk="0">
              <a:spcBef>
                <a:spcPts val="67"/>
              </a:spcBef>
            </a:pPr>
            <a:r>
              <a:rPr lang="ko-KR" altLang="en-US" sz="10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실행방안</a:t>
            </a:r>
            <a:endParaRPr lang="en-US" altLang="ko-KR" sz="10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p:txBody>
      </p:sp>
      <p:sp>
        <p:nvSpPr>
          <p:cNvPr id="92" name="object 3">
            <a:extLst>
              <a:ext uri="{FF2B5EF4-FFF2-40B4-BE49-F238E27FC236}">
                <a16:creationId xmlns:a16="http://schemas.microsoft.com/office/drawing/2014/main" id="{96CFF096-E2E7-AC8D-177E-642255B1E1B9}"/>
              </a:ext>
            </a:extLst>
          </p:cNvPr>
          <p:cNvSpPr/>
          <p:nvPr/>
        </p:nvSpPr>
        <p:spPr>
          <a:xfrm>
            <a:off x="3586925" y="1678006"/>
            <a:ext cx="599440" cy="1193800"/>
          </a:xfrm>
          <a:custGeom>
            <a:avLst/>
            <a:gdLst/>
            <a:ahLst/>
            <a:cxnLst/>
            <a:rect l="l" t="t" r="r" b="b"/>
            <a:pathLst>
              <a:path w="899160" h="1790700">
                <a:moveTo>
                  <a:pt x="898556" y="0"/>
                </a:moveTo>
                <a:lnTo>
                  <a:pt x="849942" y="1275"/>
                </a:lnTo>
                <a:lnTo>
                  <a:pt x="801985" y="5061"/>
                </a:lnTo>
                <a:lnTo>
                  <a:pt x="754751" y="11299"/>
                </a:lnTo>
                <a:lnTo>
                  <a:pt x="708308" y="19928"/>
                </a:lnTo>
                <a:lnTo>
                  <a:pt x="662724" y="30889"/>
                </a:lnTo>
                <a:lnTo>
                  <a:pt x="618067" y="44122"/>
                </a:lnTo>
                <a:lnTo>
                  <a:pt x="574403" y="59567"/>
                </a:lnTo>
                <a:lnTo>
                  <a:pt x="531800" y="77165"/>
                </a:lnTo>
                <a:lnTo>
                  <a:pt x="490326" y="96855"/>
                </a:lnTo>
                <a:lnTo>
                  <a:pt x="450049" y="118578"/>
                </a:lnTo>
                <a:lnTo>
                  <a:pt x="411035" y="142274"/>
                </a:lnTo>
                <a:lnTo>
                  <a:pt x="373353" y="167884"/>
                </a:lnTo>
                <a:lnTo>
                  <a:pt x="337071" y="195347"/>
                </a:lnTo>
                <a:lnTo>
                  <a:pt x="302254" y="224604"/>
                </a:lnTo>
                <a:lnTo>
                  <a:pt x="268972" y="255595"/>
                </a:lnTo>
                <a:lnTo>
                  <a:pt x="237292" y="288260"/>
                </a:lnTo>
                <a:lnTo>
                  <a:pt x="207281" y="322540"/>
                </a:lnTo>
                <a:lnTo>
                  <a:pt x="179007" y="358375"/>
                </a:lnTo>
                <a:lnTo>
                  <a:pt x="152537" y="395705"/>
                </a:lnTo>
                <a:lnTo>
                  <a:pt x="127939" y="434470"/>
                </a:lnTo>
                <a:lnTo>
                  <a:pt x="105280" y="474611"/>
                </a:lnTo>
                <a:lnTo>
                  <a:pt x="84628" y="516067"/>
                </a:lnTo>
                <a:lnTo>
                  <a:pt x="66051" y="558779"/>
                </a:lnTo>
                <a:lnTo>
                  <a:pt x="49616" y="602688"/>
                </a:lnTo>
                <a:lnTo>
                  <a:pt x="35391" y="647733"/>
                </a:lnTo>
                <a:lnTo>
                  <a:pt x="23442" y="693854"/>
                </a:lnTo>
                <a:lnTo>
                  <a:pt x="13839" y="740993"/>
                </a:lnTo>
                <a:lnTo>
                  <a:pt x="6648" y="789089"/>
                </a:lnTo>
                <a:lnTo>
                  <a:pt x="2068" y="836608"/>
                </a:lnTo>
                <a:lnTo>
                  <a:pt x="0" y="883782"/>
                </a:lnTo>
                <a:lnTo>
                  <a:pt x="387" y="930542"/>
                </a:lnTo>
                <a:lnTo>
                  <a:pt x="3177" y="976818"/>
                </a:lnTo>
                <a:lnTo>
                  <a:pt x="8316" y="1022541"/>
                </a:lnTo>
                <a:lnTo>
                  <a:pt x="15749" y="1067641"/>
                </a:lnTo>
                <a:lnTo>
                  <a:pt x="25421" y="1112051"/>
                </a:lnTo>
                <a:lnTo>
                  <a:pt x="37281" y="1155699"/>
                </a:lnTo>
                <a:lnTo>
                  <a:pt x="51272" y="1198518"/>
                </a:lnTo>
                <a:lnTo>
                  <a:pt x="67341" y="1240438"/>
                </a:lnTo>
                <a:lnTo>
                  <a:pt x="85434" y="1281389"/>
                </a:lnTo>
                <a:lnTo>
                  <a:pt x="105497" y="1321303"/>
                </a:lnTo>
                <a:lnTo>
                  <a:pt x="127475" y="1360111"/>
                </a:lnTo>
                <a:lnTo>
                  <a:pt x="151316" y="1397742"/>
                </a:lnTo>
                <a:lnTo>
                  <a:pt x="176963" y="1434129"/>
                </a:lnTo>
                <a:lnTo>
                  <a:pt x="204365" y="1469201"/>
                </a:lnTo>
                <a:lnTo>
                  <a:pt x="233466" y="1502889"/>
                </a:lnTo>
                <a:lnTo>
                  <a:pt x="264212" y="1535125"/>
                </a:lnTo>
                <a:lnTo>
                  <a:pt x="296550" y="1565840"/>
                </a:lnTo>
                <a:lnTo>
                  <a:pt x="330425" y="1594963"/>
                </a:lnTo>
                <a:lnTo>
                  <a:pt x="365783" y="1622425"/>
                </a:lnTo>
                <a:lnTo>
                  <a:pt x="402570" y="1648158"/>
                </a:lnTo>
                <a:lnTo>
                  <a:pt x="440733" y="1672093"/>
                </a:lnTo>
                <a:lnTo>
                  <a:pt x="480216" y="1694159"/>
                </a:lnTo>
                <a:lnTo>
                  <a:pt x="520966" y="1714289"/>
                </a:lnTo>
                <a:lnTo>
                  <a:pt x="562929" y="1732412"/>
                </a:lnTo>
                <a:lnTo>
                  <a:pt x="606051" y="1748459"/>
                </a:lnTo>
                <a:lnTo>
                  <a:pt x="650277" y="1762362"/>
                </a:lnTo>
                <a:lnTo>
                  <a:pt x="695554" y="1774050"/>
                </a:lnTo>
                <a:lnTo>
                  <a:pt x="741828" y="1783456"/>
                </a:lnTo>
                <a:lnTo>
                  <a:pt x="789044" y="1790509"/>
                </a:lnTo>
                <a:lnTo>
                  <a:pt x="898556" y="898601"/>
                </a:lnTo>
                <a:lnTo>
                  <a:pt x="898556" y="0"/>
                </a:lnTo>
                <a:close/>
              </a:path>
            </a:pathLst>
          </a:custGeom>
          <a:solidFill>
            <a:srgbClr val="E5E5E5"/>
          </a:solidFill>
        </p:spPr>
        <p:txBody>
          <a:bodyPr wrap="square" lIns="0" tIns="0" rIns="0" bIns="0" rtlCol="0"/>
          <a:lstStyle/>
          <a:p>
            <a:pPr latinLnBrk="0"/>
            <a:endParaRPr sz="800" dirty="0">
              <a:latin typeface="+mn-ea"/>
            </a:endParaRPr>
          </a:p>
        </p:txBody>
      </p:sp>
      <p:sp>
        <p:nvSpPr>
          <p:cNvPr id="93" name="object 4">
            <a:extLst>
              <a:ext uri="{FF2B5EF4-FFF2-40B4-BE49-F238E27FC236}">
                <a16:creationId xmlns:a16="http://schemas.microsoft.com/office/drawing/2014/main" id="{5264964A-7DD6-993A-D57A-4E7C6DBA63A9}"/>
              </a:ext>
            </a:extLst>
          </p:cNvPr>
          <p:cNvSpPr/>
          <p:nvPr/>
        </p:nvSpPr>
        <p:spPr>
          <a:xfrm>
            <a:off x="4113300" y="1678319"/>
            <a:ext cx="671829" cy="1197609"/>
          </a:xfrm>
          <a:custGeom>
            <a:avLst/>
            <a:gdLst/>
            <a:ahLst/>
            <a:cxnLst/>
            <a:rect l="l" t="t" r="r" b="b"/>
            <a:pathLst>
              <a:path w="1007745" h="1796414">
                <a:moveTo>
                  <a:pt x="109410" y="0"/>
                </a:moveTo>
                <a:lnTo>
                  <a:pt x="109410" y="898131"/>
                </a:lnTo>
                <a:lnTo>
                  <a:pt x="0" y="1789569"/>
                </a:lnTo>
                <a:lnTo>
                  <a:pt x="28127" y="1792656"/>
                </a:lnTo>
                <a:lnTo>
                  <a:pt x="54595" y="1794730"/>
                </a:lnTo>
                <a:lnTo>
                  <a:pt x="81119" y="1795897"/>
                </a:lnTo>
                <a:lnTo>
                  <a:pt x="109410" y="1796262"/>
                </a:lnTo>
                <a:lnTo>
                  <a:pt x="157087" y="1795017"/>
                </a:lnTo>
                <a:lnTo>
                  <a:pt x="204115" y="1791324"/>
                </a:lnTo>
                <a:lnTo>
                  <a:pt x="250434" y="1785244"/>
                </a:lnTo>
                <a:lnTo>
                  <a:pt x="295980" y="1776840"/>
                </a:lnTo>
                <a:lnTo>
                  <a:pt x="340692" y="1766173"/>
                </a:lnTo>
                <a:lnTo>
                  <a:pt x="384507" y="1753307"/>
                </a:lnTo>
                <a:lnTo>
                  <a:pt x="427365" y="1738302"/>
                </a:lnTo>
                <a:lnTo>
                  <a:pt x="469201" y="1721221"/>
                </a:lnTo>
                <a:lnTo>
                  <a:pt x="509956" y="1702126"/>
                </a:lnTo>
                <a:lnTo>
                  <a:pt x="549565" y="1681079"/>
                </a:lnTo>
                <a:lnTo>
                  <a:pt x="587969" y="1658143"/>
                </a:lnTo>
                <a:lnTo>
                  <a:pt x="625103" y="1633378"/>
                </a:lnTo>
                <a:lnTo>
                  <a:pt x="660908" y="1606848"/>
                </a:lnTo>
                <a:lnTo>
                  <a:pt x="695319" y="1578615"/>
                </a:lnTo>
                <a:lnTo>
                  <a:pt x="728276" y="1548739"/>
                </a:lnTo>
                <a:lnTo>
                  <a:pt x="759716" y="1517284"/>
                </a:lnTo>
                <a:lnTo>
                  <a:pt x="789577" y="1484312"/>
                </a:lnTo>
                <a:lnTo>
                  <a:pt x="817798" y="1449885"/>
                </a:lnTo>
                <a:lnTo>
                  <a:pt x="844315" y="1414064"/>
                </a:lnTo>
                <a:lnTo>
                  <a:pt x="869068" y="1376912"/>
                </a:lnTo>
                <a:lnTo>
                  <a:pt x="891994" y="1338490"/>
                </a:lnTo>
                <a:lnTo>
                  <a:pt x="913031" y="1298862"/>
                </a:lnTo>
                <a:lnTo>
                  <a:pt x="932117" y="1258089"/>
                </a:lnTo>
                <a:lnTo>
                  <a:pt x="949189" y="1216233"/>
                </a:lnTo>
                <a:lnTo>
                  <a:pt x="964187" y="1173356"/>
                </a:lnTo>
                <a:lnTo>
                  <a:pt x="977048" y="1129520"/>
                </a:lnTo>
                <a:lnTo>
                  <a:pt x="987709" y="1084787"/>
                </a:lnTo>
                <a:lnTo>
                  <a:pt x="996109" y="1039220"/>
                </a:lnTo>
                <a:lnTo>
                  <a:pt x="1002186" y="992880"/>
                </a:lnTo>
                <a:lnTo>
                  <a:pt x="1005878" y="945830"/>
                </a:lnTo>
                <a:lnTo>
                  <a:pt x="1007122" y="898131"/>
                </a:lnTo>
                <a:lnTo>
                  <a:pt x="1005878" y="850432"/>
                </a:lnTo>
                <a:lnTo>
                  <a:pt x="1002186" y="803382"/>
                </a:lnTo>
                <a:lnTo>
                  <a:pt x="996109" y="757042"/>
                </a:lnTo>
                <a:lnTo>
                  <a:pt x="987709" y="711475"/>
                </a:lnTo>
                <a:lnTo>
                  <a:pt x="977048" y="666742"/>
                </a:lnTo>
                <a:lnTo>
                  <a:pt x="964187" y="622906"/>
                </a:lnTo>
                <a:lnTo>
                  <a:pt x="949189" y="580029"/>
                </a:lnTo>
                <a:lnTo>
                  <a:pt x="932117" y="538173"/>
                </a:lnTo>
                <a:lnTo>
                  <a:pt x="913031" y="497399"/>
                </a:lnTo>
                <a:lnTo>
                  <a:pt x="891994" y="457771"/>
                </a:lnTo>
                <a:lnTo>
                  <a:pt x="869068" y="419350"/>
                </a:lnTo>
                <a:lnTo>
                  <a:pt x="844315" y="382198"/>
                </a:lnTo>
                <a:lnTo>
                  <a:pt x="817798" y="346377"/>
                </a:lnTo>
                <a:lnTo>
                  <a:pt x="789577" y="311949"/>
                </a:lnTo>
                <a:lnTo>
                  <a:pt x="759716" y="278977"/>
                </a:lnTo>
                <a:lnTo>
                  <a:pt x="728276" y="247522"/>
                </a:lnTo>
                <a:lnTo>
                  <a:pt x="695319" y="217647"/>
                </a:lnTo>
                <a:lnTo>
                  <a:pt x="660908" y="189413"/>
                </a:lnTo>
                <a:lnTo>
                  <a:pt x="625103" y="162883"/>
                </a:lnTo>
                <a:lnTo>
                  <a:pt x="587969" y="138119"/>
                </a:lnTo>
                <a:lnTo>
                  <a:pt x="549565" y="115182"/>
                </a:lnTo>
                <a:lnTo>
                  <a:pt x="509956" y="94135"/>
                </a:lnTo>
                <a:lnTo>
                  <a:pt x="469201" y="75041"/>
                </a:lnTo>
                <a:lnTo>
                  <a:pt x="427365" y="57960"/>
                </a:lnTo>
                <a:lnTo>
                  <a:pt x="384507" y="42955"/>
                </a:lnTo>
                <a:lnTo>
                  <a:pt x="340692" y="30088"/>
                </a:lnTo>
                <a:lnTo>
                  <a:pt x="295980" y="19422"/>
                </a:lnTo>
                <a:lnTo>
                  <a:pt x="250434" y="11018"/>
                </a:lnTo>
                <a:lnTo>
                  <a:pt x="204115" y="4938"/>
                </a:lnTo>
                <a:lnTo>
                  <a:pt x="157087" y="1244"/>
                </a:lnTo>
                <a:lnTo>
                  <a:pt x="109410" y="0"/>
                </a:lnTo>
                <a:close/>
              </a:path>
            </a:pathLst>
          </a:custGeom>
          <a:solidFill>
            <a:srgbClr val="00B8F5"/>
          </a:solidFill>
        </p:spPr>
        <p:txBody>
          <a:bodyPr wrap="square" lIns="0" tIns="0" rIns="0" bIns="0" rtlCol="0"/>
          <a:lstStyle/>
          <a:p>
            <a:pPr latinLnBrk="0"/>
            <a:endParaRPr sz="800" dirty="0">
              <a:latin typeface="+mn-ea"/>
            </a:endParaRPr>
          </a:p>
        </p:txBody>
      </p:sp>
      <p:sp>
        <p:nvSpPr>
          <p:cNvPr id="94" name="object 5">
            <a:extLst>
              <a:ext uri="{FF2B5EF4-FFF2-40B4-BE49-F238E27FC236}">
                <a16:creationId xmlns:a16="http://schemas.microsoft.com/office/drawing/2014/main" id="{AA776D44-AD4F-C238-A300-DEDBED34E948}"/>
              </a:ext>
            </a:extLst>
          </p:cNvPr>
          <p:cNvSpPr/>
          <p:nvPr/>
        </p:nvSpPr>
        <p:spPr>
          <a:xfrm>
            <a:off x="4113300" y="1678319"/>
            <a:ext cx="671829" cy="1197609"/>
          </a:xfrm>
          <a:custGeom>
            <a:avLst/>
            <a:gdLst/>
            <a:ahLst/>
            <a:cxnLst/>
            <a:rect l="l" t="t" r="r" b="b"/>
            <a:pathLst>
              <a:path w="1007745" h="1796414">
                <a:moveTo>
                  <a:pt x="109410" y="898131"/>
                </a:moveTo>
                <a:lnTo>
                  <a:pt x="109410" y="0"/>
                </a:lnTo>
                <a:lnTo>
                  <a:pt x="157087" y="1244"/>
                </a:lnTo>
                <a:lnTo>
                  <a:pt x="204115" y="4938"/>
                </a:lnTo>
                <a:lnTo>
                  <a:pt x="250434" y="11018"/>
                </a:lnTo>
                <a:lnTo>
                  <a:pt x="295980" y="19422"/>
                </a:lnTo>
                <a:lnTo>
                  <a:pt x="340692" y="30088"/>
                </a:lnTo>
                <a:lnTo>
                  <a:pt x="384507" y="42955"/>
                </a:lnTo>
                <a:lnTo>
                  <a:pt x="427365" y="57960"/>
                </a:lnTo>
                <a:lnTo>
                  <a:pt x="469201" y="75041"/>
                </a:lnTo>
                <a:lnTo>
                  <a:pt x="509956" y="94135"/>
                </a:lnTo>
                <a:lnTo>
                  <a:pt x="549565" y="115182"/>
                </a:lnTo>
                <a:lnTo>
                  <a:pt x="587969" y="138119"/>
                </a:lnTo>
                <a:lnTo>
                  <a:pt x="625103" y="162883"/>
                </a:lnTo>
                <a:lnTo>
                  <a:pt x="660908" y="189413"/>
                </a:lnTo>
                <a:lnTo>
                  <a:pt x="695319" y="217647"/>
                </a:lnTo>
                <a:lnTo>
                  <a:pt x="728276" y="247522"/>
                </a:lnTo>
                <a:lnTo>
                  <a:pt x="759716" y="278977"/>
                </a:lnTo>
                <a:lnTo>
                  <a:pt x="789577" y="311949"/>
                </a:lnTo>
                <a:lnTo>
                  <a:pt x="817798" y="346377"/>
                </a:lnTo>
                <a:lnTo>
                  <a:pt x="844315" y="382198"/>
                </a:lnTo>
                <a:lnTo>
                  <a:pt x="869068" y="419350"/>
                </a:lnTo>
                <a:lnTo>
                  <a:pt x="891994" y="457771"/>
                </a:lnTo>
                <a:lnTo>
                  <a:pt x="913031" y="497399"/>
                </a:lnTo>
                <a:lnTo>
                  <a:pt x="932117" y="538173"/>
                </a:lnTo>
                <a:lnTo>
                  <a:pt x="949189" y="580029"/>
                </a:lnTo>
                <a:lnTo>
                  <a:pt x="964187" y="622906"/>
                </a:lnTo>
                <a:lnTo>
                  <a:pt x="977048" y="666742"/>
                </a:lnTo>
                <a:lnTo>
                  <a:pt x="987709" y="711475"/>
                </a:lnTo>
                <a:lnTo>
                  <a:pt x="996109" y="757042"/>
                </a:lnTo>
                <a:lnTo>
                  <a:pt x="1002186" y="803382"/>
                </a:lnTo>
                <a:lnTo>
                  <a:pt x="1005878" y="850432"/>
                </a:lnTo>
                <a:lnTo>
                  <a:pt x="1007122" y="898131"/>
                </a:lnTo>
                <a:lnTo>
                  <a:pt x="1005878" y="945830"/>
                </a:lnTo>
                <a:lnTo>
                  <a:pt x="1002186" y="992880"/>
                </a:lnTo>
                <a:lnTo>
                  <a:pt x="996109" y="1039220"/>
                </a:lnTo>
                <a:lnTo>
                  <a:pt x="987709" y="1084787"/>
                </a:lnTo>
                <a:lnTo>
                  <a:pt x="977048" y="1129520"/>
                </a:lnTo>
                <a:lnTo>
                  <a:pt x="964187" y="1173356"/>
                </a:lnTo>
                <a:lnTo>
                  <a:pt x="949189" y="1216233"/>
                </a:lnTo>
                <a:lnTo>
                  <a:pt x="932117" y="1258089"/>
                </a:lnTo>
                <a:lnTo>
                  <a:pt x="913031" y="1298862"/>
                </a:lnTo>
                <a:lnTo>
                  <a:pt x="891994" y="1338490"/>
                </a:lnTo>
                <a:lnTo>
                  <a:pt x="869068" y="1376912"/>
                </a:lnTo>
                <a:lnTo>
                  <a:pt x="844315" y="1414064"/>
                </a:lnTo>
                <a:lnTo>
                  <a:pt x="817798" y="1449885"/>
                </a:lnTo>
                <a:lnTo>
                  <a:pt x="789577" y="1484312"/>
                </a:lnTo>
                <a:lnTo>
                  <a:pt x="759716" y="1517284"/>
                </a:lnTo>
                <a:lnTo>
                  <a:pt x="728276" y="1548739"/>
                </a:lnTo>
                <a:lnTo>
                  <a:pt x="695319" y="1578615"/>
                </a:lnTo>
                <a:lnTo>
                  <a:pt x="660908" y="1606848"/>
                </a:lnTo>
                <a:lnTo>
                  <a:pt x="625103" y="1633378"/>
                </a:lnTo>
                <a:lnTo>
                  <a:pt x="587969" y="1658143"/>
                </a:lnTo>
                <a:lnTo>
                  <a:pt x="549565" y="1681079"/>
                </a:lnTo>
                <a:lnTo>
                  <a:pt x="509956" y="1702126"/>
                </a:lnTo>
                <a:lnTo>
                  <a:pt x="469201" y="1721221"/>
                </a:lnTo>
                <a:lnTo>
                  <a:pt x="427365" y="1738302"/>
                </a:lnTo>
                <a:lnTo>
                  <a:pt x="384507" y="1753307"/>
                </a:lnTo>
                <a:lnTo>
                  <a:pt x="340692" y="1766173"/>
                </a:lnTo>
                <a:lnTo>
                  <a:pt x="295980" y="1776840"/>
                </a:lnTo>
                <a:lnTo>
                  <a:pt x="250434" y="1785244"/>
                </a:lnTo>
                <a:lnTo>
                  <a:pt x="204115" y="1791324"/>
                </a:lnTo>
                <a:lnTo>
                  <a:pt x="157087" y="1795017"/>
                </a:lnTo>
                <a:lnTo>
                  <a:pt x="109410" y="1796262"/>
                </a:lnTo>
                <a:lnTo>
                  <a:pt x="81119" y="1795897"/>
                </a:lnTo>
                <a:lnTo>
                  <a:pt x="54595" y="1794730"/>
                </a:lnTo>
                <a:lnTo>
                  <a:pt x="28127" y="1792656"/>
                </a:lnTo>
                <a:lnTo>
                  <a:pt x="0" y="1789569"/>
                </a:lnTo>
                <a:lnTo>
                  <a:pt x="109410" y="898131"/>
                </a:lnTo>
                <a:close/>
              </a:path>
            </a:pathLst>
          </a:custGeom>
          <a:ln w="6350">
            <a:solidFill>
              <a:srgbClr val="00B8F5"/>
            </a:solidFill>
          </a:ln>
        </p:spPr>
        <p:txBody>
          <a:bodyPr wrap="square" lIns="0" tIns="0" rIns="0" bIns="0" rtlCol="0"/>
          <a:lstStyle/>
          <a:p>
            <a:pPr latinLnBrk="0"/>
            <a:endParaRPr sz="800" dirty="0">
              <a:latin typeface="+mn-ea"/>
            </a:endParaRPr>
          </a:p>
        </p:txBody>
      </p:sp>
      <p:sp>
        <p:nvSpPr>
          <p:cNvPr id="95" name="object 6">
            <a:extLst>
              <a:ext uri="{FF2B5EF4-FFF2-40B4-BE49-F238E27FC236}">
                <a16:creationId xmlns:a16="http://schemas.microsoft.com/office/drawing/2014/main" id="{E34A1F60-BC02-D9B9-939C-2E991C69E858}"/>
              </a:ext>
            </a:extLst>
          </p:cNvPr>
          <p:cNvSpPr/>
          <p:nvPr/>
        </p:nvSpPr>
        <p:spPr>
          <a:xfrm>
            <a:off x="5055876" y="1678010"/>
            <a:ext cx="599017" cy="1064683"/>
          </a:xfrm>
          <a:custGeom>
            <a:avLst/>
            <a:gdLst/>
            <a:ahLst/>
            <a:cxnLst/>
            <a:rect l="l" t="t" r="r" b="b"/>
            <a:pathLst>
              <a:path w="898525" h="1597025">
                <a:moveTo>
                  <a:pt x="898511" y="0"/>
                </a:moveTo>
                <a:lnTo>
                  <a:pt x="846789" y="1367"/>
                </a:lnTo>
                <a:lnTo>
                  <a:pt x="795882" y="5453"/>
                </a:lnTo>
                <a:lnTo>
                  <a:pt x="745845" y="12230"/>
                </a:lnTo>
                <a:lnTo>
                  <a:pt x="696736" y="21672"/>
                </a:lnTo>
                <a:lnTo>
                  <a:pt x="648610" y="33752"/>
                </a:lnTo>
                <a:lnTo>
                  <a:pt x="601523" y="48443"/>
                </a:lnTo>
                <a:lnTo>
                  <a:pt x="555532" y="65718"/>
                </a:lnTo>
                <a:lnTo>
                  <a:pt x="510691" y="85551"/>
                </a:lnTo>
                <a:lnTo>
                  <a:pt x="467058" y="107916"/>
                </a:lnTo>
                <a:lnTo>
                  <a:pt x="424689" y="132785"/>
                </a:lnTo>
                <a:lnTo>
                  <a:pt x="383638" y="160131"/>
                </a:lnTo>
                <a:lnTo>
                  <a:pt x="343963" y="189929"/>
                </a:lnTo>
                <a:lnTo>
                  <a:pt x="305720" y="222150"/>
                </a:lnTo>
                <a:lnTo>
                  <a:pt x="268964" y="256770"/>
                </a:lnTo>
                <a:lnTo>
                  <a:pt x="233751" y="293760"/>
                </a:lnTo>
                <a:lnTo>
                  <a:pt x="200138" y="333095"/>
                </a:lnTo>
                <a:lnTo>
                  <a:pt x="171072" y="370969"/>
                </a:lnTo>
                <a:lnTo>
                  <a:pt x="144318" y="409880"/>
                </a:lnTo>
                <a:lnTo>
                  <a:pt x="119866" y="449741"/>
                </a:lnTo>
                <a:lnTo>
                  <a:pt x="97709" y="490465"/>
                </a:lnTo>
                <a:lnTo>
                  <a:pt x="77836" y="531964"/>
                </a:lnTo>
                <a:lnTo>
                  <a:pt x="60239" y="574152"/>
                </a:lnTo>
                <a:lnTo>
                  <a:pt x="44908" y="616941"/>
                </a:lnTo>
                <a:lnTo>
                  <a:pt x="31834" y="660242"/>
                </a:lnTo>
                <a:lnTo>
                  <a:pt x="21008" y="703970"/>
                </a:lnTo>
                <a:lnTo>
                  <a:pt x="12421" y="748037"/>
                </a:lnTo>
                <a:lnTo>
                  <a:pt x="6063" y="792355"/>
                </a:lnTo>
                <a:lnTo>
                  <a:pt x="1926" y="836837"/>
                </a:lnTo>
                <a:lnTo>
                  <a:pt x="0" y="881396"/>
                </a:lnTo>
                <a:lnTo>
                  <a:pt x="275" y="925944"/>
                </a:lnTo>
                <a:lnTo>
                  <a:pt x="2744" y="970394"/>
                </a:lnTo>
                <a:lnTo>
                  <a:pt x="7397" y="1014659"/>
                </a:lnTo>
                <a:lnTo>
                  <a:pt x="14224" y="1058651"/>
                </a:lnTo>
                <a:lnTo>
                  <a:pt x="23216" y="1102284"/>
                </a:lnTo>
                <a:lnTo>
                  <a:pt x="34364" y="1145468"/>
                </a:lnTo>
                <a:lnTo>
                  <a:pt x="47659" y="1188118"/>
                </a:lnTo>
                <a:lnTo>
                  <a:pt x="63092" y="1230147"/>
                </a:lnTo>
                <a:lnTo>
                  <a:pt x="80654" y="1271465"/>
                </a:lnTo>
                <a:lnTo>
                  <a:pt x="100335" y="1311987"/>
                </a:lnTo>
                <a:lnTo>
                  <a:pt x="122126" y="1351625"/>
                </a:lnTo>
                <a:lnTo>
                  <a:pt x="146019" y="1390292"/>
                </a:lnTo>
                <a:lnTo>
                  <a:pt x="172003" y="1427899"/>
                </a:lnTo>
                <a:lnTo>
                  <a:pt x="200070" y="1464361"/>
                </a:lnTo>
                <a:lnTo>
                  <a:pt x="230210" y="1499589"/>
                </a:lnTo>
                <a:lnTo>
                  <a:pt x="262415" y="1533496"/>
                </a:lnTo>
                <a:lnTo>
                  <a:pt x="296675" y="1565995"/>
                </a:lnTo>
                <a:lnTo>
                  <a:pt x="332980" y="1596999"/>
                </a:lnTo>
                <a:lnTo>
                  <a:pt x="898511" y="898626"/>
                </a:lnTo>
                <a:lnTo>
                  <a:pt x="898511" y="0"/>
                </a:lnTo>
                <a:close/>
              </a:path>
            </a:pathLst>
          </a:custGeom>
          <a:solidFill>
            <a:srgbClr val="E5E5E5"/>
          </a:solidFill>
        </p:spPr>
        <p:txBody>
          <a:bodyPr wrap="square" lIns="0" tIns="0" rIns="0" bIns="0" rtlCol="0"/>
          <a:lstStyle/>
          <a:p>
            <a:pPr latinLnBrk="0"/>
            <a:endParaRPr sz="800" dirty="0">
              <a:latin typeface="+mn-ea"/>
            </a:endParaRPr>
          </a:p>
        </p:txBody>
      </p:sp>
      <p:sp>
        <p:nvSpPr>
          <p:cNvPr id="96" name="object 7">
            <a:extLst>
              <a:ext uri="{FF2B5EF4-FFF2-40B4-BE49-F238E27FC236}">
                <a16:creationId xmlns:a16="http://schemas.microsoft.com/office/drawing/2014/main" id="{4DD5AEBB-EBD7-C8D4-EAD5-B35C66E88F5D}"/>
              </a:ext>
            </a:extLst>
          </p:cNvPr>
          <p:cNvSpPr/>
          <p:nvPr/>
        </p:nvSpPr>
        <p:spPr>
          <a:xfrm>
            <a:off x="5278308" y="1678323"/>
            <a:ext cx="975360" cy="1197609"/>
          </a:xfrm>
          <a:custGeom>
            <a:avLst/>
            <a:gdLst/>
            <a:ahLst/>
            <a:cxnLst/>
            <a:rect l="l" t="t" r="r" b="b"/>
            <a:pathLst>
              <a:path w="1463040" h="1796414">
                <a:moveTo>
                  <a:pt x="565086" y="0"/>
                </a:moveTo>
                <a:lnTo>
                  <a:pt x="565086" y="898156"/>
                </a:lnTo>
                <a:lnTo>
                  <a:pt x="0" y="1596161"/>
                </a:lnTo>
                <a:lnTo>
                  <a:pt x="42573" y="1628952"/>
                </a:lnTo>
                <a:lnTo>
                  <a:pt x="85584" y="1658678"/>
                </a:lnTo>
                <a:lnTo>
                  <a:pt x="129148" y="1685379"/>
                </a:lnTo>
                <a:lnTo>
                  <a:pt x="173379" y="1709097"/>
                </a:lnTo>
                <a:lnTo>
                  <a:pt x="218394" y="1729871"/>
                </a:lnTo>
                <a:lnTo>
                  <a:pt x="264307" y="1747743"/>
                </a:lnTo>
                <a:lnTo>
                  <a:pt x="311233" y="1762754"/>
                </a:lnTo>
                <a:lnTo>
                  <a:pt x="359287" y="1774944"/>
                </a:lnTo>
                <a:lnTo>
                  <a:pt x="408584" y="1784354"/>
                </a:lnTo>
                <a:lnTo>
                  <a:pt x="459240" y="1791025"/>
                </a:lnTo>
                <a:lnTo>
                  <a:pt x="511369" y="1794998"/>
                </a:lnTo>
                <a:lnTo>
                  <a:pt x="565086" y="1796313"/>
                </a:lnTo>
                <a:lnTo>
                  <a:pt x="612775" y="1795068"/>
                </a:lnTo>
                <a:lnTo>
                  <a:pt x="659816" y="1791374"/>
                </a:lnTo>
                <a:lnTo>
                  <a:pt x="706146" y="1785294"/>
                </a:lnTo>
                <a:lnTo>
                  <a:pt x="751704" y="1776890"/>
                </a:lnTo>
                <a:lnTo>
                  <a:pt x="796427" y="1766223"/>
                </a:lnTo>
                <a:lnTo>
                  <a:pt x="840254" y="1753356"/>
                </a:lnTo>
                <a:lnTo>
                  <a:pt x="883122" y="1738351"/>
                </a:lnTo>
                <a:lnTo>
                  <a:pt x="924969" y="1721269"/>
                </a:lnTo>
                <a:lnTo>
                  <a:pt x="965734" y="1702174"/>
                </a:lnTo>
                <a:lnTo>
                  <a:pt x="1005354" y="1681127"/>
                </a:lnTo>
                <a:lnTo>
                  <a:pt x="1043767" y="1658189"/>
                </a:lnTo>
                <a:lnTo>
                  <a:pt x="1080911" y="1633424"/>
                </a:lnTo>
                <a:lnTo>
                  <a:pt x="1116724" y="1606893"/>
                </a:lnTo>
                <a:lnTo>
                  <a:pt x="1151145" y="1578659"/>
                </a:lnTo>
                <a:lnTo>
                  <a:pt x="1184110" y="1548783"/>
                </a:lnTo>
                <a:lnTo>
                  <a:pt x="1215558" y="1517327"/>
                </a:lnTo>
                <a:lnTo>
                  <a:pt x="1245427" y="1484354"/>
                </a:lnTo>
                <a:lnTo>
                  <a:pt x="1273654" y="1449925"/>
                </a:lnTo>
                <a:lnTo>
                  <a:pt x="1300179" y="1414103"/>
                </a:lnTo>
                <a:lnTo>
                  <a:pt x="1324938" y="1376950"/>
                </a:lnTo>
                <a:lnTo>
                  <a:pt x="1347869" y="1338528"/>
                </a:lnTo>
                <a:lnTo>
                  <a:pt x="1368911" y="1298898"/>
                </a:lnTo>
                <a:lnTo>
                  <a:pt x="1388002" y="1258124"/>
                </a:lnTo>
                <a:lnTo>
                  <a:pt x="1405079" y="1216266"/>
                </a:lnTo>
                <a:lnTo>
                  <a:pt x="1420081" y="1173388"/>
                </a:lnTo>
                <a:lnTo>
                  <a:pt x="1432945" y="1129551"/>
                </a:lnTo>
                <a:lnTo>
                  <a:pt x="1443609" y="1084817"/>
                </a:lnTo>
                <a:lnTo>
                  <a:pt x="1452011" y="1039249"/>
                </a:lnTo>
                <a:lnTo>
                  <a:pt x="1458090" y="992908"/>
                </a:lnTo>
                <a:lnTo>
                  <a:pt x="1461782" y="945856"/>
                </a:lnTo>
                <a:lnTo>
                  <a:pt x="1463027" y="898156"/>
                </a:lnTo>
                <a:lnTo>
                  <a:pt x="1461782" y="850456"/>
                </a:lnTo>
                <a:lnTo>
                  <a:pt x="1458090" y="803405"/>
                </a:lnTo>
                <a:lnTo>
                  <a:pt x="1452011" y="757064"/>
                </a:lnTo>
                <a:lnTo>
                  <a:pt x="1443609" y="711495"/>
                </a:lnTo>
                <a:lnTo>
                  <a:pt x="1432945" y="666761"/>
                </a:lnTo>
                <a:lnTo>
                  <a:pt x="1420081" y="622924"/>
                </a:lnTo>
                <a:lnTo>
                  <a:pt x="1405079" y="580046"/>
                </a:lnTo>
                <a:lnTo>
                  <a:pt x="1388002" y="538189"/>
                </a:lnTo>
                <a:lnTo>
                  <a:pt x="1368911" y="497414"/>
                </a:lnTo>
                <a:lnTo>
                  <a:pt x="1347869" y="457785"/>
                </a:lnTo>
                <a:lnTo>
                  <a:pt x="1324938" y="419362"/>
                </a:lnTo>
                <a:lnTo>
                  <a:pt x="1300179" y="382209"/>
                </a:lnTo>
                <a:lnTo>
                  <a:pt x="1273654" y="346387"/>
                </a:lnTo>
                <a:lnTo>
                  <a:pt x="1245427" y="311959"/>
                </a:lnTo>
                <a:lnTo>
                  <a:pt x="1215558" y="278986"/>
                </a:lnTo>
                <a:lnTo>
                  <a:pt x="1184110" y="247530"/>
                </a:lnTo>
                <a:lnTo>
                  <a:pt x="1151145" y="217654"/>
                </a:lnTo>
                <a:lnTo>
                  <a:pt x="1116724" y="189419"/>
                </a:lnTo>
                <a:lnTo>
                  <a:pt x="1080911" y="162888"/>
                </a:lnTo>
                <a:lnTo>
                  <a:pt x="1043767" y="138123"/>
                </a:lnTo>
                <a:lnTo>
                  <a:pt x="1005354" y="115186"/>
                </a:lnTo>
                <a:lnTo>
                  <a:pt x="965734" y="94138"/>
                </a:lnTo>
                <a:lnTo>
                  <a:pt x="924969" y="75043"/>
                </a:lnTo>
                <a:lnTo>
                  <a:pt x="883122" y="57962"/>
                </a:lnTo>
                <a:lnTo>
                  <a:pt x="840254" y="42956"/>
                </a:lnTo>
                <a:lnTo>
                  <a:pt x="796427" y="30089"/>
                </a:lnTo>
                <a:lnTo>
                  <a:pt x="751704" y="19422"/>
                </a:lnTo>
                <a:lnTo>
                  <a:pt x="706146" y="11018"/>
                </a:lnTo>
                <a:lnTo>
                  <a:pt x="659816" y="4938"/>
                </a:lnTo>
                <a:lnTo>
                  <a:pt x="612775" y="1244"/>
                </a:lnTo>
                <a:lnTo>
                  <a:pt x="565086" y="0"/>
                </a:lnTo>
                <a:close/>
              </a:path>
            </a:pathLst>
          </a:custGeom>
          <a:solidFill>
            <a:srgbClr val="00B8F5"/>
          </a:solidFill>
        </p:spPr>
        <p:txBody>
          <a:bodyPr wrap="square" lIns="0" tIns="0" rIns="0" bIns="0" rtlCol="0"/>
          <a:lstStyle/>
          <a:p>
            <a:pPr latinLnBrk="0"/>
            <a:endParaRPr sz="800" dirty="0">
              <a:latin typeface="+mn-ea"/>
            </a:endParaRPr>
          </a:p>
        </p:txBody>
      </p:sp>
      <p:sp>
        <p:nvSpPr>
          <p:cNvPr id="97" name="object 8">
            <a:extLst>
              <a:ext uri="{FF2B5EF4-FFF2-40B4-BE49-F238E27FC236}">
                <a16:creationId xmlns:a16="http://schemas.microsoft.com/office/drawing/2014/main" id="{F98A9C36-7861-7A9C-020D-E4F26B86468F}"/>
              </a:ext>
            </a:extLst>
          </p:cNvPr>
          <p:cNvSpPr/>
          <p:nvPr/>
        </p:nvSpPr>
        <p:spPr>
          <a:xfrm>
            <a:off x="5278308" y="1678323"/>
            <a:ext cx="975360" cy="1197609"/>
          </a:xfrm>
          <a:custGeom>
            <a:avLst/>
            <a:gdLst/>
            <a:ahLst/>
            <a:cxnLst/>
            <a:rect l="l" t="t" r="r" b="b"/>
            <a:pathLst>
              <a:path w="1463040" h="1796414">
                <a:moveTo>
                  <a:pt x="565086" y="898156"/>
                </a:moveTo>
                <a:lnTo>
                  <a:pt x="565086" y="0"/>
                </a:lnTo>
                <a:lnTo>
                  <a:pt x="612775" y="1244"/>
                </a:lnTo>
                <a:lnTo>
                  <a:pt x="659816" y="4938"/>
                </a:lnTo>
                <a:lnTo>
                  <a:pt x="706146" y="11018"/>
                </a:lnTo>
                <a:lnTo>
                  <a:pt x="751704" y="19422"/>
                </a:lnTo>
                <a:lnTo>
                  <a:pt x="796427" y="30089"/>
                </a:lnTo>
                <a:lnTo>
                  <a:pt x="840254" y="42956"/>
                </a:lnTo>
                <a:lnTo>
                  <a:pt x="883122" y="57962"/>
                </a:lnTo>
                <a:lnTo>
                  <a:pt x="924969" y="75043"/>
                </a:lnTo>
                <a:lnTo>
                  <a:pt x="965734" y="94138"/>
                </a:lnTo>
                <a:lnTo>
                  <a:pt x="1005354" y="115186"/>
                </a:lnTo>
                <a:lnTo>
                  <a:pt x="1043767" y="138123"/>
                </a:lnTo>
                <a:lnTo>
                  <a:pt x="1080911" y="162888"/>
                </a:lnTo>
                <a:lnTo>
                  <a:pt x="1116724" y="189419"/>
                </a:lnTo>
                <a:lnTo>
                  <a:pt x="1151145" y="217654"/>
                </a:lnTo>
                <a:lnTo>
                  <a:pt x="1184110" y="247530"/>
                </a:lnTo>
                <a:lnTo>
                  <a:pt x="1215558" y="278986"/>
                </a:lnTo>
                <a:lnTo>
                  <a:pt x="1245427" y="311959"/>
                </a:lnTo>
                <a:lnTo>
                  <a:pt x="1273654" y="346387"/>
                </a:lnTo>
                <a:lnTo>
                  <a:pt x="1300179" y="382209"/>
                </a:lnTo>
                <a:lnTo>
                  <a:pt x="1324938" y="419362"/>
                </a:lnTo>
                <a:lnTo>
                  <a:pt x="1347869" y="457785"/>
                </a:lnTo>
                <a:lnTo>
                  <a:pt x="1368911" y="497414"/>
                </a:lnTo>
                <a:lnTo>
                  <a:pt x="1388002" y="538189"/>
                </a:lnTo>
                <a:lnTo>
                  <a:pt x="1405079" y="580046"/>
                </a:lnTo>
                <a:lnTo>
                  <a:pt x="1420081" y="622924"/>
                </a:lnTo>
                <a:lnTo>
                  <a:pt x="1432945" y="666761"/>
                </a:lnTo>
                <a:lnTo>
                  <a:pt x="1443609" y="711495"/>
                </a:lnTo>
                <a:lnTo>
                  <a:pt x="1452011" y="757064"/>
                </a:lnTo>
                <a:lnTo>
                  <a:pt x="1458090" y="803405"/>
                </a:lnTo>
                <a:lnTo>
                  <a:pt x="1461782" y="850456"/>
                </a:lnTo>
                <a:lnTo>
                  <a:pt x="1463027" y="898156"/>
                </a:lnTo>
                <a:lnTo>
                  <a:pt x="1461782" y="945856"/>
                </a:lnTo>
                <a:lnTo>
                  <a:pt x="1458090" y="992908"/>
                </a:lnTo>
                <a:lnTo>
                  <a:pt x="1452011" y="1039249"/>
                </a:lnTo>
                <a:lnTo>
                  <a:pt x="1443609" y="1084817"/>
                </a:lnTo>
                <a:lnTo>
                  <a:pt x="1432945" y="1129551"/>
                </a:lnTo>
                <a:lnTo>
                  <a:pt x="1420081" y="1173388"/>
                </a:lnTo>
                <a:lnTo>
                  <a:pt x="1405079" y="1216266"/>
                </a:lnTo>
                <a:lnTo>
                  <a:pt x="1388002" y="1258124"/>
                </a:lnTo>
                <a:lnTo>
                  <a:pt x="1368911" y="1298898"/>
                </a:lnTo>
                <a:lnTo>
                  <a:pt x="1347869" y="1338528"/>
                </a:lnTo>
                <a:lnTo>
                  <a:pt x="1324938" y="1376950"/>
                </a:lnTo>
                <a:lnTo>
                  <a:pt x="1300179" y="1414103"/>
                </a:lnTo>
                <a:lnTo>
                  <a:pt x="1273654" y="1449925"/>
                </a:lnTo>
                <a:lnTo>
                  <a:pt x="1245427" y="1484354"/>
                </a:lnTo>
                <a:lnTo>
                  <a:pt x="1215558" y="1517327"/>
                </a:lnTo>
                <a:lnTo>
                  <a:pt x="1184110" y="1548783"/>
                </a:lnTo>
                <a:lnTo>
                  <a:pt x="1151145" y="1578659"/>
                </a:lnTo>
                <a:lnTo>
                  <a:pt x="1116724" y="1606893"/>
                </a:lnTo>
                <a:lnTo>
                  <a:pt x="1080911" y="1633424"/>
                </a:lnTo>
                <a:lnTo>
                  <a:pt x="1043767" y="1658189"/>
                </a:lnTo>
                <a:lnTo>
                  <a:pt x="1005354" y="1681127"/>
                </a:lnTo>
                <a:lnTo>
                  <a:pt x="965734" y="1702174"/>
                </a:lnTo>
                <a:lnTo>
                  <a:pt x="924969" y="1721269"/>
                </a:lnTo>
                <a:lnTo>
                  <a:pt x="883122" y="1738351"/>
                </a:lnTo>
                <a:lnTo>
                  <a:pt x="840254" y="1753356"/>
                </a:lnTo>
                <a:lnTo>
                  <a:pt x="796427" y="1766223"/>
                </a:lnTo>
                <a:lnTo>
                  <a:pt x="751704" y="1776890"/>
                </a:lnTo>
                <a:lnTo>
                  <a:pt x="706146" y="1785294"/>
                </a:lnTo>
                <a:lnTo>
                  <a:pt x="659816" y="1791374"/>
                </a:lnTo>
                <a:lnTo>
                  <a:pt x="612775" y="1795068"/>
                </a:lnTo>
                <a:lnTo>
                  <a:pt x="565086" y="1796313"/>
                </a:lnTo>
                <a:lnTo>
                  <a:pt x="511369" y="1794998"/>
                </a:lnTo>
                <a:lnTo>
                  <a:pt x="459240" y="1791025"/>
                </a:lnTo>
                <a:lnTo>
                  <a:pt x="408584" y="1784354"/>
                </a:lnTo>
                <a:lnTo>
                  <a:pt x="359287" y="1774944"/>
                </a:lnTo>
                <a:lnTo>
                  <a:pt x="311233" y="1762754"/>
                </a:lnTo>
                <a:lnTo>
                  <a:pt x="264307" y="1747743"/>
                </a:lnTo>
                <a:lnTo>
                  <a:pt x="218394" y="1729871"/>
                </a:lnTo>
                <a:lnTo>
                  <a:pt x="173379" y="1709097"/>
                </a:lnTo>
                <a:lnTo>
                  <a:pt x="129148" y="1685379"/>
                </a:lnTo>
                <a:lnTo>
                  <a:pt x="85584" y="1658678"/>
                </a:lnTo>
                <a:lnTo>
                  <a:pt x="42573" y="1628952"/>
                </a:lnTo>
                <a:lnTo>
                  <a:pt x="0" y="1596161"/>
                </a:lnTo>
                <a:lnTo>
                  <a:pt x="565086" y="898156"/>
                </a:lnTo>
                <a:close/>
              </a:path>
            </a:pathLst>
          </a:custGeom>
          <a:ln w="6350">
            <a:solidFill>
              <a:srgbClr val="00B8F5"/>
            </a:solidFill>
          </a:ln>
        </p:spPr>
        <p:txBody>
          <a:bodyPr wrap="square" lIns="0" tIns="0" rIns="0" bIns="0" rtlCol="0"/>
          <a:lstStyle/>
          <a:p>
            <a:pPr latinLnBrk="0"/>
            <a:endParaRPr sz="800" dirty="0">
              <a:latin typeface="+mn-ea"/>
            </a:endParaRPr>
          </a:p>
        </p:txBody>
      </p:sp>
      <p:sp>
        <p:nvSpPr>
          <p:cNvPr id="98" name="object 9">
            <a:extLst>
              <a:ext uri="{FF2B5EF4-FFF2-40B4-BE49-F238E27FC236}">
                <a16:creationId xmlns:a16="http://schemas.microsoft.com/office/drawing/2014/main" id="{3A53894C-D18C-177E-E0A4-57125998A628}"/>
              </a:ext>
            </a:extLst>
          </p:cNvPr>
          <p:cNvSpPr/>
          <p:nvPr/>
        </p:nvSpPr>
        <p:spPr>
          <a:xfrm>
            <a:off x="6483866" y="1678006"/>
            <a:ext cx="599440" cy="1193800"/>
          </a:xfrm>
          <a:custGeom>
            <a:avLst/>
            <a:gdLst/>
            <a:ahLst/>
            <a:cxnLst/>
            <a:rect l="l" t="t" r="r" b="b"/>
            <a:pathLst>
              <a:path w="899159" h="1790700">
                <a:moveTo>
                  <a:pt x="898556" y="0"/>
                </a:moveTo>
                <a:lnTo>
                  <a:pt x="849942" y="1275"/>
                </a:lnTo>
                <a:lnTo>
                  <a:pt x="801985" y="5061"/>
                </a:lnTo>
                <a:lnTo>
                  <a:pt x="754751" y="11299"/>
                </a:lnTo>
                <a:lnTo>
                  <a:pt x="708308" y="19928"/>
                </a:lnTo>
                <a:lnTo>
                  <a:pt x="662724" y="30889"/>
                </a:lnTo>
                <a:lnTo>
                  <a:pt x="618067" y="44122"/>
                </a:lnTo>
                <a:lnTo>
                  <a:pt x="574403" y="59567"/>
                </a:lnTo>
                <a:lnTo>
                  <a:pt x="531800" y="77165"/>
                </a:lnTo>
                <a:lnTo>
                  <a:pt x="490326" y="96855"/>
                </a:lnTo>
                <a:lnTo>
                  <a:pt x="450049" y="118578"/>
                </a:lnTo>
                <a:lnTo>
                  <a:pt x="411035" y="142274"/>
                </a:lnTo>
                <a:lnTo>
                  <a:pt x="373353" y="167884"/>
                </a:lnTo>
                <a:lnTo>
                  <a:pt x="337071" y="195347"/>
                </a:lnTo>
                <a:lnTo>
                  <a:pt x="302254" y="224604"/>
                </a:lnTo>
                <a:lnTo>
                  <a:pt x="268972" y="255595"/>
                </a:lnTo>
                <a:lnTo>
                  <a:pt x="237292" y="288260"/>
                </a:lnTo>
                <a:lnTo>
                  <a:pt x="207281" y="322540"/>
                </a:lnTo>
                <a:lnTo>
                  <a:pt x="179007" y="358375"/>
                </a:lnTo>
                <a:lnTo>
                  <a:pt x="152537" y="395705"/>
                </a:lnTo>
                <a:lnTo>
                  <a:pt x="127939" y="434470"/>
                </a:lnTo>
                <a:lnTo>
                  <a:pt x="105280" y="474611"/>
                </a:lnTo>
                <a:lnTo>
                  <a:pt x="84628" y="516067"/>
                </a:lnTo>
                <a:lnTo>
                  <a:pt x="66051" y="558779"/>
                </a:lnTo>
                <a:lnTo>
                  <a:pt x="49616" y="602688"/>
                </a:lnTo>
                <a:lnTo>
                  <a:pt x="35391" y="647733"/>
                </a:lnTo>
                <a:lnTo>
                  <a:pt x="23442" y="693854"/>
                </a:lnTo>
                <a:lnTo>
                  <a:pt x="13839" y="740993"/>
                </a:lnTo>
                <a:lnTo>
                  <a:pt x="6648" y="789089"/>
                </a:lnTo>
                <a:lnTo>
                  <a:pt x="2068" y="836608"/>
                </a:lnTo>
                <a:lnTo>
                  <a:pt x="0" y="883782"/>
                </a:lnTo>
                <a:lnTo>
                  <a:pt x="387" y="930542"/>
                </a:lnTo>
                <a:lnTo>
                  <a:pt x="3177" y="976818"/>
                </a:lnTo>
                <a:lnTo>
                  <a:pt x="8316" y="1022541"/>
                </a:lnTo>
                <a:lnTo>
                  <a:pt x="15749" y="1067641"/>
                </a:lnTo>
                <a:lnTo>
                  <a:pt x="25421" y="1112051"/>
                </a:lnTo>
                <a:lnTo>
                  <a:pt x="37281" y="1155699"/>
                </a:lnTo>
                <a:lnTo>
                  <a:pt x="51272" y="1198518"/>
                </a:lnTo>
                <a:lnTo>
                  <a:pt x="67341" y="1240438"/>
                </a:lnTo>
                <a:lnTo>
                  <a:pt x="85434" y="1281389"/>
                </a:lnTo>
                <a:lnTo>
                  <a:pt x="105497" y="1321303"/>
                </a:lnTo>
                <a:lnTo>
                  <a:pt x="127475" y="1360111"/>
                </a:lnTo>
                <a:lnTo>
                  <a:pt x="151316" y="1397742"/>
                </a:lnTo>
                <a:lnTo>
                  <a:pt x="176963" y="1434129"/>
                </a:lnTo>
                <a:lnTo>
                  <a:pt x="204365" y="1469201"/>
                </a:lnTo>
                <a:lnTo>
                  <a:pt x="233466" y="1502889"/>
                </a:lnTo>
                <a:lnTo>
                  <a:pt x="264212" y="1535125"/>
                </a:lnTo>
                <a:lnTo>
                  <a:pt x="296550" y="1565840"/>
                </a:lnTo>
                <a:lnTo>
                  <a:pt x="330425" y="1594963"/>
                </a:lnTo>
                <a:lnTo>
                  <a:pt x="365783" y="1622425"/>
                </a:lnTo>
                <a:lnTo>
                  <a:pt x="402570" y="1648158"/>
                </a:lnTo>
                <a:lnTo>
                  <a:pt x="440733" y="1672093"/>
                </a:lnTo>
                <a:lnTo>
                  <a:pt x="480216" y="1694159"/>
                </a:lnTo>
                <a:lnTo>
                  <a:pt x="520966" y="1714289"/>
                </a:lnTo>
                <a:lnTo>
                  <a:pt x="562929" y="1732412"/>
                </a:lnTo>
                <a:lnTo>
                  <a:pt x="606051" y="1748459"/>
                </a:lnTo>
                <a:lnTo>
                  <a:pt x="650277" y="1762362"/>
                </a:lnTo>
                <a:lnTo>
                  <a:pt x="695554" y="1774050"/>
                </a:lnTo>
                <a:lnTo>
                  <a:pt x="741828" y="1783456"/>
                </a:lnTo>
                <a:lnTo>
                  <a:pt x="789044" y="1790509"/>
                </a:lnTo>
                <a:lnTo>
                  <a:pt x="898556" y="898601"/>
                </a:lnTo>
                <a:lnTo>
                  <a:pt x="898556" y="0"/>
                </a:lnTo>
                <a:close/>
              </a:path>
            </a:pathLst>
          </a:custGeom>
          <a:solidFill>
            <a:srgbClr val="E5E5E5"/>
          </a:solidFill>
        </p:spPr>
        <p:txBody>
          <a:bodyPr wrap="square" lIns="0" tIns="0" rIns="0" bIns="0" rtlCol="0"/>
          <a:lstStyle/>
          <a:p>
            <a:pPr latinLnBrk="0"/>
            <a:endParaRPr sz="800" dirty="0">
              <a:latin typeface="+mn-ea"/>
            </a:endParaRPr>
          </a:p>
        </p:txBody>
      </p:sp>
      <p:sp>
        <p:nvSpPr>
          <p:cNvPr id="99" name="object 10">
            <a:extLst>
              <a:ext uri="{FF2B5EF4-FFF2-40B4-BE49-F238E27FC236}">
                <a16:creationId xmlns:a16="http://schemas.microsoft.com/office/drawing/2014/main" id="{3C186AEB-CA5E-C293-6778-A03DDC749A9B}"/>
              </a:ext>
            </a:extLst>
          </p:cNvPr>
          <p:cNvSpPr/>
          <p:nvPr/>
        </p:nvSpPr>
        <p:spPr>
          <a:xfrm>
            <a:off x="7010250" y="1678319"/>
            <a:ext cx="671407" cy="1197609"/>
          </a:xfrm>
          <a:custGeom>
            <a:avLst/>
            <a:gdLst/>
            <a:ahLst/>
            <a:cxnLst/>
            <a:rect l="l" t="t" r="r" b="b"/>
            <a:pathLst>
              <a:path w="1007109" h="1796414">
                <a:moveTo>
                  <a:pt x="109397" y="0"/>
                </a:moveTo>
                <a:lnTo>
                  <a:pt x="109397" y="898131"/>
                </a:lnTo>
                <a:lnTo>
                  <a:pt x="0" y="1789569"/>
                </a:lnTo>
                <a:lnTo>
                  <a:pt x="28119" y="1792656"/>
                </a:lnTo>
                <a:lnTo>
                  <a:pt x="54584" y="1794730"/>
                </a:lnTo>
                <a:lnTo>
                  <a:pt x="81106" y="1795897"/>
                </a:lnTo>
                <a:lnTo>
                  <a:pt x="109397" y="1796262"/>
                </a:lnTo>
                <a:lnTo>
                  <a:pt x="157074" y="1795017"/>
                </a:lnTo>
                <a:lnTo>
                  <a:pt x="204103" y="1791324"/>
                </a:lnTo>
                <a:lnTo>
                  <a:pt x="250421" y="1785244"/>
                </a:lnTo>
                <a:lnTo>
                  <a:pt x="295967" y="1776840"/>
                </a:lnTo>
                <a:lnTo>
                  <a:pt x="340679" y="1766173"/>
                </a:lnTo>
                <a:lnTo>
                  <a:pt x="384495" y="1753307"/>
                </a:lnTo>
                <a:lnTo>
                  <a:pt x="427352" y="1738302"/>
                </a:lnTo>
                <a:lnTo>
                  <a:pt x="469189" y="1721221"/>
                </a:lnTo>
                <a:lnTo>
                  <a:pt x="509943" y="1702126"/>
                </a:lnTo>
                <a:lnTo>
                  <a:pt x="549553" y="1681079"/>
                </a:lnTo>
                <a:lnTo>
                  <a:pt x="587956" y="1658143"/>
                </a:lnTo>
                <a:lnTo>
                  <a:pt x="625091" y="1633378"/>
                </a:lnTo>
                <a:lnTo>
                  <a:pt x="660895" y="1606848"/>
                </a:lnTo>
                <a:lnTo>
                  <a:pt x="695306" y="1578615"/>
                </a:lnTo>
                <a:lnTo>
                  <a:pt x="728263" y="1548739"/>
                </a:lnTo>
                <a:lnTo>
                  <a:pt x="759703" y="1517284"/>
                </a:lnTo>
                <a:lnTo>
                  <a:pt x="789564" y="1484312"/>
                </a:lnTo>
                <a:lnTo>
                  <a:pt x="817785" y="1449885"/>
                </a:lnTo>
                <a:lnTo>
                  <a:pt x="844303" y="1414064"/>
                </a:lnTo>
                <a:lnTo>
                  <a:pt x="869055" y="1376912"/>
                </a:lnTo>
                <a:lnTo>
                  <a:pt x="891981" y="1338490"/>
                </a:lnTo>
                <a:lnTo>
                  <a:pt x="913018" y="1298862"/>
                </a:lnTo>
                <a:lnTo>
                  <a:pt x="932104" y="1258089"/>
                </a:lnTo>
                <a:lnTo>
                  <a:pt x="949177" y="1216233"/>
                </a:lnTo>
                <a:lnTo>
                  <a:pt x="964174" y="1173356"/>
                </a:lnTo>
                <a:lnTo>
                  <a:pt x="977035" y="1129520"/>
                </a:lnTo>
                <a:lnTo>
                  <a:pt x="987696" y="1084787"/>
                </a:lnTo>
                <a:lnTo>
                  <a:pt x="996097" y="1039220"/>
                </a:lnTo>
                <a:lnTo>
                  <a:pt x="1002173" y="992880"/>
                </a:lnTo>
                <a:lnTo>
                  <a:pt x="1005865" y="945830"/>
                </a:lnTo>
                <a:lnTo>
                  <a:pt x="1007110" y="898131"/>
                </a:lnTo>
                <a:lnTo>
                  <a:pt x="1005865" y="850432"/>
                </a:lnTo>
                <a:lnTo>
                  <a:pt x="1002173" y="803382"/>
                </a:lnTo>
                <a:lnTo>
                  <a:pt x="996097" y="757042"/>
                </a:lnTo>
                <a:lnTo>
                  <a:pt x="987696" y="711475"/>
                </a:lnTo>
                <a:lnTo>
                  <a:pt x="977035" y="666742"/>
                </a:lnTo>
                <a:lnTo>
                  <a:pt x="964174" y="622906"/>
                </a:lnTo>
                <a:lnTo>
                  <a:pt x="949177" y="580029"/>
                </a:lnTo>
                <a:lnTo>
                  <a:pt x="932104" y="538173"/>
                </a:lnTo>
                <a:lnTo>
                  <a:pt x="913018" y="497399"/>
                </a:lnTo>
                <a:lnTo>
                  <a:pt x="891981" y="457771"/>
                </a:lnTo>
                <a:lnTo>
                  <a:pt x="869055" y="419350"/>
                </a:lnTo>
                <a:lnTo>
                  <a:pt x="844303" y="382198"/>
                </a:lnTo>
                <a:lnTo>
                  <a:pt x="817785" y="346377"/>
                </a:lnTo>
                <a:lnTo>
                  <a:pt x="789564" y="311949"/>
                </a:lnTo>
                <a:lnTo>
                  <a:pt x="759703" y="278977"/>
                </a:lnTo>
                <a:lnTo>
                  <a:pt x="728263" y="247522"/>
                </a:lnTo>
                <a:lnTo>
                  <a:pt x="695306" y="217647"/>
                </a:lnTo>
                <a:lnTo>
                  <a:pt x="660895" y="189413"/>
                </a:lnTo>
                <a:lnTo>
                  <a:pt x="625091" y="162883"/>
                </a:lnTo>
                <a:lnTo>
                  <a:pt x="587956" y="138119"/>
                </a:lnTo>
                <a:lnTo>
                  <a:pt x="549553" y="115182"/>
                </a:lnTo>
                <a:lnTo>
                  <a:pt x="509943" y="94135"/>
                </a:lnTo>
                <a:lnTo>
                  <a:pt x="469189" y="75041"/>
                </a:lnTo>
                <a:lnTo>
                  <a:pt x="427352" y="57960"/>
                </a:lnTo>
                <a:lnTo>
                  <a:pt x="384495" y="42955"/>
                </a:lnTo>
                <a:lnTo>
                  <a:pt x="340679" y="30088"/>
                </a:lnTo>
                <a:lnTo>
                  <a:pt x="295967" y="19422"/>
                </a:lnTo>
                <a:lnTo>
                  <a:pt x="250421" y="11018"/>
                </a:lnTo>
                <a:lnTo>
                  <a:pt x="204103" y="4938"/>
                </a:lnTo>
                <a:lnTo>
                  <a:pt x="157074" y="1244"/>
                </a:lnTo>
                <a:lnTo>
                  <a:pt x="109397" y="0"/>
                </a:lnTo>
                <a:close/>
              </a:path>
            </a:pathLst>
          </a:custGeom>
          <a:solidFill>
            <a:srgbClr val="00B8F5"/>
          </a:solidFill>
        </p:spPr>
        <p:txBody>
          <a:bodyPr wrap="square" lIns="0" tIns="0" rIns="0" bIns="0" rtlCol="0"/>
          <a:lstStyle/>
          <a:p>
            <a:pPr latinLnBrk="0"/>
            <a:endParaRPr sz="800" dirty="0">
              <a:latin typeface="+mn-ea"/>
            </a:endParaRPr>
          </a:p>
        </p:txBody>
      </p:sp>
      <p:sp>
        <p:nvSpPr>
          <p:cNvPr id="100" name="object 11">
            <a:extLst>
              <a:ext uri="{FF2B5EF4-FFF2-40B4-BE49-F238E27FC236}">
                <a16:creationId xmlns:a16="http://schemas.microsoft.com/office/drawing/2014/main" id="{FE79BF1B-6C93-1B42-3646-58FCA65CC552}"/>
              </a:ext>
            </a:extLst>
          </p:cNvPr>
          <p:cNvSpPr/>
          <p:nvPr/>
        </p:nvSpPr>
        <p:spPr>
          <a:xfrm>
            <a:off x="7010250" y="1678319"/>
            <a:ext cx="671407" cy="1197609"/>
          </a:xfrm>
          <a:custGeom>
            <a:avLst/>
            <a:gdLst/>
            <a:ahLst/>
            <a:cxnLst/>
            <a:rect l="l" t="t" r="r" b="b"/>
            <a:pathLst>
              <a:path w="1007109" h="1796414">
                <a:moveTo>
                  <a:pt x="109397" y="898131"/>
                </a:moveTo>
                <a:lnTo>
                  <a:pt x="109397" y="0"/>
                </a:lnTo>
                <a:lnTo>
                  <a:pt x="157074" y="1244"/>
                </a:lnTo>
                <a:lnTo>
                  <a:pt x="204103" y="4938"/>
                </a:lnTo>
                <a:lnTo>
                  <a:pt x="250421" y="11018"/>
                </a:lnTo>
                <a:lnTo>
                  <a:pt x="295967" y="19422"/>
                </a:lnTo>
                <a:lnTo>
                  <a:pt x="340679" y="30088"/>
                </a:lnTo>
                <a:lnTo>
                  <a:pt x="384495" y="42955"/>
                </a:lnTo>
                <a:lnTo>
                  <a:pt x="427352" y="57960"/>
                </a:lnTo>
                <a:lnTo>
                  <a:pt x="469189" y="75041"/>
                </a:lnTo>
                <a:lnTo>
                  <a:pt x="509943" y="94135"/>
                </a:lnTo>
                <a:lnTo>
                  <a:pt x="549553" y="115182"/>
                </a:lnTo>
                <a:lnTo>
                  <a:pt x="587956" y="138119"/>
                </a:lnTo>
                <a:lnTo>
                  <a:pt x="625091" y="162883"/>
                </a:lnTo>
                <a:lnTo>
                  <a:pt x="660895" y="189413"/>
                </a:lnTo>
                <a:lnTo>
                  <a:pt x="695306" y="217647"/>
                </a:lnTo>
                <a:lnTo>
                  <a:pt x="728263" y="247522"/>
                </a:lnTo>
                <a:lnTo>
                  <a:pt x="759703" y="278977"/>
                </a:lnTo>
                <a:lnTo>
                  <a:pt x="789564" y="311949"/>
                </a:lnTo>
                <a:lnTo>
                  <a:pt x="817785" y="346377"/>
                </a:lnTo>
                <a:lnTo>
                  <a:pt x="844303" y="382198"/>
                </a:lnTo>
                <a:lnTo>
                  <a:pt x="869055" y="419350"/>
                </a:lnTo>
                <a:lnTo>
                  <a:pt x="891981" y="457771"/>
                </a:lnTo>
                <a:lnTo>
                  <a:pt x="913018" y="497399"/>
                </a:lnTo>
                <a:lnTo>
                  <a:pt x="932104" y="538173"/>
                </a:lnTo>
                <a:lnTo>
                  <a:pt x="949177" y="580029"/>
                </a:lnTo>
                <a:lnTo>
                  <a:pt x="964174" y="622906"/>
                </a:lnTo>
                <a:lnTo>
                  <a:pt x="977035" y="666742"/>
                </a:lnTo>
                <a:lnTo>
                  <a:pt x="987696" y="711475"/>
                </a:lnTo>
                <a:lnTo>
                  <a:pt x="996097" y="757042"/>
                </a:lnTo>
                <a:lnTo>
                  <a:pt x="1002173" y="803382"/>
                </a:lnTo>
                <a:lnTo>
                  <a:pt x="1005865" y="850432"/>
                </a:lnTo>
                <a:lnTo>
                  <a:pt x="1007110" y="898131"/>
                </a:lnTo>
                <a:lnTo>
                  <a:pt x="1005865" y="945830"/>
                </a:lnTo>
                <a:lnTo>
                  <a:pt x="1002173" y="992880"/>
                </a:lnTo>
                <a:lnTo>
                  <a:pt x="996097" y="1039220"/>
                </a:lnTo>
                <a:lnTo>
                  <a:pt x="987696" y="1084787"/>
                </a:lnTo>
                <a:lnTo>
                  <a:pt x="977035" y="1129520"/>
                </a:lnTo>
                <a:lnTo>
                  <a:pt x="964174" y="1173356"/>
                </a:lnTo>
                <a:lnTo>
                  <a:pt x="949177" y="1216233"/>
                </a:lnTo>
                <a:lnTo>
                  <a:pt x="932104" y="1258089"/>
                </a:lnTo>
                <a:lnTo>
                  <a:pt x="913018" y="1298862"/>
                </a:lnTo>
                <a:lnTo>
                  <a:pt x="891981" y="1338490"/>
                </a:lnTo>
                <a:lnTo>
                  <a:pt x="869055" y="1376912"/>
                </a:lnTo>
                <a:lnTo>
                  <a:pt x="844303" y="1414064"/>
                </a:lnTo>
                <a:lnTo>
                  <a:pt x="817785" y="1449885"/>
                </a:lnTo>
                <a:lnTo>
                  <a:pt x="789564" y="1484312"/>
                </a:lnTo>
                <a:lnTo>
                  <a:pt x="759703" y="1517284"/>
                </a:lnTo>
                <a:lnTo>
                  <a:pt x="728263" y="1548739"/>
                </a:lnTo>
                <a:lnTo>
                  <a:pt x="695306" y="1578615"/>
                </a:lnTo>
                <a:lnTo>
                  <a:pt x="660895" y="1606848"/>
                </a:lnTo>
                <a:lnTo>
                  <a:pt x="625091" y="1633378"/>
                </a:lnTo>
                <a:lnTo>
                  <a:pt x="587956" y="1658143"/>
                </a:lnTo>
                <a:lnTo>
                  <a:pt x="549553" y="1681079"/>
                </a:lnTo>
                <a:lnTo>
                  <a:pt x="509943" y="1702126"/>
                </a:lnTo>
                <a:lnTo>
                  <a:pt x="469189" y="1721221"/>
                </a:lnTo>
                <a:lnTo>
                  <a:pt x="427352" y="1738302"/>
                </a:lnTo>
                <a:lnTo>
                  <a:pt x="384495" y="1753307"/>
                </a:lnTo>
                <a:lnTo>
                  <a:pt x="340679" y="1766173"/>
                </a:lnTo>
                <a:lnTo>
                  <a:pt x="295967" y="1776840"/>
                </a:lnTo>
                <a:lnTo>
                  <a:pt x="250421" y="1785244"/>
                </a:lnTo>
                <a:lnTo>
                  <a:pt x="204103" y="1791324"/>
                </a:lnTo>
                <a:lnTo>
                  <a:pt x="157074" y="1795017"/>
                </a:lnTo>
                <a:lnTo>
                  <a:pt x="109397" y="1796262"/>
                </a:lnTo>
                <a:lnTo>
                  <a:pt x="81106" y="1795897"/>
                </a:lnTo>
                <a:lnTo>
                  <a:pt x="54584" y="1794730"/>
                </a:lnTo>
                <a:lnTo>
                  <a:pt x="28119" y="1792656"/>
                </a:lnTo>
                <a:lnTo>
                  <a:pt x="0" y="1789569"/>
                </a:lnTo>
                <a:lnTo>
                  <a:pt x="109397" y="898131"/>
                </a:lnTo>
                <a:close/>
              </a:path>
            </a:pathLst>
          </a:custGeom>
          <a:ln w="6350">
            <a:solidFill>
              <a:srgbClr val="00B8F5"/>
            </a:solidFill>
          </a:ln>
        </p:spPr>
        <p:txBody>
          <a:bodyPr wrap="square" lIns="0" tIns="0" rIns="0" bIns="0" rtlCol="0"/>
          <a:lstStyle/>
          <a:p>
            <a:pPr latinLnBrk="0"/>
            <a:endParaRPr sz="800" dirty="0">
              <a:latin typeface="+mn-ea"/>
            </a:endParaRPr>
          </a:p>
        </p:txBody>
      </p:sp>
      <p:sp>
        <p:nvSpPr>
          <p:cNvPr id="102" name="object 15">
            <a:extLst>
              <a:ext uri="{FF2B5EF4-FFF2-40B4-BE49-F238E27FC236}">
                <a16:creationId xmlns:a16="http://schemas.microsoft.com/office/drawing/2014/main" id="{B32CCC2A-692E-39A0-DDD7-B86D4CF9AB1C}"/>
              </a:ext>
            </a:extLst>
          </p:cNvPr>
          <p:cNvSpPr/>
          <p:nvPr/>
        </p:nvSpPr>
        <p:spPr>
          <a:xfrm>
            <a:off x="5055873" y="3921920"/>
            <a:ext cx="599440" cy="1189143"/>
          </a:xfrm>
          <a:custGeom>
            <a:avLst/>
            <a:gdLst/>
            <a:ahLst/>
            <a:cxnLst/>
            <a:rect l="l" t="t" r="r" b="b"/>
            <a:pathLst>
              <a:path w="899160" h="1783715">
                <a:moveTo>
                  <a:pt x="898577" y="0"/>
                </a:moveTo>
                <a:lnTo>
                  <a:pt x="850330" y="1275"/>
                </a:lnTo>
                <a:lnTo>
                  <a:pt x="802683" y="5064"/>
                </a:lnTo>
                <a:lnTo>
                  <a:pt x="755707" y="11305"/>
                </a:lnTo>
                <a:lnTo>
                  <a:pt x="709473" y="19939"/>
                </a:lnTo>
                <a:lnTo>
                  <a:pt x="664051" y="30908"/>
                </a:lnTo>
                <a:lnTo>
                  <a:pt x="619514" y="44152"/>
                </a:lnTo>
                <a:lnTo>
                  <a:pt x="575930" y="59610"/>
                </a:lnTo>
                <a:lnTo>
                  <a:pt x="533371" y="77225"/>
                </a:lnTo>
                <a:lnTo>
                  <a:pt x="491908" y="96936"/>
                </a:lnTo>
                <a:lnTo>
                  <a:pt x="451612" y="118685"/>
                </a:lnTo>
                <a:lnTo>
                  <a:pt x="412553" y="142411"/>
                </a:lnTo>
                <a:lnTo>
                  <a:pt x="374803" y="168055"/>
                </a:lnTo>
                <a:lnTo>
                  <a:pt x="338431" y="195559"/>
                </a:lnTo>
                <a:lnTo>
                  <a:pt x="303509" y="224862"/>
                </a:lnTo>
                <a:lnTo>
                  <a:pt x="270107" y="255905"/>
                </a:lnTo>
                <a:lnTo>
                  <a:pt x="238297" y="288630"/>
                </a:lnTo>
                <a:lnTo>
                  <a:pt x="208149" y="322975"/>
                </a:lnTo>
                <a:lnTo>
                  <a:pt x="179734" y="358883"/>
                </a:lnTo>
                <a:lnTo>
                  <a:pt x="153122" y="396293"/>
                </a:lnTo>
                <a:lnTo>
                  <a:pt x="128385" y="435146"/>
                </a:lnTo>
                <a:lnTo>
                  <a:pt x="105593" y="475384"/>
                </a:lnTo>
                <a:lnTo>
                  <a:pt x="84817" y="516946"/>
                </a:lnTo>
                <a:lnTo>
                  <a:pt x="66127" y="559773"/>
                </a:lnTo>
                <a:lnTo>
                  <a:pt x="49596" y="603805"/>
                </a:lnTo>
                <a:lnTo>
                  <a:pt x="35292" y="648984"/>
                </a:lnTo>
                <a:lnTo>
                  <a:pt x="23288" y="695250"/>
                </a:lnTo>
                <a:lnTo>
                  <a:pt x="13654" y="742543"/>
                </a:lnTo>
                <a:lnTo>
                  <a:pt x="6594" y="789756"/>
                </a:lnTo>
                <a:lnTo>
                  <a:pt x="2059" y="836755"/>
                </a:lnTo>
                <a:lnTo>
                  <a:pt x="0" y="883469"/>
                </a:lnTo>
                <a:lnTo>
                  <a:pt x="364" y="929826"/>
                </a:lnTo>
                <a:lnTo>
                  <a:pt x="3102" y="975753"/>
                </a:lnTo>
                <a:lnTo>
                  <a:pt x="8164" y="1021179"/>
                </a:lnTo>
                <a:lnTo>
                  <a:pt x="15499" y="1066032"/>
                </a:lnTo>
                <a:lnTo>
                  <a:pt x="25057" y="1110240"/>
                </a:lnTo>
                <a:lnTo>
                  <a:pt x="36787" y="1153731"/>
                </a:lnTo>
                <a:lnTo>
                  <a:pt x="50640" y="1196432"/>
                </a:lnTo>
                <a:lnTo>
                  <a:pt x="66564" y="1238273"/>
                </a:lnTo>
                <a:lnTo>
                  <a:pt x="84510" y="1279181"/>
                </a:lnTo>
                <a:lnTo>
                  <a:pt x="104426" y="1319084"/>
                </a:lnTo>
                <a:lnTo>
                  <a:pt x="126264" y="1357910"/>
                </a:lnTo>
                <a:lnTo>
                  <a:pt x="149971" y="1395588"/>
                </a:lnTo>
                <a:lnTo>
                  <a:pt x="175498" y="1432044"/>
                </a:lnTo>
                <a:lnTo>
                  <a:pt x="202795" y="1467209"/>
                </a:lnTo>
                <a:lnTo>
                  <a:pt x="231811" y="1501008"/>
                </a:lnTo>
                <a:lnTo>
                  <a:pt x="262496" y="1533372"/>
                </a:lnTo>
                <a:lnTo>
                  <a:pt x="294799" y="1564226"/>
                </a:lnTo>
                <a:lnTo>
                  <a:pt x="328671" y="1593501"/>
                </a:lnTo>
                <a:lnTo>
                  <a:pt x="364060" y="1621123"/>
                </a:lnTo>
                <a:lnTo>
                  <a:pt x="400916" y="1647021"/>
                </a:lnTo>
                <a:lnTo>
                  <a:pt x="439189" y="1671123"/>
                </a:lnTo>
                <a:lnTo>
                  <a:pt x="478829" y="1693356"/>
                </a:lnTo>
                <a:lnTo>
                  <a:pt x="519785" y="1713650"/>
                </a:lnTo>
                <a:lnTo>
                  <a:pt x="562007" y="1731931"/>
                </a:lnTo>
                <a:lnTo>
                  <a:pt x="605444" y="1748129"/>
                </a:lnTo>
                <a:lnTo>
                  <a:pt x="650046" y="1762171"/>
                </a:lnTo>
                <a:lnTo>
                  <a:pt x="695763" y="1773985"/>
                </a:lnTo>
                <a:lnTo>
                  <a:pt x="742545" y="1783499"/>
                </a:lnTo>
                <a:lnTo>
                  <a:pt x="898577" y="898575"/>
                </a:lnTo>
                <a:lnTo>
                  <a:pt x="898577" y="0"/>
                </a:lnTo>
                <a:close/>
              </a:path>
            </a:pathLst>
          </a:custGeom>
          <a:solidFill>
            <a:srgbClr val="E5E5E5"/>
          </a:solidFill>
        </p:spPr>
        <p:txBody>
          <a:bodyPr wrap="square" lIns="0" tIns="0" rIns="0" bIns="0" rtlCol="0"/>
          <a:lstStyle/>
          <a:p>
            <a:pPr latinLnBrk="0"/>
            <a:endParaRPr sz="800" dirty="0">
              <a:latin typeface="+mn-ea"/>
            </a:endParaRPr>
          </a:p>
        </p:txBody>
      </p:sp>
      <p:sp>
        <p:nvSpPr>
          <p:cNvPr id="103" name="object 16">
            <a:extLst>
              <a:ext uri="{FF2B5EF4-FFF2-40B4-BE49-F238E27FC236}">
                <a16:creationId xmlns:a16="http://schemas.microsoft.com/office/drawing/2014/main" id="{2ABBE369-1C27-615E-BC62-3B89D28F0273}"/>
              </a:ext>
            </a:extLst>
          </p:cNvPr>
          <p:cNvSpPr/>
          <p:nvPr/>
        </p:nvSpPr>
        <p:spPr>
          <a:xfrm>
            <a:off x="5551267" y="3922233"/>
            <a:ext cx="702733" cy="1197609"/>
          </a:xfrm>
          <a:custGeom>
            <a:avLst/>
            <a:gdLst/>
            <a:ahLst/>
            <a:cxnLst/>
            <a:rect l="l" t="t" r="r" b="b"/>
            <a:pathLst>
              <a:path w="1054100" h="1796415">
                <a:moveTo>
                  <a:pt x="155879" y="0"/>
                </a:moveTo>
                <a:lnTo>
                  <a:pt x="155879" y="898105"/>
                </a:lnTo>
                <a:lnTo>
                  <a:pt x="0" y="1782559"/>
                </a:lnTo>
                <a:lnTo>
                  <a:pt x="40704" y="1789053"/>
                </a:lnTo>
                <a:lnTo>
                  <a:pt x="77597" y="1793262"/>
                </a:lnTo>
                <a:lnTo>
                  <a:pt x="114660" y="1795532"/>
                </a:lnTo>
                <a:lnTo>
                  <a:pt x="155879" y="1796211"/>
                </a:lnTo>
                <a:lnTo>
                  <a:pt x="203556" y="1794966"/>
                </a:lnTo>
                <a:lnTo>
                  <a:pt x="250585" y="1791273"/>
                </a:lnTo>
                <a:lnTo>
                  <a:pt x="296903" y="1785193"/>
                </a:lnTo>
                <a:lnTo>
                  <a:pt x="342449" y="1776790"/>
                </a:lnTo>
                <a:lnTo>
                  <a:pt x="387161" y="1766123"/>
                </a:lnTo>
                <a:lnTo>
                  <a:pt x="430977" y="1753257"/>
                </a:lnTo>
                <a:lnTo>
                  <a:pt x="473834" y="1738253"/>
                </a:lnTo>
                <a:lnTo>
                  <a:pt x="515671" y="1721173"/>
                </a:lnTo>
                <a:lnTo>
                  <a:pt x="556425" y="1702078"/>
                </a:lnTo>
                <a:lnTo>
                  <a:pt x="596035" y="1681032"/>
                </a:lnTo>
                <a:lnTo>
                  <a:pt x="634438" y="1658096"/>
                </a:lnTo>
                <a:lnTo>
                  <a:pt x="671573" y="1633333"/>
                </a:lnTo>
                <a:lnTo>
                  <a:pt x="707377" y="1606803"/>
                </a:lnTo>
                <a:lnTo>
                  <a:pt x="741788" y="1578570"/>
                </a:lnTo>
                <a:lnTo>
                  <a:pt x="774745" y="1548696"/>
                </a:lnTo>
                <a:lnTo>
                  <a:pt x="806185" y="1517242"/>
                </a:lnTo>
                <a:lnTo>
                  <a:pt x="836046" y="1484271"/>
                </a:lnTo>
                <a:lnTo>
                  <a:pt x="864267" y="1449844"/>
                </a:lnTo>
                <a:lnTo>
                  <a:pt x="890785" y="1414024"/>
                </a:lnTo>
                <a:lnTo>
                  <a:pt x="915537" y="1376873"/>
                </a:lnTo>
                <a:lnTo>
                  <a:pt x="938463" y="1338453"/>
                </a:lnTo>
                <a:lnTo>
                  <a:pt x="959500" y="1298826"/>
                </a:lnTo>
                <a:lnTo>
                  <a:pt x="978586" y="1258054"/>
                </a:lnTo>
                <a:lnTo>
                  <a:pt x="995659" y="1216199"/>
                </a:lnTo>
                <a:lnTo>
                  <a:pt x="1010656" y="1173323"/>
                </a:lnTo>
                <a:lnTo>
                  <a:pt x="1023517" y="1129488"/>
                </a:lnTo>
                <a:lnTo>
                  <a:pt x="1034178" y="1084757"/>
                </a:lnTo>
                <a:lnTo>
                  <a:pt x="1042579" y="1039191"/>
                </a:lnTo>
                <a:lnTo>
                  <a:pt x="1048655" y="992852"/>
                </a:lnTo>
                <a:lnTo>
                  <a:pt x="1052347" y="945803"/>
                </a:lnTo>
                <a:lnTo>
                  <a:pt x="1053592" y="898105"/>
                </a:lnTo>
                <a:lnTo>
                  <a:pt x="1052347" y="850408"/>
                </a:lnTo>
                <a:lnTo>
                  <a:pt x="1048655" y="803359"/>
                </a:lnTo>
                <a:lnTo>
                  <a:pt x="1042579" y="757020"/>
                </a:lnTo>
                <a:lnTo>
                  <a:pt x="1034178" y="711454"/>
                </a:lnTo>
                <a:lnTo>
                  <a:pt x="1023517" y="666723"/>
                </a:lnTo>
                <a:lnTo>
                  <a:pt x="1010656" y="622888"/>
                </a:lnTo>
                <a:lnTo>
                  <a:pt x="995659" y="580012"/>
                </a:lnTo>
                <a:lnTo>
                  <a:pt x="978586" y="538157"/>
                </a:lnTo>
                <a:lnTo>
                  <a:pt x="959500" y="497385"/>
                </a:lnTo>
                <a:lnTo>
                  <a:pt x="938463" y="457758"/>
                </a:lnTo>
                <a:lnTo>
                  <a:pt x="915537" y="419337"/>
                </a:lnTo>
                <a:lnTo>
                  <a:pt x="890785" y="382186"/>
                </a:lnTo>
                <a:lnTo>
                  <a:pt x="864267" y="346367"/>
                </a:lnTo>
                <a:lnTo>
                  <a:pt x="836046" y="311940"/>
                </a:lnTo>
                <a:lnTo>
                  <a:pt x="806185" y="278969"/>
                </a:lnTo>
                <a:lnTo>
                  <a:pt x="774745" y="247515"/>
                </a:lnTo>
                <a:lnTo>
                  <a:pt x="741788" y="217640"/>
                </a:lnTo>
                <a:lnTo>
                  <a:pt x="707377" y="189408"/>
                </a:lnTo>
                <a:lnTo>
                  <a:pt x="671573" y="162878"/>
                </a:lnTo>
                <a:lnTo>
                  <a:pt x="634438" y="138115"/>
                </a:lnTo>
                <a:lnTo>
                  <a:pt x="596035" y="115179"/>
                </a:lnTo>
                <a:lnTo>
                  <a:pt x="556425" y="94133"/>
                </a:lnTo>
                <a:lnTo>
                  <a:pt x="515671" y="75038"/>
                </a:lnTo>
                <a:lnTo>
                  <a:pt x="473834" y="57958"/>
                </a:lnTo>
                <a:lnTo>
                  <a:pt x="430977" y="42954"/>
                </a:lnTo>
                <a:lnTo>
                  <a:pt x="387161" y="30087"/>
                </a:lnTo>
                <a:lnTo>
                  <a:pt x="342449" y="19421"/>
                </a:lnTo>
                <a:lnTo>
                  <a:pt x="296903" y="11017"/>
                </a:lnTo>
                <a:lnTo>
                  <a:pt x="250585" y="4938"/>
                </a:lnTo>
                <a:lnTo>
                  <a:pt x="203556" y="1244"/>
                </a:lnTo>
                <a:lnTo>
                  <a:pt x="155879" y="0"/>
                </a:lnTo>
                <a:close/>
              </a:path>
            </a:pathLst>
          </a:custGeom>
          <a:solidFill>
            <a:srgbClr val="00B8F5"/>
          </a:solidFill>
        </p:spPr>
        <p:txBody>
          <a:bodyPr wrap="square" lIns="0" tIns="0" rIns="0" bIns="0" rtlCol="0"/>
          <a:lstStyle/>
          <a:p>
            <a:pPr latinLnBrk="0"/>
            <a:endParaRPr sz="800" dirty="0">
              <a:latin typeface="+mn-ea"/>
            </a:endParaRPr>
          </a:p>
        </p:txBody>
      </p:sp>
      <p:sp>
        <p:nvSpPr>
          <p:cNvPr id="104" name="object 17">
            <a:extLst>
              <a:ext uri="{FF2B5EF4-FFF2-40B4-BE49-F238E27FC236}">
                <a16:creationId xmlns:a16="http://schemas.microsoft.com/office/drawing/2014/main" id="{29FF8D78-6CAF-4F84-8814-B3C94ACCFEAF}"/>
              </a:ext>
            </a:extLst>
          </p:cNvPr>
          <p:cNvSpPr/>
          <p:nvPr/>
        </p:nvSpPr>
        <p:spPr>
          <a:xfrm>
            <a:off x="5551267" y="3922233"/>
            <a:ext cx="702733" cy="1197609"/>
          </a:xfrm>
          <a:custGeom>
            <a:avLst/>
            <a:gdLst/>
            <a:ahLst/>
            <a:cxnLst/>
            <a:rect l="l" t="t" r="r" b="b"/>
            <a:pathLst>
              <a:path w="1054100" h="1796415">
                <a:moveTo>
                  <a:pt x="155879" y="898105"/>
                </a:moveTo>
                <a:lnTo>
                  <a:pt x="155879" y="0"/>
                </a:lnTo>
                <a:lnTo>
                  <a:pt x="203556" y="1244"/>
                </a:lnTo>
                <a:lnTo>
                  <a:pt x="250585" y="4938"/>
                </a:lnTo>
                <a:lnTo>
                  <a:pt x="296903" y="11017"/>
                </a:lnTo>
                <a:lnTo>
                  <a:pt x="342449" y="19421"/>
                </a:lnTo>
                <a:lnTo>
                  <a:pt x="387161" y="30087"/>
                </a:lnTo>
                <a:lnTo>
                  <a:pt x="430977" y="42954"/>
                </a:lnTo>
                <a:lnTo>
                  <a:pt x="473834" y="57958"/>
                </a:lnTo>
                <a:lnTo>
                  <a:pt x="515671" y="75038"/>
                </a:lnTo>
                <a:lnTo>
                  <a:pt x="556425" y="94133"/>
                </a:lnTo>
                <a:lnTo>
                  <a:pt x="596035" y="115179"/>
                </a:lnTo>
                <a:lnTo>
                  <a:pt x="634438" y="138115"/>
                </a:lnTo>
                <a:lnTo>
                  <a:pt x="671573" y="162878"/>
                </a:lnTo>
                <a:lnTo>
                  <a:pt x="707377" y="189408"/>
                </a:lnTo>
                <a:lnTo>
                  <a:pt x="741788" y="217640"/>
                </a:lnTo>
                <a:lnTo>
                  <a:pt x="774745" y="247515"/>
                </a:lnTo>
                <a:lnTo>
                  <a:pt x="806185" y="278969"/>
                </a:lnTo>
                <a:lnTo>
                  <a:pt x="836046" y="311940"/>
                </a:lnTo>
                <a:lnTo>
                  <a:pt x="864267" y="346367"/>
                </a:lnTo>
                <a:lnTo>
                  <a:pt x="890785" y="382186"/>
                </a:lnTo>
                <a:lnTo>
                  <a:pt x="915537" y="419337"/>
                </a:lnTo>
                <a:lnTo>
                  <a:pt x="938463" y="457758"/>
                </a:lnTo>
                <a:lnTo>
                  <a:pt x="959500" y="497385"/>
                </a:lnTo>
                <a:lnTo>
                  <a:pt x="978586" y="538157"/>
                </a:lnTo>
                <a:lnTo>
                  <a:pt x="995659" y="580012"/>
                </a:lnTo>
                <a:lnTo>
                  <a:pt x="1010656" y="622888"/>
                </a:lnTo>
                <a:lnTo>
                  <a:pt x="1023517" y="666723"/>
                </a:lnTo>
                <a:lnTo>
                  <a:pt x="1034178" y="711454"/>
                </a:lnTo>
                <a:lnTo>
                  <a:pt x="1042579" y="757020"/>
                </a:lnTo>
                <a:lnTo>
                  <a:pt x="1048655" y="803359"/>
                </a:lnTo>
                <a:lnTo>
                  <a:pt x="1052347" y="850408"/>
                </a:lnTo>
                <a:lnTo>
                  <a:pt x="1053592" y="898105"/>
                </a:lnTo>
                <a:lnTo>
                  <a:pt x="1052347" y="945803"/>
                </a:lnTo>
                <a:lnTo>
                  <a:pt x="1048655" y="992852"/>
                </a:lnTo>
                <a:lnTo>
                  <a:pt x="1042579" y="1039191"/>
                </a:lnTo>
                <a:lnTo>
                  <a:pt x="1034178" y="1084757"/>
                </a:lnTo>
                <a:lnTo>
                  <a:pt x="1023517" y="1129488"/>
                </a:lnTo>
                <a:lnTo>
                  <a:pt x="1010656" y="1173323"/>
                </a:lnTo>
                <a:lnTo>
                  <a:pt x="995659" y="1216199"/>
                </a:lnTo>
                <a:lnTo>
                  <a:pt x="978586" y="1258054"/>
                </a:lnTo>
                <a:lnTo>
                  <a:pt x="959500" y="1298826"/>
                </a:lnTo>
                <a:lnTo>
                  <a:pt x="938463" y="1338453"/>
                </a:lnTo>
                <a:lnTo>
                  <a:pt x="915537" y="1376873"/>
                </a:lnTo>
                <a:lnTo>
                  <a:pt x="890785" y="1414024"/>
                </a:lnTo>
                <a:lnTo>
                  <a:pt x="864267" y="1449844"/>
                </a:lnTo>
                <a:lnTo>
                  <a:pt x="836046" y="1484271"/>
                </a:lnTo>
                <a:lnTo>
                  <a:pt x="806185" y="1517242"/>
                </a:lnTo>
                <a:lnTo>
                  <a:pt x="774745" y="1548696"/>
                </a:lnTo>
                <a:lnTo>
                  <a:pt x="741788" y="1578570"/>
                </a:lnTo>
                <a:lnTo>
                  <a:pt x="707377" y="1606803"/>
                </a:lnTo>
                <a:lnTo>
                  <a:pt x="671573" y="1633333"/>
                </a:lnTo>
                <a:lnTo>
                  <a:pt x="634438" y="1658096"/>
                </a:lnTo>
                <a:lnTo>
                  <a:pt x="596035" y="1681032"/>
                </a:lnTo>
                <a:lnTo>
                  <a:pt x="556425" y="1702078"/>
                </a:lnTo>
                <a:lnTo>
                  <a:pt x="515671" y="1721173"/>
                </a:lnTo>
                <a:lnTo>
                  <a:pt x="473834" y="1738253"/>
                </a:lnTo>
                <a:lnTo>
                  <a:pt x="430977" y="1753257"/>
                </a:lnTo>
                <a:lnTo>
                  <a:pt x="387161" y="1766123"/>
                </a:lnTo>
                <a:lnTo>
                  <a:pt x="342449" y="1776790"/>
                </a:lnTo>
                <a:lnTo>
                  <a:pt x="296903" y="1785193"/>
                </a:lnTo>
                <a:lnTo>
                  <a:pt x="250585" y="1791273"/>
                </a:lnTo>
                <a:lnTo>
                  <a:pt x="203556" y="1794966"/>
                </a:lnTo>
                <a:lnTo>
                  <a:pt x="155879" y="1796211"/>
                </a:lnTo>
                <a:lnTo>
                  <a:pt x="114660" y="1795532"/>
                </a:lnTo>
                <a:lnTo>
                  <a:pt x="77597" y="1793262"/>
                </a:lnTo>
                <a:lnTo>
                  <a:pt x="40704" y="1789053"/>
                </a:lnTo>
                <a:lnTo>
                  <a:pt x="0" y="1782559"/>
                </a:lnTo>
                <a:lnTo>
                  <a:pt x="155879" y="898105"/>
                </a:lnTo>
                <a:close/>
              </a:path>
            </a:pathLst>
          </a:custGeom>
          <a:ln w="6350">
            <a:solidFill>
              <a:srgbClr val="00B8F5"/>
            </a:solidFill>
          </a:ln>
        </p:spPr>
        <p:txBody>
          <a:bodyPr wrap="square" lIns="0" tIns="0" rIns="0" bIns="0" rtlCol="0"/>
          <a:lstStyle/>
          <a:p>
            <a:pPr latinLnBrk="0"/>
            <a:endParaRPr sz="800" dirty="0">
              <a:latin typeface="+mn-ea"/>
            </a:endParaRPr>
          </a:p>
        </p:txBody>
      </p:sp>
      <p:sp>
        <p:nvSpPr>
          <p:cNvPr id="105" name="object 18">
            <a:extLst>
              <a:ext uri="{FF2B5EF4-FFF2-40B4-BE49-F238E27FC236}">
                <a16:creationId xmlns:a16="http://schemas.microsoft.com/office/drawing/2014/main" id="{6BFF19FE-E899-E6E9-106A-E981A2FAC158}"/>
              </a:ext>
            </a:extLst>
          </p:cNvPr>
          <p:cNvSpPr/>
          <p:nvPr/>
        </p:nvSpPr>
        <p:spPr>
          <a:xfrm>
            <a:off x="6483804" y="3923623"/>
            <a:ext cx="861907" cy="1198457"/>
          </a:xfrm>
          <a:custGeom>
            <a:avLst/>
            <a:gdLst/>
            <a:ahLst/>
            <a:cxnLst/>
            <a:rect l="l" t="t" r="r" b="b"/>
            <a:pathLst>
              <a:path w="1292859" h="1797684">
                <a:moveTo>
                  <a:pt x="898706" y="0"/>
                </a:moveTo>
                <a:lnTo>
                  <a:pt x="847009" y="1409"/>
                </a:lnTo>
                <a:lnTo>
                  <a:pt x="796102" y="5644"/>
                </a:lnTo>
                <a:lnTo>
                  <a:pt x="745941" y="12715"/>
                </a:lnTo>
                <a:lnTo>
                  <a:pt x="696484" y="22631"/>
                </a:lnTo>
                <a:lnTo>
                  <a:pt x="647686" y="35402"/>
                </a:lnTo>
                <a:lnTo>
                  <a:pt x="599504" y="51038"/>
                </a:lnTo>
                <a:lnTo>
                  <a:pt x="551895" y="69549"/>
                </a:lnTo>
                <a:lnTo>
                  <a:pt x="504815" y="90944"/>
                </a:lnTo>
                <a:lnTo>
                  <a:pt x="462470" y="112983"/>
                </a:lnTo>
                <a:lnTo>
                  <a:pt x="421781" y="136938"/>
                </a:lnTo>
                <a:lnTo>
                  <a:pt x="382778" y="162729"/>
                </a:lnTo>
                <a:lnTo>
                  <a:pt x="345488" y="190270"/>
                </a:lnTo>
                <a:lnTo>
                  <a:pt x="309942" y="219480"/>
                </a:lnTo>
                <a:lnTo>
                  <a:pt x="276167" y="250274"/>
                </a:lnTo>
                <a:lnTo>
                  <a:pt x="244192" y="282571"/>
                </a:lnTo>
                <a:lnTo>
                  <a:pt x="214046" y="316287"/>
                </a:lnTo>
                <a:lnTo>
                  <a:pt x="185756" y="351339"/>
                </a:lnTo>
                <a:lnTo>
                  <a:pt x="159353" y="387645"/>
                </a:lnTo>
                <a:lnTo>
                  <a:pt x="134863" y="425120"/>
                </a:lnTo>
                <a:lnTo>
                  <a:pt x="112317" y="463682"/>
                </a:lnTo>
                <a:lnTo>
                  <a:pt x="91742" y="503248"/>
                </a:lnTo>
                <a:lnTo>
                  <a:pt x="73167" y="543735"/>
                </a:lnTo>
                <a:lnTo>
                  <a:pt x="56621" y="585060"/>
                </a:lnTo>
                <a:lnTo>
                  <a:pt x="42132" y="627139"/>
                </a:lnTo>
                <a:lnTo>
                  <a:pt x="29728" y="669890"/>
                </a:lnTo>
                <a:lnTo>
                  <a:pt x="19439" y="713230"/>
                </a:lnTo>
                <a:lnTo>
                  <a:pt x="11294" y="757076"/>
                </a:lnTo>
                <a:lnTo>
                  <a:pt x="5319" y="801344"/>
                </a:lnTo>
                <a:lnTo>
                  <a:pt x="1545" y="845952"/>
                </a:lnTo>
                <a:lnTo>
                  <a:pt x="0" y="890817"/>
                </a:lnTo>
                <a:lnTo>
                  <a:pt x="711" y="935855"/>
                </a:lnTo>
                <a:lnTo>
                  <a:pt x="3709" y="980983"/>
                </a:lnTo>
                <a:lnTo>
                  <a:pt x="9021" y="1026119"/>
                </a:lnTo>
                <a:lnTo>
                  <a:pt x="16677" y="1071179"/>
                </a:lnTo>
                <a:lnTo>
                  <a:pt x="26704" y="1116081"/>
                </a:lnTo>
                <a:lnTo>
                  <a:pt x="39131" y="1160741"/>
                </a:lnTo>
                <a:lnTo>
                  <a:pt x="53987" y="1205076"/>
                </a:lnTo>
                <a:lnTo>
                  <a:pt x="71301" y="1249004"/>
                </a:lnTo>
                <a:lnTo>
                  <a:pt x="91100" y="1292440"/>
                </a:lnTo>
                <a:lnTo>
                  <a:pt x="113139" y="1334786"/>
                </a:lnTo>
                <a:lnTo>
                  <a:pt x="137095" y="1375475"/>
                </a:lnTo>
                <a:lnTo>
                  <a:pt x="162885" y="1414479"/>
                </a:lnTo>
                <a:lnTo>
                  <a:pt x="190426" y="1451768"/>
                </a:lnTo>
                <a:lnTo>
                  <a:pt x="219636" y="1487315"/>
                </a:lnTo>
                <a:lnTo>
                  <a:pt x="250430" y="1521090"/>
                </a:lnTo>
                <a:lnTo>
                  <a:pt x="282727" y="1553065"/>
                </a:lnTo>
                <a:lnTo>
                  <a:pt x="316444" y="1583212"/>
                </a:lnTo>
                <a:lnTo>
                  <a:pt x="351496" y="1611502"/>
                </a:lnTo>
                <a:lnTo>
                  <a:pt x="387801" y="1637906"/>
                </a:lnTo>
                <a:lnTo>
                  <a:pt x="425276" y="1662395"/>
                </a:lnTo>
                <a:lnTo>
                  <a:pt x="463839" y="1684942"/>
                </a:lnTo>
                <a:lnTo>
                  <a:pt x="503405" y="1705518"/>
                </a:lnTo>
                <a:lnTo>
                  <a:pt x="543892" y="1724093"/>
                </a:lnTo>
                <a:lnTo>
                  <a:pt x="585217" y="1740640"/>
                </a:lnTo>
                <a:lnTo>
                  <a:pt x="627297" y="1755129"/>
                </a:lnTo>
                <a:lnTo>
                  <a:pt x="670049" y="1767533"/>
                </a:lnTo>
                <a:lnTo>
                  <a:pt x="713389" y="1777822"/>
                </a:lnTo>
                <a:lnTo>
                  <a:pt x="757235" y="1785968"/>
                </a:lnTo>
                <a:lnTo>
                  <a:pt x="801504" y="1791942"/>
                </a:lnTo>
                <a:lnTo>
                  <a:pt x="846112" y="1795717"/>
                </a:lnTo>
                <a:lnTo>
                  <a:pt x="890977" y="1797262"/>
                </a:lnTo>
                <a:lnTo>
                  <a:pt x="936016" y="1796550"/>
                </a:lnTo>
                <a:lnTo>
                  <a:pt x="981145" y="1793552"/>
                </a:lnTo>
                <a:lnTo>
                  <a:pt x="1026282" y="1788239"/>
                </a:lnTo>
                <a:lnTo>
                  <a:pt x="1071343" y="1780583"/>
                </a:lnTo>
                <a:lnTo>
                  <a:pt x="1116245" y="1770556"/>
                </a:lnTo>
                <a:lnTo>
                  <a:pt x="1160906" y="1758128"/>
                </a:lnTo>
                <a:lnTo>
                  <a:pt x="1205243" y="1743271"/>
                </a:lnTo>
                <a:lnTo>
                  <a:pt x="1249171" y="1725956"/>
                </a:lnTo>
                <a:lnTo>
                  <a:pt x="1292609" y="1706156"/>
                </a:lnTo>
                <a:lnTo>
                  <a:pt x="898706" y="898550"/>
                </a:lnTo>
                <a:lnTo>
                  <a:pt x="898706" y="0"/>
                </a:lnTo>
                <a:close/>
              </a:path>
            </a:pathLst>
          </a:custGeom>
          <a:solidFill>
            <a:srgbClr val="E5E5E5"/>
          </a:solidFill>
        </p:spPr>
        <p:txBody>
          <a:bodyPr wrap="square" lIns="0" tIns="0" rIns="0" bIns="0" rtlCol="0"/>
          <a:lstStyle/>
          <a:p>
            <a:pPr latinLnBrk="0"/>
            <a:endParaRPr sz="800" dirty="0">
              <a:latin typeface="+mn-ea"/>
            </a:endParaRPr>
          </a:p>
        </p:txBody>
      </p:sp>
      <p:sp>
        <p:nvSpPr>
          <p:cNvPr id="106" name="object 19">
            <a:extLst>
              <a:ext uri="{FF2B5EF4-FFF2-40B4-BE49-F238E27FC236}">
                <a16:creationId xmlns:a16="http://schemas.microsoft.com/office/drawing/2014/main" id="{B0180335-C6E0-4776-5240-01A5EE2951BD}"/>
              </a:ext>
            </a:extLst>
          </p:cNvPr>
          <p:cNvSpPr/>
          <p:nvPr/>
        </p:nvSpPr>
        <p:spPr>
          <a:xfrm>
            <a:off x="7083255" y="3923939"/>
            <a:ext cx="598593" cy="1137073"/>
          </a:xfrm>
          <a:custGeom>
            <a:avLst/>
            <a:gdLst/>
            <a:ahLst/>
            <a:cxnLst/>
            <a:rect l="l" t="t" r="r" b="b"/>
            <a:pathLst>
              <a:path w="897890" h="1705609">
                <a:moveTo>
                  <a:pt x="0" y="0"/>
                </a:moveTo>
                <a:lnTo>
                  <a:pt x="0" y="897966"/>
                </a:lnTo>
                <a:lnTo>
                  <a:pt x="393484" y="1705051"/>
                </a:lnTo>
                <a:lnTo>
                  <a:pt x="438372" y="1681766"/>
                </a:lnTo>
                <a:lnTo>
                  <a:pt x="481361" y="1656665"/>
                </a:lnTo>
                <a:lnTo>
                  <a:pt x="522420" y="1629796"/>
                </a:lnTo>
                <a:lnTo>
                  <a:pt x="561519" y="1601207"/>
                </a:lnTo>
                <a:lnTo>
                  <a:pt x="598629" y="1570944"/>
                </a:lnTo>
                <a:lnTo>
                  <a:pt x="633719" y="1539055"/>
                </a:lnTo>
                <a:lnTo>
                  <a:pt x="666762" y="1505588"/>
                </a:lnTo>
                <a:lnTo>
                  <a:pt x="697726" y="1470591"/>
                </a:lnTo>
                <a:lnTo>
                  <a:pt x="726581" y="1434110"/>
                </a:lnTo>
                <a:lnTo>
                  <a:pt x="753300" y="1396194"/>
                </a:lnTo>
                <a:lnTo>
                  <a:pt x="777850" y="1356890"/>
                </a:lnTo>
                <a:lnTo>
                  <a:pt x="800204" y="1316246"/>
                </a:lnTo>
                <a:lnTo>
                  <a:pt x="820330" y="1274308"/>
                </a:lnTo>
                <a:lnTo>
                  <a:pt x="838200" y="1231125"/>
                </a:lnTo>
                <a:lnTo>
                  <a:pt x="853784" y="1186744"/>
                </a:lnTo>
                <a:lnTo>
                  <a:pt x="867051" y="1141213"/>
                </a:lnTo>
                <a:lnTo>
                  <a:pt x="877973" y="1094579"/>
                </a:lnTo>
                <a:lnTo>
                  <a:pt x="886520" y="1046890"/>
                </a:lnTo>
                <a:lnTo>
                  <a:pt x="892661" y="998193"/>
                </a:lnTo>
                <a:lnTo>
                  <a:pt x="896368" y="948536"/>
                </a:lnTo>
                <a:lnTo>
                  <a:pt x="897610" y="897966"/>
                </a:lnTo>
                <a:lnTo>
                  <a:pt x="896366" y="850275"/>
                </a:lnTo>
                <a:lnTo>
                  <a:pt x="892675" y="803234"/>
                </a:lnTo>
                <a:lnTo>
                  <a:pt x="886598" y="756902"/>
                </a:lnTo>
                <a:lnTo>
                  <a:pt x="878199" y="711343"/>
                </a:lnTo>
                <a:lnTo>
                  <a:pt x="867538" y="666619"/>
                </a:lnTo>
                <a:lnTo>
                  <a:pt x="854679" y="622791"/>
                </a:lnTo>
                <a:lnTo>
                  <a:pt x="839683" y="579921"/>
                </a:lnTo>
                <a:lnTo>
                  <a:pt x="822612" y="538073"/>
                </a:lnTo>
                <a:lnTo>
                  <a:pt x="803528" y="497307"/>
                </a:lnTo>
                <a:lnTo>
                  <a:pt x="782493" y="457686"/>
                </a:lnTo>
                <a:lnTo>
                  <a:pt x="759570" y="419272"/>
                </a:lnTo>
                <a:lnTo>
                  <a:pt x="734820" y="382127"/>
                </a:lnTo>
                <a:lnTo>
                  <a:pt x="708305" y="346312"/>
                </a:lnTo>
                <a:lnTo>
                  <a:pt x="680087" y="311891"/>
                </a:lnTo>
                <a:lnTo>
                  <a:pt x="650229" y="278925"/>
                </a:lnTo>
                <a:lnTo>
                  <a:pt x="618792" y="247476"/>
                </a:lnTo>
                <a:lnTo>
                  <a:pt x="585839" y="217606"/>
                </a:lnTo>
                <a:lnTo>
                  <a:pt x="551432" y="189378"/>
                </a:lnTo>
                <a:lnTo>
                  <a:pt x="515631" y="162853"/>
                </a:lnTo>
                <a:lnTo>
                  <a:pt x="478501" y="138093"/>
                </a:lnTo>
                <a:lnTo>
                  <a:pt x="440102" y="115161"/>
                </a:lnTo>
                <a:lnTo>
                  <a:pt x="400497" y="94118"/>
                </a:lnTo>
                <a:lnTo>
                  <a:pt x="359747" y="75026"/>
                </a:lnTo>
                <a:lnTo>
                  <a:pt x="317915" y="57949"/>
                </a:lnTo>
                <a:lnTo>
                  <a:pt x="275063" y="42947"/>
                </a:lnTo>
                <a:lnTo>
                  <a:pt x="231253" y="30083"/>
                </a:lnTo>
                <a:lnTo>
                  <a:pt x="186546" y="19418"/>
                </a:lnTo>
                <a:lnTo>
                  <a:pt x="141006" y="11016"/>
                </a:lnTo>
                <a:lnTo>
                  <a:pt x="94693" y="4937"/>
                </a:lnTo>
                <a:lnTo>
                  <a:pt x="47670" y="1244"/>
                </a:lnTo>
                <a:lnTo>
                  <a:pt x="0" y="0"/>
                </a:lnTo>
                <a:close/>
              </a:path>
            </a:pathLst>
          </a:custGeom>
          <a:solidFill>
            <a:srgbClr val="00B8F5"/>
          </a:solidFill>
        </p:spPr>
        <p:txBody>
          <a:bodyPr wrap="square" lIns="0" tIns="0" rIns="0" bIns="0" rtlCol="0"/>
          <a:lstStyle/>
          <a:p>
            <a:pPr latinLnBrk="0"/>
            <a:endParaRPr sz="800" dirty="0">
              <a:latin typeface="+mn-ea"/>
            </a:endParaRPr>
          </a:p>
        </p:txBody>
      </p:sp>
      <p:sp>
        <p:nvSpPr>
          <p:cNvPr id="107" name="object 20">
            <a:extLst>
              <a:ext uri="{FF2B5EF4-FFF2-40B4-BE49-F238E27FC236}">
                <a16:creationId xmlns:a16="http://schemas.microsoft.com/office/drawing/2014/main" id="{253FAD5A-7C82-8746-6687-2ED5ADD45FA2}"/>
              </a:ext>
            </a:extLst>
          </p:cNvPr>
          <p:cNvSpPr/>
          <p:nvPr/>
        </p:nvSpPr>
        <p:spPr>
          <a:xfrm>
            <a:off x="7083255" y="3923939"/>
            <a:ext cx="598593" cy="1137073"/>
          </a:xfrm>
          <a:custGeom>
            <a:avLst/>
            <a:gdLst/>
            <a:ahLst/>
            <a:cxnLst/>
            <a:rect l="l" t="t" r="r" b="b"/>
            <a:pathLst>
              <a:path w="897890" h="1705609">
                <a:moveTo>
                  <a:pt x="0" y="897966"/>
                </a:moveTo>
                <a:lnTo>
                  <a:pt x="0" y="0"/>
                </a:lnTo>
                <a:lnTo>
                  <a:pt x="47670" y="1244"/>
                </a:lnTo>
                <a:lnTo>
                  <a:pt x="94693" y="4937"/>
                </a:lnTo>
                <a:lnTo>
                  <a:pt x="141006" y="11016"/>
                </a:lnTo>
                <a:lnTo>
                  <a:pt x="186546" y="19418"/>
                </a:lnTo>
                <a:lnTo>
                  <a:pt x="231253" y="30083"/>
                </a:lnTo>
                <a:lnTo>
                  <a:pt x="275063" y="42947"/>
                </a:lnTo>
                <a:lnTo>
                  <a:pt x="317915" y="57949"/>
                </a:lnTo>
                <a:lnTo>
                  <a:pt x="359747" y="75026"/>
                </a:lnTo>
                <a:lnTo>
                  <a:pt x="400497" y="94118"/>
                </a:lnTo>
                <a:lnTo>
                  <a:pt x="440102" y="115161"/>
                </a:lnTo>
                <a:lnTo>
                  <a:pt x="478501" y="138093"/>
                </a:lnTo>
                <a:lnTo>
                  <a:pt x="515631" y="162853"/>
                </a:lnTo>
                <a:lnTo>
                  <a:pt x="551432" y="189378"/>
                </a:lnTo>
                <a:lnTo>
                  <a:pt x="585839" y="217606"/>
                </a:lnTo>
                <a:lnTo>
                  <a:pt x="618792" y="247476"/>
                </a:lnTo>
                <a:lnTo>
                  <a:pt x="650229" y="278925"/>
                </a:lnTo>
                <a:lnTo>
                  <a:pt x="680087" y="311891"/>
                </a:lnTo>
                <a:lnTo>
                  <a:pt x="708305" y="346312"/>
                </a:lnTo>
                <a:lnTo>
                  <a:pt x="734820" y="382127"/>
                </a:lnTo>
                <a:lnTo>
                  <a:pt x="759570" y="419272"/>
                </a:lnTo>
                <a:lnTo>
                  <a:pt x="782493" y="457686"/>
                </a:lnTo>
                <a:lnTo>
                  <a:pt x="803528" y="497307"/>
                </a:lnTo>
                <a:lnTo>
                  <a:pt x="822612" y="538073"/>
                </a:lnTo>
                <a:lnTo>
                  <a:pt x="839683" y="579921"/>
                </a:lnTo>
                <a:lnTo>
                  <a:pt x="854679" y="622791"/>
                </a:lnTo>
                <a:lnTo>
                  <a:pt x="867538" y="666619"/>
                </a:lnTo>
                <a:lnTo>
                  <a:pt x="878199" y="711343"/>
                </a:lnTo>
                <a:lnTo>
                  <a:pt x="886598" y="756902"/>
                </a:lnTo>
                <a:lnTo>
                  <a:pt x="892675" y="803234"/>
                </a:lnTo>
                <a:lnTo>
                  <a:pt x="896366" y="850275"/>
                </a:lnTo>
                <a:lnTo>
                  <a:pt x="897610" y="897966"/>
                </a:lnTo>
                <a:lnTo>
                  <a:pt x="896368" y="948536"/>
                </a:lnTo>
                <a:lnTo>
                  <a:pt x="892661" y="998193"/>
                </a:lnTo>
                <a:lnTo>
                  <a:pt x="886520" y="1046890"/>
                </a:lnTo>
                <a:lnTo>
                  <a:pt x="877973" y="1094579"/>
                </a:lnTo>
                <a:lnTo>
                  <a:pt x="867051" y="1141213"/>
                </a:lnTo>
                <a:lnTo>
                  <a:pt x="853784" y="1186744"/>
                </a:lnTo>
                <a:lnTo>
                  <a:pt x="838200" y="1231125"/>
                </a:lnTo>
                <a:lnTo>
                  <a:pt x="820330" y="1274308"/>
                </a:lnTo>
                <a:lnTo>
                  <a:pt x="800204" y="1316246"/>
                </a:lnTo>
                <a:lnTo>
                  <a:pt x="777850" y="1356890"/>
                </a:lnTo>
                <a:lnTo>
                  <a:pt x="753300" y="1396194"/>
                </a:lnTo>
                <a:lnTo>
                  <a:pt x="726581" y="1434110"/>
                </a:lnTo>
                <a:lnTo>
                  <a:pt x="697726" y="1470591"/>
                </a:lnTo>
                <a:lnTo>
                  <a:pt x="666762" y="1505588"/>
                </a:lnTo>
                <a:lnTo>
                  <a:pt x="633719" y="1539055"/>
                </a:lnTo>
                <a:lnTo>
                  <a:pt x="598629" y="1570944"/>
                </a:lnTo>
                <a:lnTo>
                  <a:pt x="561519" y="1601207"/>
                </a:lnTo>
                <a:lnTo>
                  <a:pt x="522420" y="1629796"/>
                </a:lnTo>
                <a:lnTo>
                  <a:pt x="481361" y="1656665"/>
                </a:lnTo>
                <a:lnTo>
                  <a:pt x="438372" y="1681766"/>
                </a:lnTo>
                <a:lnTo>
                  <a:pt x="393484" y="1705051"/>
                </a:lnTo>
                <a:lnTo>
                  <a:pt x="0" y="897966"/>
                </a:lnTo>
                <a:close/>
              </a:path>
            </a:pathLst>
          </a:custGeom>
          <a:ln w="6350">
            <a:solidFill>
              <a:srgbClr val="00B8F5"/>
            </a:solidFill>
          </a:ln>
        </p:spPr>
        <p:txBody>
          <a:bodyPr wrap="square" lIns="0" tIns="0" rIns="0" bIns="0" rtlCol="0"/>
          <a:lstStyle/>
          <a:p>
            <a:pPr latinLnBrk="0"/>
            <a:endParaRPr sz="800" dirty="0">
              <a:latin typeface="+mn-ea"/>
            </a:endParaRPr>
          </a:p>
        </p:txBody>
      </p:sp>
      <p:sp>
        <p:nvSpPr>
          <p:cNvPr id="109" name="object 31">
            <a:extLst>
              <a:ext uri="{FF2B5EF4-FFF2-40B4-BE49-F238E27FC236}">
                <a16:creationId xmlns:a16="http://schemas.microsoft.com/office/drawing/2014/main" id="{065C914B-2746-9F57-ED2A-B41CE6EA6B90}"/>
              </a:ext>
            </a:extLst>
          </p:cNvPr>
          <p:cNvSpPr/>
          <p:nvPr/>
        </p:nvSpPr>
        <p:spPr>
          <a:xfrm>
            <a:off x="4931544" y="1680435"/>
            <a:ext cx="0" cy="0"/>
          </a:xfrm>
          <a:custGeom>
            <a:avLst/>
            <a:gdLst/>
            <a:ahLst/>
            <a:cxnLst/>
            <a:rect l="l" t="t" r="r" b="b"/>
            <a:pathLst>
              <a:path>
                <a:moveTo>
                  <a:pt x="0" y="0"/>
                </a:moveTo>
                <a:lnTo>
                  <a:pt x="0" y="0"/>
                </a:lnTo>
              </a:path>
            </a:pathLst>
          </a:custGeom>
          <a:ln w="12700">
            <a:solidFill>
              <a:srgbClr val="1E49E2"/>
            </a:solidFill>
          </a:ln>
        </p:spPr>
        <p:txBody>
          <a:bodyPr wrap="square" lIns="0" tIns="0" rIns="0" bIns="0" rtlCol="0"/>
          <a:lstStyle/>
          <a:p>
            <a:pPr latinLnBrk="0"/>
            <a:endParaRPr sz="800" dirty="0">
              <a:latin typeface="+mn-ea"/>
            </a:endParaRPr>
          </a:p>
        </p:txBody>
      </p:sp>
      <p:sp>
        <p:nvSpPr>
          <p:cNvPr id="110" name="object 32">
            <a:extLst>
              <a:ext uri="{FF2B5EF4-FFF2-40B4-BE49-F238E27FC236}">
                <a16:creationId xmlns:a16="http://schemas.microsoft.com/office/drawing/2014/main" id="{60CC5D1D-CB32-84B3-8F5B-6FEA5335380E}"/>
              </a:ext>
            </a:extLst>
          </p:cNvPr>
          <p:cNvSpPr/>
          <p:nvPr/>
        </p:nvSpPr>
        <p:spPr>
          <a:xfrm>
            <a:off x="4931544" y="3541967"/>
            <a:ext cx="0" cy="0"/>
          </a:xfrm>
          <a:custGeom>
            <a:avLst/>
            <a:gdLst/>
            <a:ahLst/>
            <a:cxnLst/>
            <a:rect l="l" t="t" r="r" b="b"/>
            <a:pathLst>
              <a:path>
                <a:moveTo>
                  <a:pt x="0" y="0"/>
                </a:moveTo>
                <a:lnTo>
                  <a:pt x="0" y="0"/>
                </a:lnTo>
              </a:path>
            </a:pathLst>
          </a:custGeom>
          <a:ln w="12700">
            <a:solidFill>
              <a:srgbClr val="1E49E2"/>
            </a:solidFill>
          </a:ln>
        </p:spPr>
        <p:txBody>
          <a:bodyPr wrap="square" lIns="0" tIns="0" rIns="0" bIns="0" rtlCol="0"/>
          <a:lstStyle/>
          <a:p>
            <a:pPr latinLnBrk="0"/>
            <a:endParaRPr sz="800" dirty="0">
              <a:latin typeface="+mn-ea"/>
            </a:endParaRPr>
          </a:p>
        </p:txBody>
      </p:sp>
      <p:sp>
        <p:nvSpPr>
          <p:cNvPr id="113" name="object 37">
            <a:extLst>
              <a:ext uri="{FF2B5EF4-FFF2-40B4-BE49-F238E27FC236}">
                <a16:creationId xmlns:a16="http://schemas.microsoft.com/office/drawing/2014/main" id="{F2330056-53D7-BE6C-2FB9-0924DD48F39C}"/>
              </a:ext>
            </a:extLst>
          </p:cNvPr>
          <p:cNvSpPr/>
          <p:nvPr/>
        </p:nvSpPr>
        <p:spPr>
          <a:xfrm>
            <a:off x="6372810" y="1680435"/>
            <a:ext cx="0" cy="0"/>
          </a:xfrm>
          <a:custGeom>
            <a:avLst/>
            <a:gdLst/>
            <a:ahLst/>
            <a:cxnLst/>
            <a:rect l="l" t="t" r="r" b="b"/>
            <a:pathLst>
              <a:path>
                <a:moveTo>
                  <a:pt x="0" y="0"/>
                </a:moveTo>
                <a:lnTo>
                  <a:pt x="0" y="0"/>
                </a:lnTo>
              </a:path>
            </a:pathLst>
          </a:custGeom>
          <a:ln w="12700">
            <a:solidFill>
              <a:srgbClr val="1E49E2"/>
            </a:solidFill>
          </a:ln>
        </p:spPr>
        <p:txBody>
          <a:bodyPr wrap="square" lIns="0" tIns="0" rIns="0" bIns="0" rtlCol="0"/>
          <a:lstStyle/>
          <a:p>
            <a:pPr latinLnBrk="0"/>
            <a:endParaRPr sz="800" dirty="0">
              <a:latin typeface="+mn-ea"/>
            </a:endParaRPr>
          </a:p>
        </p:txBody>
      </p:sp>
      <p:sp>
        <p:nvSpPr>
          <p:cNvPr id="114" name="object 38">
            <a:extLst>
              <a:ext uri="{FF2B5EF4-FFF2-40B4-BE49-F238E27FC236}">
                <a16:creationId xmlns:a16="http://schemas.microsoft.com/office/drawing/2014/main" id="{103E2F41-F529-68FA-CEDF-FDE31579B975}"/>
              </a:ext>
            </a:extLst>
          </p:cNvPr>
          <p:cNvSpPr/>
          <p:nvPr/>
        </p:nvSpPr>
        <p:spPr>
          <a:xfrm>
            <a:off x="6372810" y="3541967"/>
            <a:ext cx="0" cy="0"/>
          </a:xfrm>
          <a:custGeom>
            <a:avLst/>
            <a:gdLst/>
            <a:ahLst/>
            <a:cxnLst/>
            <a:rect l="l" t="t" r="r" b="b"/>
            <a:pathLst>
              <a:path>
                <a:moveTo>
                  <a:pt x="0" y="0"/>
                </a:moveTo>
                <a:lnTo>
                  <a:pt x="0" y="0"/>
                </a:lnTo>
              </a:path>
            </a:pathLst>
          </a:custGeom>
          <a:ln w="12700">
            <a:solidFill>
              <a:srgbClr val="1E49E2"/>
            </a:solidFill>
          </a:ln>
        </p:spPr>
        <p:txBody>
          <a:bodyPr wrap="square" lIns="0" tIns="0" rIns="0" bIns="0" rtlCol="0"/>
          <a:lstStyle/>
          <a:p>
            <a:pPr latinLnBrk="0"/>
            <a:endParaRPr sz="800" dirty="0">
              <a:latin typeface="+mn-ea"/>
            </a:endParaRPr>
          </a:p>
        </p:txBody>
      </p:sp>
      <p:sp>
        <p:nvSpPr>
          <p:cNvPr id="115" name="object 40">
            <a:extLst>
              <a:ext uri="{FF2B5EF4-FFF2-40B4-BE49-F238E27FC236}">
                <a16:creationId xmlns:a16="http://schemas.microsoft.com/office/drawing/2014/main" id="{CDB20FA0-C53D-A4CA-3A6E-561C5BFFA20A}"/>
              </a:ext>
            </a:extLst>
          </p:cNvPr>
          <p:cNvSpPr/>
          <p:nvPr/>
        </p:nvSpPr>
        <p:spPr>
          <a:xfrm>
            <a:off x="6372810" y="3822644"/>
            <a:ext cx="0" cy="0"/>
          </a:xfrm>
          <a:custGeom>
            <a:avLst/>
            <a:gdLst/>
            <a:ahLst/>
            <a:cxnLst/>
            <a:rect l="l" t="t" r="r" b="b"/>
            <a:pathLst>
              <a:path>
                <a:moveTo>
                  <a:pt x="0" y="0"/>
                </a:moveTo>
                <a:lnTo>
                  <a:pt x="0" y="0"/>
                </a:lnTo>
              </a:path>
            </a:pathLst>
          </a:custGeom>
          <a:ln w="12700">
            <a:solidFill>
              <a:srgbClr val="1E49E2"/>
            </a:solidFill>
          </a:ln>
        </p:spPr>
        <p:txBody>
          <a:bodyPr wrap="square" lIns="0" tIns="0" rIns="0" bIns="0" rtlCol="0"/>
          <a:lstStyle/>
          <a:p>
            <a:pPr latinLnBrk="0"/>
            <a:endParaRPr sz="800" dirty="0">
              <a:latin typeface="+mn-ea"/>
            </a:endParaRPr>
          </a:p>
        </p:txBody>
      </p:sp>
      <p:sp>
        <p:nvSpPr>
          <p:cNvPr id="116" name="object 45">
            <a:extLst>
              <a:ext uri="{FF2B5EF4-FFF2-40B4-BE49-F238E27FC236}">
                <a16:creationId xmlns:a16="http://schemas.microsoft.com/office/drawing/2014/main" id="{CF8C48E7-0D38-A9EC-2786-64E54316EB3D}"/>
              </a:ext>
            </a:extLst>
          </p:cNvPr>
          <p:cNvSpPr/>
          <p:nvPr/>
        </p:nvSpPr>
        <p:spPr>
          <a:xfrm>
            <a:off x="3671783" y="1762014"/>
            <a:ext cx="1030393" cy="1030393"/>
          </a:xfrm>
          <a:custGeom>
            <a:avLst/>
            <a:gdLst/>
            <a:ahLst/>
            <a:cxnLst/>
            <a:rect l="l" t="t" r="r" b="b"/>
            <a:pathLst>
              <a:path w="1545589" h="1545589">
                <a:moveTo>
                  <a:pt x="772579" y="0"/>
                </a:moveTo>
                <a:lnTo>
                  <a:pt x="723720" y="1519"/>
                </a:lnTo>
                <a:lnTo>
                  <a:pt x="675668" y="6019"/>
                </a:lnTo>
                <a:lnTo>
                  <a:pt x="628515" y="13408"/>
                </a:lnTo>
                <a:lnTo>
                  <a:pt x="582350" y="23595"/>
                </a:lnTo>
                <a:lnTo>
                  <a:pt x="537264" y="36490"/>
                </a:lnTo>
                <a:lnTo>
                  <a:pt x="493348" y="52003"/>
                </a:lnTo>
                <a:lnTo>
                  <a:pt x="450692" y="70043"/>
                </a:lnTo>
                <a:lnTo>
                  <a:pt x="409386" y="90519"/>
                </a:lnTo>
                <a:lnTo>
                  <a:pt x="369521" y="113342"/>
                </a:lnTo>
                <a:lnTo>
                  <a:pt x="331188" y="138420"/>
                </a:lnTo>
                <a:lnTo>
                  <a:pt x="294477" y="165663"/>
                </a:lnTo>
                <a:lnTo>
                  <a:pt x="259479" y="194980"/>
                </a:lnTo>
                <a:lnTo>
                  <a:pt x="226283" y="226282"/>
                </a:lnTo>
                <a:lnTo>
                  <a:pt x="194981" y="259477"/>
                </a:lnTo>
                <a:lnTo>
                  <a:pt x="165664" y="294475"/>
                </a:lnTo>
                <a:lnTo>
                  <a:pt x="138420" y="331185"/>
                </a:lnTo>
                <a:lnTo>
                  <a:pt x="113342" y="369518"/>
                </a:lnTo>
                <a:lnTo>
                  <a:pt x="90520" y="409382"/>
                </a:lnTo>
                <a:lnTo>
                  <a:pt x="70043" y="450687"/>
                </a:lnTo>
                <a:lnTo>
                  <a:pt x="52003" y="493342"/>
                </a:lnTo>
                <a:lnTo>
                  <a:pt x="36490" y="537258"/>
                </a:lnTo>
                <a:lnTo>
                  <a:pt x="23595" y="582342"/>
                </a:lnTo>
                <a:lnTo>
                  <a:pt x="13408" y="628506"/>
                </a:lnTo>
                <a:lnTo>
                  <a:pt x="6019" y="675658"/>
                </a:lnTo>
                <a:lnTo>
                  <a:pt x="1519" y="723708"/>
                </a:lnTo>
                <a:lnTo>
                  <a:pt x="0" y="772566"/>
                </a:lnTo>
                <a:lnTo>
                  <a:pt x="1519" y="821426"/>
                </a:lnTo>
                <a:lnTo>
                  <a:pt x="6019" y="869479"/>
                </a:lnTo>
                <a:lnTo>
                  <a:pt x="13408" y="916633"/>
                </a:lnTo>
                <a:lnTo>
                  <a:pt x="23595" y="962799"/>
                </a:lnTo>
                <a:lnTo>
                  <a:pt x="36490" y="1007885"/>
                </a:lnTo>
                <a:lnTo>
                  <a:pt x="52003" y="1051802"/>
                </a:lnTo>
                <a:lnTo>
                  <a:pt x="70043" y="1094458"/>
                </a:lnTo>
                <a:lnTo>
                  <a:pt x="90520" y="1135764"/>
                </a:lnTo>
                <a:lnTo>
                  <a:pt x="113342" y="1175629"/>
                </a:lnTo>
                <a:lnTo>
                  <a:pt x="138420" y="1213962"/>
                </a:lnTo>
                <a:lnTo>
                  <a:pt x="165664" y="1250673"/>
                </a:lnTo>
                <a:lnTo>
                  <a:pt x="194981" y="1285671"/>
                </a:lnTo>
                <a:lnTo>
                  <a:pt x="226283" y="1318866"/>
                </a:lnTo>
                <a:lnTo>
                  <a:pt x="259479" y="1350167"/>
                </a:lnTo>
                <a:lnTo>
                  <a:pt x="294477" y="1379485"/>
                </a:lnTo>
                <a:lnTo>
                  <a:pt x="331188" y="1406728"/>
                </a:lnTo>
                <a:lnTo>
                  <a:pt x="369521" y="1431805"/>
                </a:lnTo>
                <a:lnTo>
                  <a:pt x="409386" y="1454627"/>
                </a:lnTo>
                <a:lnTo>
                  <a:pt x="450692" y="1475103"/>
                </a:lnTo>
                <a:lnTo>
                  <a:pt x="493348" y="1493143"/>
                </a:lnTo>
                <a:lnTo>
                  <a:pt x="537264" y="1508655"/>
                </a:lnTo>
                <a:lnTo>
                  <a:pt x="582350" y="1521550"/>
                </a:lnTo>
                <a:lnTo>
                  <a:pt x="628515" y="1531737"/>
                </a:lnTo>
                <a:lnTo>
                  <a:pt x="675668" y="1539126"/>
                </a:lnTo>
                <a:lnTo>
                  <a:pt x="723720" y="1543625"/>
                </a:lnTo>
                <a:lnTo>
                  <a:pt x="772579" y="1545145"/>
                </a:lnTo>
                <a:lnTo>
                  <a:pt x="821438" y="1543625"/>
                </a:lnTo>
                <a:lnTo>
                  <a:pt x="869489" y="1539126"/>
                </a:lnTo>
                <a:lnTo>
                  <a:pt x="916642" y="1531737"/>
                </a:lnTo>
                <a:lnTo>
                  <a:pt x="962807" y="1521550"/>
                </a:lnTo>
                <a:lnTo>
                  <a:pt x="1007893" y="1508655"/>
                </a:lnTo>
                <a:lnTo>
                  <a:pt x="1051809" y="1493143"/>
                </a:lnTo>
                <a:lnTo>
                  <a:pt x="1094465" y="1475103"/>
                </a:lnTo>
                <a:lnTo>
                  <a:pt x="1135771" y="1454627"/>
                </a:lnTo>
                <a:lnTo>
                  <a:pt x="1175636" y="1431805"/>
                </a:lnTo>
                <a:lnTo>
                  <a:pt x="1213969" y="1406728"/>
                </a:lnTo>
                <a:lnTo>
                  <a:pt x="1250680" y="1379485"/>
                </a:lnTo>
                <a:lnTo>
                  <a:pt x="1285678" y="1350167"/>
                </a:lnTo>
                <a:lnTo>
                  <a:pt x="1318874" y="1318866"/>
                </a:lnTo>
                <a:lnTo>
                  <a:pt x="1350176" y="1285671"/>
                </a:lnTo>
                <a:lnTo>
                  <a:pt x="1379494" y="1250673"/>
                </a:lnTo>
                <a:lnTo>
                  <a:pt x="1406737" y="1213962"/>
                </a:lnTo>
                <a:lnTo>
                  <a:pt x="1431815" y="1175629"/>
                </a:lnTo>
                <a:lnTo>
                  <a:pt x="1454638" y="1135764"/>
                </a:lnTo>
                <a:lnTo>
                  <a:pt x="1475114" y="1094458"/>
                </a:lnTo>
                <a:lnTo>
                  <a:pt x="1493154" y="1051802"/>
                </a:lnTo>
                <a:lnTo>
                  <a:pt x="1508667" y="1007885"/>
                </a:lnTo>
                <a:lnTo>
                  <a:pt x="1521562" y="962799"/>
                </a:lnTo>
                <a:lnTo>
                  <a:pt x="1531750" y="916633"/>
                </a:lnTo>
                <a:lnTo>
                  <a:pt x="1539138" y="869479"/>
                </a:lnTo>
                <a:lnTo>
                  <a:pt x="1543638" y="821426"/>
                </a:lnTo>
                <a:lnTo>
                  <a:pt x="1545158" y="772566"/>
                </a:lnTo>
                <a:lnTo>
                  <a:pt x="1543638" y="723708"/>
                </a:lnTo>
                <a:lnTo>
                  <a:pt x="1539138" y="675658"/>
                </a:lnTo>
                <a:lnTo>
                  <a:pt x="1531750" y="628506"/>
                </a:lnTo>
                <a:lnTo>
                  <a:pt x="1521562" y="582342"/>
                </a:lnTo>
                <a:lnTo>
                  <a:pt x="1508667" y="537258"/>
                </a:lnTo>
                <a:lnTo>
                  <a:pt x="1493154" y="493342"/>
                </a:lnTo>
                <a:lnTo>
                  <a:pt x="1475114" y="450687"/>
                </a:lnTo>
                <a:lnTo>
                  <a:pt x="1454638" y="409382"/>
                </a:lnTo>
                <a:lnTo>
                  <a:pt x="1431815" y="369518"/>
                </a:lnTo>
                <a:lnTo>
                  <a:pt x="1406737" y="331185"/>
                </a:lnTo>
                <a:lnTo>
                  <a:pt x="1379494" y="294475"/>
                </a:lnTo>
                <a:lnTo>
                  <a:pt x="1350176" y="259477"/>
                </a:lnTo>
                <a:lnTo>
                  <a:pt x="1318874" y="226282"/>
                </a:lnTo>
                <a:lnTo>
                  <a:pt x="1285678" y="194980"/>
                </a:lnTo>
                <a:lnTo>
                  <a:pt x="1250680" y="165663"/>
                </a:lnTo>
                <a:lnTo>
                  <a:pt x="1213969" y="138420"/>
                </a:lnTo>
                <a:lnTo>
                  <a:pt x="1175636" y="113342"/>
                </a:lnTo>
                <a:lnTo>
                  <a:pt x="1135771" y="90519"/>
                </a:lnTo>
                <a:lnTo>
                  <a:pt x="1094465" y="70043"/>
                </a:lnTo>
                <a:lnTo>
                  <a:pt x="1051809" y="52003"/>
                </a:lnTo>
                <a:lnTo>
                  <a:pt x="1007893" y="36490"/>
                </a:lnTo>
                <a:lnTo>
                  <a:pt x="962807" y="23595"/>
                </a:lnTo>
                <a:lnTo>
                  <a:pt x="916642" y="13408"/>
                </a:lnTo>
                <a:lnTo>
                  <a:pt x="869489" y="6019"/>
                </a:lnTo>
                <a:lnTo>
                  <a:pt x="821438" y="1519"/>
                </a:lnTo>
                <a:lnTo>
                  <a:pt x="772579" y="0"/>
                </a:lnTo>
                <a:close/>
              </a:path>
            </a:pathLst>
          </a:custGeom>
          <a:solidFill>
            <a:srgbClr val="F7F7F7"/>
          </a:solidFill>
        </p:spPr>
        <p:txBody>
          <a:bodyPr wrap="square" lIns="0" tIns="0" rIns="0" bIns="0" rtlCol="0"/>
          <a:lstStyle/>
          <a:p>
            <a:pPr latinLnBrk="0"/>
            <a:endParaRPr sz="800" dirty="0">
              <a:latin typeface="+mn-ea"/>
            </a:endParaRPr>
          </a:p>
        </p:txBody>
      </p:sp>
      <p:sp>
        <p:nvSpPr>
          <p:cNvPr id="117" name="object 46">
            <a:extLst>
              <a:ext uri="{FF2B5EF4-FFF2-40B4-BE49-F238E27FC236}">
                <a16:creationId xmlns:a16="http://schemas.microsoft.com/office/drawing/2014/main" id="{3FDB1D5F-9568-0A12-ED4A-5ED926D5CCF6}"/>
              </a:ext>
            </a:extLst>
          </p:cNvPr>
          <p:cNvSpPr txBox="1"/>
          <p:nvPr/>
        </p:nvSpPr>
        <p:spPr>
          <a:xfrm>
            <a:off x="3598868" y="1947012"/>
            <a:ext cx="1178983" cy="1687471"/>
          </a:xfrm>
          <a:prstGeom prst="rect">
            <a:avLst/>
          </a:prstGeom>
        </p:spPr>
        <p:txBody>
          <a:bodyPr vert="horz" wrap="square" lIns="0" tIns="8467" rIns="0" bIns="0" rtlCol="0">
            <a:spAutoFit/>
          </a:bodyPr>
          <a:lstStyle/>
          <a:p>
            <a:pPr algn="ctr" latinLnBrk="0">
              <a:spcBef>
                <a:spcPts val="67"/>
              </a:spcBef>
            </a:pPr>
            <a:r>
              <a:rPr sz="3600" b="1" spc="-80" dirty="0">
                <a:solidFill>
                  <a:srgbClr val="1E49E2"/>
                </a:solidFill>
                <a:latin typeface="KPMG Bold" panose="020B0803030202040204" pitchFamily="34" charset="0"/>
              </a:rPr>
              <a:t>52%</a:t>
            </a:r>
          </a:p>
          <a:p>
            <a:pPr marR="3387" latinLnBrk="0">
              <a:lnSpc>
                <a:spcPct val="106100"/>
              </a:lnSpc>
              <a:spcBef>
                <a:spcPts val="2727"/>
              </a:spcBef>
            </a:pPr>
            <a:endParaRPr lang="en-US" altLang="ko-KR" sz="733" spc="57" dirty="0">
              <a:solidFill>
                <a:srgbClr val="1E49E2"/>
              </a:solidFill>
              <a:latin typeface="KoPub돋움체 Medium" panose="00000600000000000000" pitchFamily="2" charset="-127"/>
              <a:ea typeface="KoPub돋움체 Medium" panose="00000600000000000000" pitchFamily="2" charset="-127"/>
              <a:cs typeface="Calibri"/>
            </a:endParaRPr>
          </a:p>
          <a:p>
            <a:pPr marL="8467" marR="3387" latinLnBrk="0">
              <a:lnSpc>
                <a:spcPct val="106100"/>
              </a:lnSpc>
              <a:spcBef>
                <a:spcPts val="600"/>
              </a:spcBef>
            </a:pPr>
            <a:r>
              <a:rPr lang="ko-KR" altLang="en-US"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절반 이상의 경영진이 자사의 공급망 가시성에 대하여 작년보다 더 우려된다고 응답 </a:t>
            </a:r>
            <a:endParaRPr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p:txBody>
      </p:sp>
      <p:sp>
        <p:nvSpPr>
          <p:cNvPr id="120" name="object 49">
            <a:extLst>
              <a:ext uri="{FF2B5EF4-FFF2-40B4-BE49-F238E27FC236}">
                <a16:creationId xmlns:a16="http://schemas.microsoft.com/office/drawing/2014/main" id="{BA9D6727-0BDF-757A-E223-EE304876EB56}"/>
              </a:ext>
            </a:extLst>
          </p:cNvPr>
          <p:cNvSpPr/>
          <p:nvPr/>
        </p:nvSpPr>
        <p:spPr>
          <a:xfrm>
            <a:off x="5140724" y="1762014"/>
            <a:ext cx="1030393" cy="1030393"/>
          </a:xfrm>
          <a:custGeom>
            <a:avLst/>
            <a:gdLst/>
            <a:ahLst/>
            <a:cxnLst/>
            <a:rect l="l" t="t" r="r" b="b"/>
            <a:pathLst>
              <a:path w="1545590" h="1545589">
                <a:moveTo>
                  <a:pt x="772579" y="0"/>
                </a:moveTo>
                <a:lnTo>
                  <a:pt x="723720" y="1519"/>
                </a:lnTo>
                <a:lnTo>
                  <a:pt x="675668" y="6019"/>
                </a:lnTo>
                <a:lnTo>
                  <a:pt x="628515" y="13408"/>
                </a:lnTo>
                <a:lnTo>
                  <a:pt x="582350" y="23595"/>
                </a:lnTo>
                <a:lnTo>
                  <a:pt x="537264" y="36490"/>
                </a:lnTo>
                <a:lnTo>
                  <a:pt x="493348" y="52003"/>
                </a:lnTo>
                <a:lnTo>
                  <a:pt x="450692" y="70043"/>
                </a:lnTo>
                <a:lnTo>
                  <a:pt x="409386" y="90519"/>
                </a:lnTo>
                <a:lnTo>
                  <a:pt x="369521" y="113342"/>
                </a:lnTo>
                <a:lnTo>
                  <a:pt x="331188" y="138420"/>
                </a:lnTo>
                <a:lnTo>
                  <a:pt x="294477" y="165663"/>
                </a:lnTo>
                <a:lnTo>
                  <a:pt x="259479" y="194980"/>
                </a:lnTo>
                <a:lnTo>
                  <a:pt x="226283" y="226282"/>
                </a:lnTo>
                <a:lnTo>
                  <a:pt x="194981" y="259477"/>
                </a:lnTo>
                <a:lnTo>
                  <a:pt x="165664" y="294475"/>
                </a:lnTo>
                <a:lnTo>
                  <a:pt x="138420" y="331185"/>
                </a:lnTo>
                <a:lnTo>
                  <a:pt x="113342" y="369518"/>
                </a:lnTo>
                <a:lnTo>
                  <a:pt x="90520" y="409382"/>
                </a:lnTo>
                <a:lnTo>
                  <a:pt x="70043" y="450687"/>
                </a:lnTo>
                <a:lnTo>
                  <a:pt x="52003" y="493342"/>
                </a:lnTo>
                <a:lnTo>
                  <a:pt x="36490" y="537258"/>
                </a:lnTo>
                <a:lnTo>
                  <a:pt x="23595" y="582342"/>
                </a:lnTo>
                <a:lnTo>
                  <a:pt x="13408" y="628506"/>
                </a:lnTo>
                <a:lnTo>
                  <a:pt x="6019" y="675658"/>
                </a:lnTo>
                <a:lnTo>
                  <a:pt x="1519" y="723708"/>
                </a:lnTo>
                <a:lnTo>
                  <a:pt x="0" y="772566"/>
                </a:lnTo>
                <a:lnTo>
                  <a:pt x="1519" y="821426"/>
                </a:lnTo>
                <a:lnTo>
                  <a:pt x="6019" y="869479"/>
                </a:lnTo>
                <a:lnTo>
                  <a:pt x="13408" y="916633"/>
                </a:lnTo>
                <a:lnTo>
                  <a:pt x="23595" y="962799"/>
                </a:lnTo>
                <a:lnTo>
                  <a:pt x="36490" y="1007885"/>
                </a:lnTo>
                <a:lnTo>
                  <a:pt x="52003" y="1051802"/>
                </a:lnTo>
                <a:lnTo>
                  <a:pt x="70043" y="1094458"/>
                </a:lnTo>
                <a:lnTo>
                  <a:pt x="90520" y="1135764"/>
                </a:lnTo>
                <a:lnTo>
                  <a:pt x="113342" y="1175629"/>
                </a:lnTo>
                <a:lnTo>
                  <a:pt x="138420" y="1213962"/>
                </a:lnTo>
                <a:lnTo>
                  <a:pt x="165664" y="1250673"/>
                </a:lnTo>
                <a:lnTo>
                  <a:pt x="194981" y="1285671"/>
                </a:lnTo>
                <a:lnTo>
                  <a:pt x="226283" y="1318866"/>
                </a:lnTo>
                <a:lnTo>
                  <a:pt x="259479" y="1350167"/>
                </a:lnTo>
                <a:lnTo>
                  <a:pt x="294477" y="1379485"/>
                </a:lnTo>
                <a:lnTo>
                  <a:pt x="331188" y="1406728"/>
                </a:lnTo>
                <a:lnTo>
                  <a:pt x="369521" y="1431805"/>
                </a:lnTo>
                <a:lnTo>
                  <a:pt x="409386" y="1454627"/>
                </a:lnTo>
                <a:lnTo>
                  <a:pt x="450692" y="1475103"/>
                </a:lnTo>
                <a:lnTo>
                  <a:pt x="493348" y="1493143"/>
                </a:lnTo>
                <a:lnTo>
                  <a:pt x="537264" y="1508655"/>
                </a:lnTo>
                <a:lnTo>
                  <a:pt x="582350" y="1521550"/>
                </a:lnTo>
                <a:lnTo>
                  <a:pt x="628515" y="1531737"/>
                </a:lnTo>
                <a:lnTo>
                  <a:pt x="675668" y="1539126"/>
                </a:lnTo>
                <a:lnTo>
                  <a:pt x="723720" y="1543625"/>
                </a:lnTo>
                <a:lnTo>
                  <a:pt x="772579" y="1545145"/>
                </a:lnTo>
                <a:lnTo>
                  <a:pt x="821438" y="1543625"/>
                </a:lnTo>
                <a:lnTo>
                  <a:pt x="869489" y="1539126"/>
                </a:lnTo>
                <a:lnTo>
                  <a:pt x="916642" y="1531737"/>
                </a:lnTo>
                <a:lnTo>
                  <a:pt x="962807" y="1521550"/>
                </a:lnTo>
                <a:lnTo>
                  <a:pt x="1007893" y="1508655"/>
                </a:lnTo>
                <a:lnTo>
                  <a:pt x="1051809" y="1493143"/>
                </a:lnTo>
                <a:lnTo>
                  <a:pt x="1094465" y="1475103"/>
                </a:lnTo>
                <a:lnTo>
                  <a:pt x="1135771" y="1454627"/>
                </a:lnTo>
                <a:lnTo>
                  <a:pt x="1175636" y="1431805"/>
                </a:lnTo>
                <a:lnTo>
                  <a:pt x="1213969" y="1406728"/>
                </a:lnTo>
                <a:lnTo>
                  <a:pt x="1250680" y="1379485"/>
                </a:lnTo>
                <a:lnTo>
                  <a:pt x="1285678" y="1350167"/>
                </a:lnTo>
                <a:lnTo>
                  <a:pt x="1318874" y="1318866"/>
                </a:lnTo>
                <a:lnTo>
                  <a:pt x="1350176" y="1285671"/>
                </a:lnTo>
                <a:lnTo>
                  <a:pt x="1379494" y="1250673"/>
                </a:lnTo>
                <a:lnTo>
                  <a:pt x="1406737" y="1213962"/>
                </a:lnTo>
                <a:lnTo>
                  <a:pt x="1431815" y="1175629"/>
                </a:lnTo>
                <a:lnTo>
                  <a:pt x="1454638" y="1135764"/>
                </a:lnTo>
                <a:lnTo>
                  <a:pt x="1475114" y="1094458"/>
                </a:lnTo>
                <a:lnTo>
                  <a:pt x="1493154" y="1051802"/>
                </a:lnTo>
                <a:lnTo>
                  <a:pt x="1508667" y="1007885"/>
                </a:lnTo>
                <a:lnTo>
                  <a:pt x="1521562" y="962799"/>
                </a:lnTo>
                <a:lnTo>
                  <a:pt x="1531750" y="916633"/>
                </a:lnTo>
                <a:lnTo>
                  <a:pt x="1539138" y="869479"/>
                </a:lnTo>
                <a:lnTo>
                  <a:pt x="1543638" y="821426"/>
                </a:lnTo>
                <a:lnTo>
                  <a:pt x="1545158" y="772566"/>
                </a:lnTo>
                <a:lnTo>
                  <a:pt x="1543638" y="723708"/>
                </a:lnTo>
                <a:lnTo>
                  <a:pt x="1539138" y="675658"/>
                </a:lnTo>
                <a:lnTo>
                  <a:pt x="1531750" y="628506"/>
                </a:lnTo>
                <a:lnTo>
                  <a:pt x="1521562" y="582342"/>
                </a:lnTo>
                <a:lnTo>
                  <a:pt x="1508667" y="537258"/>
                </a:lnTo>
                <a:lnTo>
                  <a:pt x="1493154" y="493342"/>
                </a:lnTo>
                <a:lnTo>
                  <a:pt x="1475114" y="450687"/>
                </a:lnTo>
                <a:lnTo>
                  <a:pt x="1454638" y="409382"/>
                </a:lnTo>
                <a:lnTo>
                  <a:pt x="1431815" y="369518"/>
                </a:lnTo>
                <a:lnTo>
                  <a:pt x="1406737" y="331185"/>
                </a:lnTo>
                <a:lnTo>
                  <a:pt x="1379494" y="294475"/>
                </a:lnTo>
                <a:lnTo>
                  <a:pt x="1350176" y="259477"/>
                </a:lnTo>
                <a:lnTo>
                  <a:pt x="1318874" y="226282"/>
                </a:lnTo>
                <a:lnTo>
                  <a:pt x="1285678" y="194980"/>
                </a:lnTo>
                <a:lnTo>
                  <a:pt x="1250680" y="165663"/>
                </a:lnTo>
                <a:lnTo>
                  <a:pt x="1213969" y="138420"/>
                </a:lnTo>
                <a:lnTo>
                  <a:pt x="1175636" y="113342"/>
                </a:lnTo>
                <a:lnTo>
                  <a:pt x="1135771" y="90519"/>
                </a:lnTo>
                <a:lnTo>
                  <a:pt x="1094465" y="70043"/>
                </a:lnTo>
                <a:lnTo>
                  <a:pt x="1051809" y="52003"/>
                </a:lnTo>
                <a:lnTo>
                  <a:pt x="1007893" y="36490"/>
                </a:lnTo>
                <a:lnTo>
                  <a:pt x="962807" y="23595"/>
                </a:lnTo>
                <a:lnTo>
                  <a:pt x="916642" y="13408"/>
                </a:lnTo>
                <a:lnTo>
                  <a:pt x="869489" y="6019"/>
                </a:lnTo>
                <a:lnTo>
                  <a:pt x="821438" y="1519"/>
                </a:lnTo>
                <a:lnTo>
                  <a:pt x="772579" y="0"/>
                </a:lnTo>
                <a:close/>
              </a:path>
            </a:pathLst>
          </a:custGeom>
          <a:solidFill>
            <a:srgbClr val="F7F7F7"/>
          </a:solidFill>
        </p:spPr>
        <p:txBody>
          <a:bodyPr wrap="square" lIns="0" tIns="0" rIns="0" bIns="0" rtlCol="0"/>
          <a:lstStyle/>
          <a:p>
            <a:pPr latinLnBrk="0"/>
            <a:endParaRPr sz="800" dirty="0">
              <a:latin typeface="+mn-ea"/>
            </a:endParaRPr>
          </a:p>
        </p:txBody>
      </p:sp>
      <p:sp>
        <p:nvSpPr>
          <p:cNvPr id="121" name="object 50">
            <a:extLst>
              <a:ext uri="{FF2B5EF4-FFF2-40B4-BE49-F238E27FC236}">
                <a16:creationId xmlns:a16="http://schemas.microsoft.com/office/drawing/2014/main" id="{BF30EE86-BD4B-EE18-A03B-E2FC137E0AE3}"/>
              </a:ext>
            </a:extLst>
          </p:cNvPr>
          <p:cNvSpPr txBox="1"/>
          <p:nvPr/>
        </p:nvSpPr>
        <p:spPr>
          <a:xfrm>
            <a:off x="5055777" y="1947012"/>
            <a:ext cx="1208617" cy="1540636"/>
          </a:xfrm>
          <a:prstGeom prst="rect">
            <a:avLst/>
          </a:prstGeom>
        </p:spPr>
        <p:txBody>
          <a:bodyPr vert="horz" wrap="square" lIns="0" tIns="8467" rIns="0" bIns="0" rtlCol="0">
            <a:spAutoFit/>
          </a:bodyPr>
          <a:lstStyle/>
          <a:p>
            <a:pPr algn="ctr" latinLnBrk="0">
              <a:spcBef>
                <a:spcPts val="67"/>
              </a:spcBef>
            </a:pPr>
            <a:r>
              <a:rPr sz="3600" b="1" spc="-80" dirty="0">
                <a:solidFill>
                  <a:srgbClr val="1E49E2"/>
                </a:solidFill>
                <a:latin typeface="KPMG Bold" panose="020B0803030202040204" pitchFamily="34" charset="0"/>
              </a:rPr>
              <a:t>61%</a:t>
            </a:r>
          </a:p>
          <a:p>
            <a:pPr marR="3387" latinLnBrk="0">
              <a:lnSpc>
                <a:spcPct val="106100"/>
              </a:lnSpc>
              <a:spcBef>
                <a:spcPts val="2727"/>
              </a:spcBef>
            </a:pPr>
            <a:endParaRPr lang="en-US" altLang="ko-KR" sz="733" spc="50" dirty="0">
              <a:solidFill>
                <a:srgbClr val="1E49E2"/>
              </a:solidFill>
              <a:latin typeface="KoPub돋움체 Medium" panose="00000600000000000000" pitchFamily="2" charset="-127"/>
              <a:ea typeface="KoPub돋움체 Medium" panose="00000600000000000000" pitchFamily="2" charset="-127"/>
              <a:cs typeface="Calibri"/>
            </a:endParaRPr>
          </a:p>
          <a:p>
            <a:pPr marL="8467" marR="3387" latinLnBrk="0">
              <a:lnSpc>
                <a:spcPct val="106100"/>
              </a:lnSpc>
              <a:spcBef>
                <a:spcPts val="600"/>
              </a:spcBef>
            </a:pPr>
            <a:r>
              <a:rPr lang="en-US" altLang="ko-KR"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61%</a:t>
            </a:r>
            <a:r>
              <a:rPr lang="ko-KR" altLang="en-US"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의 경영진은 공급망 가시성 향상을 최우선 과제로 고려 </a:t>
            </a:r>
            <a:endParaRPr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p:txBody>
      </p:sp>
      <p:sp>
        <p:nvSpPr>
          <p:cNvPr id="122" name="object 51">
            <a:extLst>
              <a:ext uri="{FF2B5EF4-FFF2-40B4-BE49-F238E27FC236}">
                <a16:creationId xmlns:a16="http://schemas.microsoft.com/office/drawing/2014/main" id="{39097340-DB85-FD29-39F9-815D66D997CE}"/>
              </a:ext>
            </a:extLst>
          </p:cNvPr>
          <p:cNvSpPr/>
          <p:nvPr/>
        </p:nvSpPr>
        <p:spPr>
          <a:xfrm>
            <a:off x="5140724" y="4005913"/>
            <a:ext cx="1030393" cy="1030393"/>
          </a:xfrm>
          <a:custGeom>
            <a:avLst/>
            <a:gdLst/>
            <a:ahLst/>
            <a:cxnLst/>
            <a:rect l="l" t="t" r="r" b="b"/>
            <a:pathLst>
              <a:path w="1545590" h="1545590">
                <a:moveTo>
                  <a:pt x="772579" y="0"/>
                </a:moveTo>
                <a:lnTo>
                  <a:pt x="723720" y="1519"/>
                </a:lnTo>
                <a:lnTo>
                  <a:pt x="675668" y="6019"/>
                </a:lnTo>
                <a:lnTo>
                  <a:pt x="628515" y="13408"/>
                </a:lnTo>
                <a:lnTo>
                  <a:pt x="582350" y="23595"/>
                </a:lnTo>
                <a:lnTo>
                  <a:pt x="537264" y="36490"/>
                </a:lnTo>
                <a:lnTo>
                  <a:pt x="493348" y="52003"/>
                </a:lnTo>
                <a:lnTo>
                  <a:pt x="450692" y="70043"/>
                </a:lnTo>
                <a:lnTo>
                  <a:pt x="409386" y="90519"/>
                </a:lnTo>
                <a:lnTo>
                  <a:pt x="369521" y="113342"/>
                </a:lnTo>
                <a:lnTo>
                  <a:pt x="331188" y="138420"/>
                </a:lnTo>
                <a:lnTo>
                  <a:pt x="294477" y="165663"/>
                </a:lnTo>
                <a:lnTo>
                  <a:pt x="259479" y="194980"/>
                </a:lnTo>
                <a:lnTo>
                  <a:pt x="226283" y="226282"/>
                </a:lnTo>
                <a:lnTo>
                  <a:pt x="194981" y="259477"/>
                </a:lnTo>
                <a:lnTo>
                  <a:pt x="165664" y="294475"/>
                </a:lnTo>
                <a:lnTo>
                  <a:pt x="138420" y="331185"/>
                </a:lnTo>
                <a:lnTo>
                  <a:pt x="113342" y="369518"/>
                </a:lnTo>
                <a:lnTo>
                  <a:pt x="90520" y="409382"/>
                </a:lnTo>
                <a:lnTo>
                  <a:pt x="70043" y="450687"/>
                </a:lnTo>
                <a:lnTo>
                  <a:pt x="52003" y="493342"/>
                </a:lnTo>
                <a:lnTo>
                  <a:pt x="36490" y="537258"/>
                </a:lnTo>
                <a:lnTo>
                  <a:pt x="23595" y="582342"/>
                </a:lnTo>
                <a:lnTo>
                  <a:pt x="13408" y="628506"/>
                </a:lnTo>
                <a:lnTo>
                  <a:pt x="6019" y="675658"/>
                </a:lnTo>
                <a:lnTo>
                  <a:pt x="1519" y="723708"/>
                </a:lnTo>
                <a:lnTo>
                  <a:pt x="0" y="772566"/>
                </a:lnTo>
                <a:lnTo>
                  <a:pt x="1519" y="821426"/>
                </a:lnTo>
                <a:lnTo>
                  <a:pt x="6019" y="869479"/>
                </a:lnTo>
                <a:lnTo>
                  <a:pt x="13408" y="916633"/>
                </a:lnTo>
                <a:lnTo>
                  <a:pt x="23595" y="962799"/>
                </a:lnTo>
                <a:lnTo>
                  <a:pt x="36490" y="1007885"/>
                </a:lnTo>
                <a:lnTo>
                  <a:pt x="52003" y="1051802"/>
                </a:lnTo>
                <a:lnTo>
                  <a:pt x="70043" y="1094458"/>
                </a:lnTo>
                <a:lnTo>
                  <a:pt x="90520" y="1135764"/>
                </a:lnTo>
                <a:lnTo>
                  <a:pt x="113342" y="1175629"/>
                </a:lnTo>
                <a:lnTo>
                  <a:pt x="138420" y="1213962"/>
                </a:lnTo>
                <a:lnTo>
                  <a:pt x="165664" y="1250673"/>
                </a:lnTo>
                <a:lnTo>
                  <a:pt x="194981" y="1285671"/>
                </a:lnTo>
                <a:lnTo>
                  <a:pt x="226283" y="1318866"/>
                </a:lnTo>
                <a:lnTo>
                  <a:pt x="259479" y="1350167"/>
                </a:lnTo>
                <a:lnTo>
                  <a:pt x="294477" y="1379485"/>
                </a:lnTo>
                <a:lnTo>
                  <a:pt x="331188" y="1406728"/>
                </a:lnTo>
                <a:lnTo>
                  <a:pt x="369521" y="1431805"/>
                </a:lnTo>
                <a:lnTo>
                  <a:pt x="409386" y="1454627"/>
                </a:lnTo>
                <a:lnTo>
                  <a:pt x="450692" y="1475103"/>
                </a:lnTo>
                <a:lnTo>
                  <a:pt x="493348" y="1493143"/>
                </a:lnTo>
                <a:lnTo>
                  <a:pt x="537264" y="1508655"/>
                </a:lnTo>
                <a:lnTo>
                  <a:pt x="582350" y="1521550"/>
                </a:lnTo>
                <a:lnTo>
                  <a:pt x="628515" y="1531737"/>
                </a:lnTo>
                <a:lnTo>
                  <a:pt x="675668" y="1539126"/>
                </a:lnTo>
                <a:lnTo>
                  <a:pt x="723720" y="1543625"/>
                </a:lnTo>
                <a:lnTo>
                  <a:pt x="772579" y="1545145"/>
                </a:lnTo>
                <a:lnTo>
                  <a:pt x="821438" y="1543625"/>
                </a:lnTo>
                <a:lnTo>
                  <a:pt x="869489" y="1539126"/>
                </a:lnTo>
                <a:lnTo>
                  <a:pt x="916642" y="1531737"/>
                </a:lnTo>
                <a:lnTo>
                  <a:pt x="962807" y="1521550"/>
                </a:lnTo>
                <a:lnTo>
                  <a:pt x="1007893" y="1508655"/>
                </a:lnTo>
                <a:lnTo>
                  <a:pt x="1051809" y="1493143"/>
                </a:lnTo>
                <a:lnTo>
                  <a:pt x="1094465" y="1475103"/>
                </a:lnTo>
                <a:lnTo>
                  <a:pt x="1135771" y="1454627"/>
                </a:lnTo>
                <a:lnTo>
                  <a:pt x="1175636" y="1431805"/>
                </a:lnTo>
                <a:lnTo>
                  <a:pt x="1213969" y="1406728"/>
                </a:lnTo>
                <a:lnTo>
                  <a:pt x="1250680" y="1379485"/>
                </a:lnTo>
                <a:lnTo>
                  <a:pt x="1285678" y="1350167"/>
                </a:lnTo>
                <a:lnTo>
                  <a:pt x="1318874" y="1318866"/>
                </a:lnTo>
                <a:lnTo>
                  <a:pt x="1350176" y="1285671"/>
                </a:lnTo>
                <a:lnTo>
                  <a:pt x="1379494" y="1250673"/>
                </a:lnTo>
                <a:lnTo>
                  <a:pt x="1406737" y="1213962"/>
                </a:lnTo>
                <a:lnTo>
                  <a:pt x="1431815" y="1175629"/>
                </a:lnTo>
                <a:lnTo>
                  <a:pt x="1454638" y="1135764"/>
                </a:lnTo>
                <a:lnTo>
                  <a:pt x="1475114" y="1094458"/>
                </a:lnTo>
                <a:lnTo>
                  <a:pt x="1493154" y="1051802"/>
                </a:lnTo>
                <a:lnTo>
                  <a:pt x="1508667" y="1007885"/>
                </a:lnTo>
                <a:lnTo>
                  <a:pt x="1521562" y="962799"/>
                </a:lnTo>
                <a:lnTo>
                  <a:pt x="1531750" y="916633"/>
                </a:lnTo>
                <a:lnTo>
                  <a:pt x="1539138" y="869479"/>
                </a:lnTo>
                <a:lnTo>
                  <a:pt x="1543638" y="821426"/>
                </a:lnTo>
                <a:lnTo>
                  <a:pt x="1545158" y="772566"/>
                </a:lnTo>
                <a:lnTo>
                  <a:pt x="1543638" y="723708"/>
                </a:lnTo>
                <a:lnTo>
                  <a:pt x="1539138" y="675658"/>
                </a:lnTo>
                <a:lnTo>
                  <a:pt x="1531750" y="628506"/>
                </a:lnTo>
                <a:lnTo>
                  <a:pt x="1521562" y="582342"/>
                </a:lnTo>
                <a:lnTo>
                  <a:pt x="1508667" y="537258"/>
                </a:lnTo>
                <a:lnTo>
                  <a:pt x="1493154" y="493342"/>
                </a:lnTo>
                <a:lnTo>
                  <a:pt x="1475114" y="450687"/>
                </a:lnTo>
                <a:lnTo>
                  <a:pt x="1454638" y="409382"/>
                </a:lnTo>
                <a:lnTo>
                  <a:pt x="1431815" y="369518"/>
                </a:lnTo>
                <a:lnTo>
                  <a:pt x="1406737" y="331185"/>
                </a:lnTo>
                <a:lnTo>
                  <a:pt x="1379494" y="294475"/>
                </a:lnTo>
                <a:lnTo>
                  <a:pt x="1350176" y="259477"/>
                </a:lnTo>
                <a:lnTo>
                  <a:pt x="1318874" y="226282"/>
                </a:lnTo>
                <a:lnTo>
                  <a:pt x="1285678" y="194980"/>
                </a:lnTo>
                <a:lnTo>
                  <a:pt x="1250680" y="165663"/>
                </a:lnTo>
                <a:lnTo>
                  <a:pt x="1213969" y="138420"/>
                </a:lnTo>
                <a:lnTo>
                  <a:pt x="1175636" y="113342"/>
                </a:lnTo>
                <a:lnTo>
                  <a:pt x="1135771" y="90519"/>
                </a:lnTo>
                <a:lnTo>
                  <a:pt x="1094465" y="70043"/>
                </a:lnTo>
                <a:lnTo>
                  <a:pt x="1051809" y="52003"/>
                </a:lnTo>
                <a:lnTo>
                  <a:pt x="1007893" y="36490"/>
                </a:lnTo>
                <a:lnTo>
                  <a:pt x="962807" y="23595"/>
                </a:lnTo>
                <a:lnTo>
                  <a:pt x="916642" y="13408"/>
                </a:lnTo>
                <a:lnTo>
                  <a:pt x="869489" y="6019"/>
                </a:lnTo>
                <a:lnTo>
                  <a:pt x="821438" y="1519"/>
                </a:lnTo>
                <a:lnTo>
                  <a:pt x="772579" y="0"/>
                </a:lnTo>
                <a:close/>
              </a:path>
            </a:pathLst>
          </a:custGeom>
          <a:solidFill>
            <a:srgbClr val="F7F7F7"/>
          </a:solidFill>
        </p:spPr>
        <p:txBody>
          <a:bodyPr wrap="square" lIns="0" tIns="0" rIns="0" bIns="0" rtlCol="0"/>
          <a:lstStyle/>
          <a:p>
            <a:pPr latinLnBrk="0"/>
            <a:endParaRPr sz="800" dirty="0">
              <a:latin typeface="+mn-ea"/>
            </a:endParaRPr>
          </a:p>
        </p:txBody>
      </p:sp>
      <p:sp>
        <p:nvSpPr>
          <p:cNvPr id="123" name="object 52">
            <a:extLst>
              <a:ext uri="{FF2B5EF4-FFF2-40B4-BE49-F238E27FC236}">
                <a16:creationId xmlns:a16="http://schemas.microsoft.com/office/drawing/2014/main" id="{191D349A-78B6-AC8D-69D9-72A7FB49ACB5}"/>
              </a:ext>
            </a:extLst>
          </p:cNvPr>
          <p:cNvSpPr txBox="1"/>
          <p:nvPr/>
        </p:nvSpPr>
        <p:spPr>
          <a:xfrm>
            <a:off x="5043745" y="4199671"/>
            <a:ext cx="1250531" cy="1540636"/>
          </a:xfrm>
          <a:prstGeom prst="rect">
            <a:avLst/>
          </a:prstGeom>
        </p:spPr>
        <p:txBody>
          <a:bodyPr vert="horz" wrap="square" lIns="0" tIns="8467" rIns="0" bIns="0" rtlCol="0">
            <a:spAutoFit/>
          </a:bodyPr>
          <a:lstStyle/>
          <a:p>
            <a:pPr algn="ctr" latinLnBrk="0">
              <a:spcBef>
                <a:spcPts val="67"/>
              </a:spcBef>
            </a:pPr>
            <a:r>
              <a:rPr sz="3600" b="1" spc="-80" dirty="0">
                <a:solidFill>
                  <a:srgbClr val="1E49E2"/>
                </a:solidFill>
                <a:latin typeface="KPMG Bold" panose="020B0803030202040204" pitchFamily="34" charset="0"/>
              </a:rPr>
              <a:t>53%</a:t>
            </a:r>
          </a:p>
          <a:p>
            <a:pPr marR="3387" latinLnBrk="0">
              <a:lnSpc>
                <a:spcPct val="106100"/>
              </a:lnSpc>
              <a:spcBef>
                <a:spcPts val="2707"/>
              </a:spcBef>
            </a:pPr>
            <a:endParaRPr lang="en-US" sz="733" spc="63" dirty="0">
              <a:solidFill>
                <a:srgbClr val="1E49E2"/>
              </a:solidFill>
              <a:latin typeface="+mn-ea"/>
              <a:cs typeface="Calibri"/>
            </a:endParaRPr>
          </a:p>
          <a:p>
            <a:pPr marL="8467" marR="3387" latinLnBrk="0">
              <a:lnSpc>
                <a:spcPct val="106100"/>
              </a:lnSpc>
              <a:spcBef>
                <a:spcPts val="600"/>
              </a:spcBef>
            </a:pPr>
            <a:r>
              <a:rPr lang="ko-KR" altLang="en-US"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응답자의 </a:t>
            </a:r>
            <a:r>
              <a:rPr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53%</a:t>
            </a:r>
            <a:r>
              <a:rPr lang="ko-KR" altLang="en-US"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가 지속가능한 조달을 최우선 과제라고 대답 </a:t>
            </a:r>
            <a:endParaRPr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p:txBody>
      </p:sp>
      <p:sp>
        <p:nvSpPr>
          <p:cNvPr id="124" name="object 53">
            <a:extLst>
              <a:ext uri="{FF2B5EF4-FFF2-40B4-BE49-F238E27FC236}">
                <a16:creationId xmlns:a16="http://schemas.microsoft.com/office/drawing/2014/main" id="{DF1D019A-474D-75D0-3769-1329B048AF9F}"/>
              </a:ext>
            </a:extLst>
          </p:cNvPr>
          <p:cNvSpPr/>
          <p:nvPr/>
        </p:nvSpPr>
        <p:spPr>
          <a:xfrm>
            <a:off x="6568725" y="1762014"/>
            <a:ext cx="1030393" cy="1030393"/>
          </a:xfrm>
          <a:custGeom>
            <a:avLst/>
            <a:gdLst/>
            <a:ahLst/>
            <a:cxnLst/>
            <a:rect l="l" t="t" r="r" b="b"/>
            <a:pathLst>
              <a:path w="1545590" h="1545589">
                <a:moveTo>
                  <a:pt x="772579" y="0"/>
                </a:moveTo>
                <a:lnTo>
                  <a:pt x="723720" y="1519"/>
                </a:lnTo>
                <a:lnTo>
                  <a:pt x="675668" y="6019"/>
                </a:lnTo>
                <a:lnTo>
                  <a:pt x="628515" y="13408"/>
                </a:lnTo>
                <a:lnTo>
                  <a:pt x="582350" y="23595"/>
                </a:lnTo>
                <a:lnTo>
                  <a:pt x="537264" y="36490"/>
                </a:lnTo>
                <a:lnTo>
                  <a:pt x="493348" y="52003"/>
                </a:lnTo>
                <a:lnTo>
                  <a:pt x="450692" y="70043"/>
                </a:lnTo>
                <a:lnTo>
                  <a:pt x="409386" y="90519"/>
                </a:lnTo>
                <a:lnTo>
                  <a:pt x="369521" y="113342"/>
                </a:lnTo>
                <a:lnTo>
                  <a:pt x="331188" y="138420"/>
                </a:lnTo>
                <a:lnTo>
                  <a:pt x="294477" y="165663"/>
                </a:lnTo>
                <a:lnTo>
                  <a:pt x="259479" y="194980"/>
                </a:lnTo>
                <a:lnTo>
                  <a:pt x="226283" y="226282"/>
                </a:lnTo>
                <a:lnTo>
                  <a:pt x="194981" y="259477"/>
                </a:lnTo>
                <a:lnTo>
                  <a:pt x="165664" y="294475"/>
                </a:lnTo>
                <a:lnTo>
                  <a:pt x="138420" y="331185"/>
                </a:lnTo>
                <a:lnTo>
                  <a:pt x="113342" y="369518"/>
                </a:lnTo>
                <a:lnTo>
                  <a:pt x="90520" y="409382"/>
                </a:lnTo>
                <a:lnTo>
                  <a:pt x="70043" y="450687"/>
                </a:lnTo>
                <a:lnTo>
                  <a:pt x="52003" y="493342"/>
                </a:lnTo>
                <a:lnTo>
                  <a:pt x="36490" y="537258"/>
                </a:lnTo>
                <a:lnTo>
                  <a:pt x="23595" y="582342"/>
                </a:lnTo>
                <a:lnTo>
                  <a:pt x="13408" y="628506"/>
                </a:lnTo>
                <a:lnTo>
                  <a:pt x="6019" y="675658"/>
                </a:lnTo>
                <a:lnTo>
                  <a:pt x="1519" y="723708"/>
                </a:lnTo>
                <a:lnTo>
                  <a:pt x="0" y="772566"/>
                </a:lnTo>
                <a:lnTo>
                  <a:pt x="1519" y="821426"/>
                </a:lnTo>
                <a:lnTo>
                  <a:pt x="6019" y="869479"/>
                </a:lnTo>
                <a:lnTo>
                  <a:pt x="13408" y="916633"/>
                </a:lnTo>
                <a:lnTo>
                  <a:pt x="23595" y="962799"/>
                </a:lnTo>
                <a:lnTo>
                  <a:pt x="36490" y="1007885"/>
                </a:lnTo>
                <a:lnTo>
                  <a:pt x="52003" y="1051802"/>
                </a:lnTo>
                <a:lnTo>
                  <a:pt x="70043" y="1094458"/>
                </a:lnTo>
                <a:lnTo>
                  <a:pt x="90520" y="1135764"/>
                </a:lnTo>
                <a:lnTo>
                  <a:pt x="113342" y="1175629"/>
                </a:lnTo>
                <a:lnTo>
                  <a:pt x="138420" y="1213962"/>
                </a:lnTo>
                <a:lnTo>
                  <a:pt x="165664" y="1250673"/>
                </a:lnTo>
                <a:lnTo>
                  <a:pt x="194981" y="1285671"/>
                </a:lnTo>
                <a:lnTo>
                  <a:pt x="226283" y="1318866"/>
                </a:lnTo>
                <a:lnTo>
                  <a:pt x="259479" y="1350167"/>
                </a:lnTo>
                <a:lnTo>
                  <a:pt x="294477" y="1379485"/>
                </a:lnTo>
                <a:lnTo>
                  <a:pt x="331188" y="1406728"/>
                </a:lnTo>
                <a:lnTo>
                  <a:pt x="369521" y="1431805"/>
                </a:lnTo>
                <a:lnTo>
                  <a:pt x="409386" y="1454627"/>
                </a:lnTo>
                <a:lnTo>
                  <a:pt x="450692" y="1475103"/>
                </a:lnTo>
                <a:lnTo>
                  <a:pt x="493348" y="1493143"/>
                </a:lnTo>
                <a:lnTo>
                  <a:pt x="537264" y="1508655"/>
                </a:lnTo>
                <a:lnTo>
                  <a:pt x="582350" y="1521550"/>
                </a:lnTo>
                <a:lnTo>
                  <a:pt x="628515" y="1531737"/>
                </a:lnTo>
                <a:lnTo>
                  <a:pt x="675668" y="1539126"/>
                </a:lnTo>
                <a:lnTo>
                  <a:pt x="723720" y="1543625"/>
                </a:lnTo>
                <a:lnTo>
                  <a:pt x="772579" y="1545145"/>
                </a:lnTo>
                <a:lnTo>
                  <a:pt x="821438" y="1543625"/>
                </a:lnTo>
                <a:lnTo>
                  <a:pt x="869489" y="1539126"/>
                </a:lnTo>
                <a:lnTo>
                  <a:pt x="916642" y="1531737"/>
                </a:lnTo>
                <a:lnTo>
                  <a:pt x="962807" y="1521550"/>
                </a:lnTo>
                <a:lnTo>
                  <a:pt x="1007893" y="1508655"/>
                </a:lnTo>
                <a:lnTo>
                  <a:pt x="1051809" y="1493143"/>
                </a:lnTo>
                <a:lnTo>
                  <a:pt x="1094465" y="1475103"/>
                </a:lnTo>
                <a:lnTo>
                  <a:pt x="1135771" y="1454627"/>
                </a:lnTo>
                <a:lnTo>
                  <a:pt x="1175636" y="1431805"/>
                </a:lnTo>
                <a:lnTo>
                  <a:pt x="1213969" y="1406728"/>
                </a:lnTo>
                <a:lnTo>
                  <a:pt x="1250680" y="1379485"/>
                </a:lnTo>
                <a:lnTo>
                  <a:pt x="1285678" y="1350167"/>
                </a:lnTo>
                <a:lnTo>
                  <a:pt x="1318874" y="1318866"/>
                </a:lnTo>
                <a:lnTo>
                  <a:pt x="1350176" y="1285671"/>
                </a:lnTo>
                <a:lnTo>
                  <a:pt x="1379494" y="1250673"/>
                </a:lnTo>
                <a:lnTo>
                  <a:pt x="1406737" y="1213962"/>
                </a:lnTo>
                <a:lnTo>
                  <a:pt x="1431815" y="1175629"/>
                </a:lnTo>
                <a:lnTo>
                  <a:pt x="1454638" y="1135764"/>
                </a:lnTo>
                <a:lnTo>
                  <a:pt x="1475114" y="1094458"/>
                </a:lnTo>
                <a:lnTo>
                  <a:pt x="1493154" y="1051802"/>
                </a:lnTo>
                <a:lnTo>
                  <a:pt x="1508667" y="1007885"/>
                </a:lnTo>
                <a:lnTo>
                  <a:pt x="1521562" y="962799"/>
                </a:lnTo>
                <a:lnTo>
                  <a:pt x="1531750" y="916633"/>
                </a:lnTo>
                <a:lnTo>
                  <a:pt x="1539138" y="869479"/>
                </a:lnTo>
                <a:lnTo>
                  <a:pt x="1543638" y="821426"/>
                </a:lnTo>
                <a:lnTo>
                  <a:pt x="1545158" y="772566"/>
                </a:lnTo>
                <a:lnTo>
                  <a:pt x="1543638" y="723708"/>
                </a:lnTo>
                <a:lnTo>
                  <a:pt x="1539138" y="675658"/>
                </a:lnTo>
                <a:lnTo>
                  <a:pt x="1531750" y="628506"/>
                </a:lnTo>
                <a:lnTo>
                  <a:pt x="1521562" y="582342"/>
                </a:lnTo>
                <a:lnTo>
                  <a:pt x="1508667" y="537258"/>
                </a:lnTo>
                <a:lnTo>
                  <a:pt x="1493154" y="493342"/>
                </a:lnTo>
                <a:lnTo>
                  <a:pt x="1475114" y="450687"/>
                </a:lnTo>
                <a:lnTo>
                  <a:pt x="1454638" y="409382"/>
                </a:lnTo>
                <a:lnTo>
                  <a:pt x="1431815" y="369518"/>
                </a:lnTo>
                <a:lnTo>
                  <a:pt x="1406737" y="331185"/>
                </a:lnTo>
                <a:lnTo>
                  <a:pt x="1379494" y="294475"/>
                </a:lnTo>
                <a:lnTo>
                  <a:pt x="1350176" y="259477"/>
                </a:lnTo>
                <a:lnTo>
                  <a:pt x="1318874" y="226282"/>
                </a:lnTo>
                <a:lnTo>
                  <a:pt x="1285678" y="194980"/>
                </a:lnTo>
                <a:lnTo>
                  <a:pt x="1250680" y="165663"/>
                </a:lnTo>
                <a:lnTo>
                  <a:pt x="1213969" y="138420"/>
                </a:lnTo>
                <a:lnTo>
                  <a:pt x="1175636" y="113342"/>
                </a:lnTo>
                <a:lnTo>
                  <a:pt x="1135771" y="90519"/>
                </a:lnTo>
                <a:lnTo>
                  <a:pt x="1094465" y="70043"/>
                </a:lnTo>
                <a:lnTo>
                  <a:pt x="1051809" y="52003"/>
                </a:lnTo>
                <a:lnTo>
                  <a:pt x="1007893" y="36490"/>
                </a:lnTo>
                <a:lnTo>
                  <a:pt x="962807" y="23595"/>
                </a:lnTo>
                <a:lnTo>
                  <a:pt x="916642" y="13408"/>
                </a:lnTo>
                <a:lnTo>
                  <a:pt x="869489" y="6019"/>
                </a:lnTo>
                <a:lnTo>
                  <a:pt x="821438" y="1519"/>
                </a:lnTo>
                <a:lnTo>
                  <a:pt x="772579" y="0"/>
                </a:lnTo>
                <a:close/>
              </a:path>
            </a:pathLst>
          </a:custGeom>
          <a:solidFill>
            <a:srgbClr val="F7F7F7"/>
          </a:solidFill>
        </p:spPr>
        <p:txBody>
          <a:bodyPr wrap="square" lIns="0" tIns="0" rIns="0" bIns="0" rtlCol="0"/>
          <a:lstStyle/>
          <a:p>
            <a:pPr latinLnBrk="0"/>
            <a:endParaRPr sz="800" dirty="0">
              <a:latin typeface="+mn-ea"/>
            </a:endParaRPr>
          </a:p>
        </p:txBody>
      </p:sp>
      <p:sp>
        <p:nvSpPr>
          <p:cNvPr id="125" name="object 54">
            <a:extLst>
              <a:ext uri="{FF2B5EF4-FFF2-40B4-BE49-F238E27FC236}">
                <a16:creationId xmlns:a16="http://schemas.microsoft.com/office/drawing/2014/main" id="{F7836F15-BF36-7DA3-C567-EFE65D21D40D}"/>
              </a:ext>
            </a:extLst>
          </p:cNvPr>
          <p:cNvSpPr txBox="1"/>
          <p:nvPr/>
        </p:nvSpPr>
        <p:spPr>
          <a:xfrm>
            <a:off x="6447681" y="1947012"/>
            <a:ext cx="1301852" cy="1687471"/>
          </a:xfrm>
          <a:prstGeom prst="rect">
            <a:avLst/>
          </a:prstGeom>
        </p:spPr>
        <p:txBody>
          <a:bodyPr vert="horz" wrap="square" lIns="0" tIns="8467" rIns="0" bIns="0" rtlCol="0">
            <a:spAutoFit/>
          </a:bodyPr>
          <a:lstStyle/>
          <a:p>
            <a:pPr algn="ctr" latinLnBrk="0">
              <a:spcBef>
                <a:spcPts val="67"/>
              </a:spcBef>
            </a:pPr>
            <a:r>
              <a:rPr sz="3600" b="1" spc="-80" dirty="0">
                <a:solidFill>
                  <a:srgbClr val="1E49E2"/>
                </a:solidFill>
                <a:latin typeface="KPMG Bold" panose="020B0803030202040204" pitchFamily="34" charset="0"/>
              </a:rPr>
              <a:t>52%</a:t>
            </a:r>
          </a:p>
          <a:p>
            <a:pPr marR="3387" latinLnBrk="0">
              <a:lnSpc>
                <a:spcPct val="106100"/>
              </a:lnSpc>
              <a:spcBef>
                <a:spcPts val="2727"/>
              </a:spcBef>
            </a:pPr>
            <a:endParaRPr lang="en-US" sz="733" spc="63" dirty="0">
              <a:solidFill>
                <a:srgbClr val="1E49E2"/>
              </a:solidFill>
              <a:latin typeface="+mn-ea"/>
              <a:cs typeface="Calibri"/>
            </a:endParaRPr>
          </a:p>
          <a:p>
            <a:pPr marL="8467" marR="3387" latinLnBrk="0">
              <a:lnSpc>
                <a:spcPct val="106100"/>
              </a:lnSpc>
              <a:spcBef>
                <a:spcPts val="600"/>
              </a:spcBef>
            </a:pPr>
            <a:r>
              <a:rPr lang="ko-KR" altLang="en-US"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응답자 중 </a:t>
            </a:r>
            <a:r>
              <a:rPr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52%</a:t>
            </a:r>
            <a:r>
              <a:rPr lang="ko-KR" altLang="en-US"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는 지정학적으로 불안정한 지역 내 공급업체 수를 줄이는 것을 최우선 과제로 생각</a:t>
            </a:r>
            <a:endParaRPr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p:txBody>
      </p:sp>
      <p:sp>
        <p:nvSpPr>
          <p:cNvPr id="126" name="object 55">
            <a:extLst>
              <a:ext uri="{FF2B5EF4-FFF2-40B4-BE49-F238E27FC236}">
                <a16:creationId xmlns:a16="http://schemas.microsoft.com/office/drawing/2014/main" id="{49635F34-34E8-FD20-4766-4F3DB12A8041}"/>
              </a:ext>
            </a:extLst>
          </p:cNvPr>
          <p:cNvSpPr/>
          <p:nvPr/>
        </p:nvSpPr>
        <p:spPr>
          <a:xfrm>
            <a:off x="6568725" y="4005913"/>
            <a:ext cx="1030393" cy="1030393"/>
          </a:xfrm>
          <a:custGeom>
            <a:avLst/>
            <a:gdLst/>
            <a:ahLst/>
            <a:cxnLst/>
            <a:rect l="l" t="t" r="r" b="b"/>
            <a:pathLst>
              <a:path w="1545590" h="1545590">
                <a:moveTo>
                  <a:pt x="772579" y="0"/>
                </a:moveTo>
                <a:lnTo>
                  <a:pt x="723720" y="1519"/>
                </a:lnTo>
                <a:lnTo>
                  <a:pt x="675668" y="6019"/>
                </a:lnTo>
                <a:lnTo>
                  <a:pt x="628515" y="13408"/>
                </a:lnTo>
                <a:lnTo>
                  <a:pt x="582350" y="23595"/>
                </a:lnTo>
                <a:lnTo>
                  <a:pt x="537264" y="36490"/>
                </a:lnTo>
                <a:lnTo>
                  <a:pt x="493348" y="52003"/>
                </a:lnTo>
                <a:lnTo>
                  <a:pt x="450692" y="70043"/>
                </a:lnTo>
                <a:lnTo>
                  <a:pt x="409386" y="90519"/>
                </a:lnTo>
                <a:lnTo>
                  <a:pt x="369521" y="113342"/>
                </a:lnTo>
                <a:lnTo>
                  <a:pt x="331188" y="138420"/>
                </a:lnTo>
                <a:lnTo>
                  <a:pt x="294477" y="165663"/>
                </a:lnTo>
                <a:lnTo>
                  <a:pt x="259479" y="194980"/>
                </a:lnTo>
                <a:lnTo>
                  <a:pt x="226283" y="226282"/>
                </a:lnTo>
                <a:lnTo>
                  <a:pt x="194981" y="259477"/>
                </a:lnTo>
                <a:lnTo>
                  <a:pt x="165664" y="294475"/>
                </a:lnTo>
                <a:lnTo>
                  <a:pt x="138420" y="331185"/>
                </a:lnTo>
                <a:lnTo>
                  <a:pt x="113342" y="369518"/>
                </a:lnTo>
                <a:lnTo>
                  <a:pt x="90520" y="409382"/>
                </a:lnTo>
                <a:lnTo>
                  <a:pt x="70043" y="450687"/>
                </a:lnTo>
                <a:lnTo>
                  <a:pt x="52003" y="493342"/>
                </a:lnTo>
                <a:lnTo>
                  <a:pt x="36490" y="537258"/>
                </a:lnTo>
                <a:lnTo>
                  <a:pt x="23595" y="582342"/>
                </a:lnTo>
                <a:lnTo>
                  <a:pt x="13408" y="628506"/>
                </a:lnTo>
                <a:lnTo>
                  <a:pt x="6019" y="675658"/>
                </a:lnTo>
                <a:lnTo>
                  <a:pt x="1519" y="723708"/>
                </a:lnTo>
                <a:lnTo>
                  <a:pt x="0" y="772566"/>
                </a:lnTo>
                <a:lnTo>
                  <a:pt x="1519" y="821426"/>
                </a:lnTo>
                <a:lnTo>
                  <a:pt x="6019" y="869479"/>
                </a:lnTo>
                <a:lnTo>
                  <a:pt x="13408" y="916633"/>
                </a:lnTo>
                <a:lnTo>
                  <a:pt x="23595" y="962799"/>
                </a:lnTo>
                <a:lnTo>
                  <a:pt x="36490" y="1007885"/>
                </a:lnTo>
                <a:lnTo>
                  <a:pt x="52003" y="1051802"/>
                </a:lnTo>
                <a:lnTo>
                  <a:pt x="70043" y="1094458"/>
                </a:lnTo>
                <a:lnTo>
                  <a:pt x="90520" y="1135764"/>
                </a:lnTo>
                <a:lnTo>
                  <a:pt x="113342" y="1175629"/>
                </a:lnTo>
                <a:lnTo>
                  <a:pt x="138420" y="1213962"/>
                </a:lnTo>
                <a:lnTo>
                  <a:pt x="165664" y="1250673"/>
                </a:lnTo>
                <a:lnTo>
                  <a:pt x="194981" y="1285671"/>
                </a:lnTo>
                <a:lnTo>
                  <a:pt x="226283" y="1318866"/>
                </a:lnTo>
                <a:lnTo>
                  <a:pt x="259479" y="1350167"/>
                </a:lnTo>
                <a:lnTo>
                  <a:pt x="294477" y="1379485"/>
                </a:lnTo>
                <a:lnTo>
                  <a:pt x="331188" y="1406728"/>
                </a:lnTo>
                <a:lnTo>
                  <a:pt x="369521" y="1431805"/>
                </a:lnTo>
                <a:lnTo>
                  <a:pt x="409386" y="1454627"/>
                </a:lnTo>
                <a:lnTo>
                  <a:pt x="450692" y="1475103"/>
                </a:lnTo>
                <a:lnTo>
                  <a:pt x="493348" y="1493143"/>
                </a:lnTo>
                <a:lnTo>
                  <a:pt x="537264" y="1508655"/>
                </a:lnTo>
                <a:lnTo>
                  <a:pt x="582350" y="1521550"/>
                </a:lnTo>
                <a:lnTo>
                  <a:pt x="628515" y="1531737"/>
                </a:lnTo>
                <a:lnTo>
                  <a:pt x="675668" y="1539126"/>
                </a:lnTo>
                <a:lnTo>
                  <a:pt x="723720" y="1543625"/>
                </a:lnTo>
                <a:lnTo>
                  <a:pt x="772579" y="1545145"/>
                </a:lnTo>
                <a:lnTo>
                  <a:pt x="821438" y="1543625"/>
                </a:lnTo>
                <a:lnTo>
                  <a:pt x="869489" y="1539126"/>
                </a:lnTo>
                <a:lnTo>
                  <a:pt x="916642" y="1531737"/>
                </a:lnTo>
                <a:lnTo>
                  <a:pt x="962807" y="1521550"/>
                </a:lnTo>
                <a:lnTo>
                  <a:pt x="1007893" y="1508655"/>
                </a:lnTo>
                <a:lnTo>
                  <a:pt x="1051809" y="1493143"/>
                </a:lnTo>
                <a:lnTo>
                  <a:pt x="1094465" y="1475103"/>
                </a:lnTo>
                <a:lnTo>
                  <a:pt x="1135771" y="1454627"/>
                </a:lnTo>
                <a:lnTo>
                  <a:pt x="1175636" y="1431805"/>
                </a:lnTo>
                <a:lnTo>
                  <a:pt x="1213969" y="1406728"/>
                </a:lnTo>
                <a:lnTo>
                  <a:pt x="1250680" y="1379485"/>
                </a:lnTo>
                <a:lnTo>
                  <a:pt x="1285678" y="1350167"/>
                </a:lnTo>
                <a:lnTo>
                  <a:pt x="1318874" y="1318866"/>
                </a:lnTo>
                <a:lnTo>
                  <a:pt x="1350176" y="1285671"/>
                </a:lnTo>
                <a:lnTo>
                  <a:pt x="1379494" y="1250673"/>
                </a:lnTo>
                <a:lnTo>
                  <a:pt x="1406737" y="1213962"/>
                </a:lnTo>
                <a:lnTo>
                  <a:pt x="1431815" y="1175629"/>
                </a:lnTo>
                <a:lnTo>
                  <a:pt x="1454638" y="1135764"/>
                </a:lnTo>
                <a:lnTo>
                  <a:pt x="1475114" y="1094458"/>
                </a:lnTo>
                <a:lnTo>
                  <a:pt x="1493154" y="1051802"/>
                </a:lnTo>
                <a:lnTo>
                  <a:pt x="1508667" y="1007885"/>
                </a:lnTo>
                <a:lnTo>
                  <a:pt x="1521562" y="962799"/>
                </a:lnTo>
                <a:lnTo>
                  <a:pt x="1531750" y="916633"/>
                </a:lnTo>
                <a:lnTo>
                  <a:pt x="1539138" y="869479"/>
                </a:lnTo>
                <a:lnTo>
                  <a:pt x="1543638" y="821426"/>
                </a:lnTo>
                <a:lnTo>
                  <a:pt x="1545158" y="772566"/>
                </a:lnTo>
                <a:lnTo>
                  <a:pt x="1543638" y="723708"/>
                </a:lnTo>
                <a:lnTo>
                  <a:pt x="1539138" y="675658"/>
                </a:lnTo>
                <a:lnTo>
                  <a:pt x="1531750" y="628506"/>
                </a:lnTo>
                <a:lnTo>
                  <a:pt x="1521562" y="582342"/>
                </a:lnTo>
                <a:lnTo>
                  <a:pt x="1508667" y="537258"/>
                </a:lnTo>
                <a:lnTo>
                  <a:pt x="1493154" y="493342"/>
                </a:lnTo>
                <a:lnTo>
                  <a:pt x="1475114" y="450687"/>
                </a:lnTo>
                <a:lnTo>
                  <a:pt x="1454638" y="409382"/>
                </a:lnTo>
                <a:lnTo>
                  <a:pt x="1431815" y="369518"/>
                </a:lnTo>
                <a:lnTo>
                  <a:pt x="1406737" y="331185"/>
                </a:lnTo>
                <a:lnTo>
                  <a:pt x="1379494" y="294475"/>
                </a:lnTo>
                <a:lnTo>
                  <a:pt x="1350176" y="259477"/>
                </a:lnTo>
                <a:lnTo>
                  <a:pt x="1318874" y="226282"/>
                </a:lnTo>
                <a:lnTo>
                  <a:pt x="1285678" y="194980"/>
                </a:lnTo>
                <a:lnTo>
                  <a:pt x="1250680" y="165663"/>
                </a:lnTo>
                <a:lnTo>
                  <a:pt x="1213969" y="138420"/>
                </a:lnTo>
                <a:lnTo>
                  <a:pt x="1175636" y="113342"/>
                </a:lnTo>
                <a:lnTo>
                  <a:pt x="1135771" y="90519"/>
                </a:lnTo>
                <a:lnTo>
                  <a:pt x="1094465" y="70043"/>
                </a:lnTo>
                <a:lnTo>
                  <a:pt x="1051809" y="52003"/>
                </a:lnTo>
                <a:lnTo>
                  <a:pt x="1007893" y="36490"/>
                </a:lnTo>
                <a:lnTo>
                  <a:pt x="962807" y="23595"/>
                </a:lnTo>
                <a:lnTo>
                  <a:pt x="916642" y="13408"/>
                </a:lnTo>
                <a:lnTo>
                  <a:pt x="869489" y="6019"/>
                </a:lnTo>
                <a:lnTo>
                  <a:pt x="821438" y="1519"/>
                </a:lnTo>
                <a:lnTo>
                  <a:pt x="772579" y="0"/>
                </a:lnTo>
                <a:close/>
              </a:path>
            </a:pathLst>
          </a:custGeom>
          <a:solidFill>
            <a:srgbClr val="F7F7F7"/>
          </a:solidFill>
        </p:spPr>
        <p:txBody>
          <a:bodyPr wrap="square" lIns="0" tIns="0" rIns="0" bIns="0" rtlCol="0"/>
          <a:lstStyle/>
          <a:p>
            <a:pPr latinLnBrk="0"/>
            <a:endParaRPr sz="800" dirty="0">
              <a:latin typeface="+mn-ea"/>
            </a:endParaRPr>
          </a:p>
        </p:txBody>
      </p:sp>
      <p:sp>
        <p:nvSpPr>
          <p:cNvPr id="127" name="object 56">
            <a:extLst>
              <a:ext uri="{FF2B5EF4-FFF2-40B4-BE49-F238E27FC236}">
                <a16:creationId xmlns:a16="http://schemas.microsoft.com/office/drawing/2014/main" id="{12176035-1DFF-B68E-2320-7C49F3C29C78}"/>
              </a:ext>
            </a:extLst>
          </p:cNvPr>
          <p:cNvSpPr txBox="1"/>
          <p:nvPr/>
        </p:nvSpPr>
        <p:spPr>
          <a:xfrm>
            <a:off x="6471745" y="4199671"/>
            <a:ext cx="1263797" cy="1540636"/>
          </a:xfrm>
          <a:prstGeom prst="rect">
            <a:avLst/>
          </a:prstGeom>
        </p:spPr>
        <p:txBody>
          <a:bodyPr vert="horz" wrap="square" lIns="0" tIns="8467" rIns="0" bIns="0" rtlCol="0">
            <a:spAutoFit/>
          </a:bodyPr>
          <a:lstStyle/>
          <a:p>
            <a:pPr algn="ctr" latinLnBrk="0">
              <a:spcBef>
                <a:spcPts val="67"/>
              </a:spcBef>
            </a:pPr>
            <a:r>
              <a:rPr sz="3600" b="1" spc="-80" dirty="0">
                <a:solidFill>
                  <a:srgbClr val="1E49E2"/>
                </a:solidFill>
                <a:latin typeface="KPMG Bold" panose="020B0803030202040204" pitchFamily="34" charset="0"/>
              </a:rPr>
              <a:t>43%</a:t>
            </a:r>
          </a:p>
          <a:p>
            <a:pPr marR="3387" latinLnBrk="0">
              <a:lnSpc>
                <a:spcPct val="106100"/>
              </a:lnSpc>
              <a:spcBef>
                <a:spcPts val="2707"/>
              </a:spcBef>
            </a:pPr>
            <a:endParaRPr lang="en-US" sz="733" spc="57" dirty="0">
              <a:solidFill>
                <a:srgbClr val="1E49E2"/>
              </a:solidFill>
              <a:latin typeface="+mn-ea"/>
              <a:cs typeface="Calibri"/>
            </a:endParaRPr>
          </a:p>
          <a:p>
            <a:pPr marL="8467" marR="3387" latinLnBrk="0">
              <a:lnSpc>
                <a:spcPct val="106100"/>
              </a:lnSpc>
              <a:spcBef>
                <a:spcPts val="600"/>
              </a:spcBef>
            </a:pPr>
            <a:r>
              <a:rPr lang="ko-KR" altLang="en-US"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응답자의 </a:t>
            </a:r>
            <a:r>
              <a:rPr lang="en-US" altLang="ko-KR"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43%</a:t>
            </a:r>
            <a:r>
              <a:rPr lang="ko-KR" altLang="en-US"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는 </a:t>
            </a:r>
            <a:r>
              <a:rPr lang="en-US" altLang="ko-KR"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1</a:t>
            </a:r>
            <a:r>
              <a:rPr lang="ko-KR" altLang="en-US"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차 </a:t>
            </a:r>
            <a:r>
              <a:rPr lang="en-US" altLang="ko-KR"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a:t>
            </a:r>
            <a:r>
              <a:rPr lang="ko-KR" altLang="en-US"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 공급업체의 성과가 불분명하다고 응답</a:t>
            </a:r>
            <a:endParaRPr sz="900" b="1" spc="-7"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p:txBody>
      </p:sp>
      <p:sp>
        <p:nvSpPr>
          <p:cNvPr id="9" name="object 18">
            <a:extLst>
              <a:ext uri="{FF2B5EF4-FFF2-40B4-BE49-F238E27FC236}">
                <a16:creationId xmlns:a16="http://schemas.microsoft.com/office/drawing/2014/main" id="{0ADC540A-AB5F-9F23-5348-557565A6A7CE}"/>
              </a:ext>
            </a:extLst>
          </p:cNvPr>
          <p:cNvSpPr txBox="1"/>
          <p:nvPr/>
        </p:nvSpPr>
        <p:spPr>
          <a:xfrm>
            <a:off x="3095072" y="1211413"/>
            <a:ext cx="2808287" cy="153888"/>
          </a:xfrm>
          <a:prstGeom prst="rect">
            <a:avLst/>
          </a:prstGeom>
          <a:noFill/>
        </p:spPr>
        <p:txBody>
          <a:bodyPr vert="horz" wrap="square" lIns="180000" tIns="0" rIns="180000" bIns="0" rtlCol="0">
            <a:spAutoFit/>
          </a:bodyPr>
          <a:lstStyle/>
          <a:p>
            <a:pPr marL="8467" marR="99488" algn="just" latinLnBrk="0">
              <a:spcBef>
                <a:spcPts val="200"/>
              </a:spcBef>
              <a:spcAft>
                <a:spcPts val="200"/>
              </a:spcAft>
            </a:pPr>
            <a:r>
              <a:rPr lang="en-US" altLang="ko-KR" sz="10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KPMG</a:t>
            </a:r>
            <a:r>
              <a:rPr lang="ko-KR" altLang="en-US" sz="1000" b="1"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의 조사에 따르면 다음과 같습니다</a:t>
            </a:r>
            <a:r>
              <a:rPr lang="en-US" altLang="ko-KR" sz="10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Tree>
    <p:extLst>
      <p:ext uri="{BB962C8B-B14F-4D97-AF65-F5344CB8AC3E}">
        <p14:creationId xmlns:p14="http://schemas.microsoft.com/office/powerpoint/2010/main" val="1263497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descr="실내, 서비스, 의류, 사람이(가) 표시된 사진&#10;&#10;자동 생성된 설명">
            <a:extLst>
              <a:ext uri="{FF2B5EF4-FFF2-40B4-BE49-F238E27FC236}">
                <a16:creationId xmlns:a16="http://schemas.microsoft.com/office/drawing/2014/main" id="{2E1D9A16-4F63-98A1-B52F-140820F5E290}"/>
              </a:ext>
            </a:extLst>
          </p:cNvPr>
          <p:cNvPicPr>
            <a:picLocks noChangeAspect="1"/>
          </p:cNvPicPr>
          <p:nvPr/>
        </p:nvPicPr>
        <p:blipFill rotWithShape="1">
          <a:blip r:embed="rId2">
            <a:extLst>
              <a:ext uri="{28A0092B-C50C-407E-A947-70E740481C1C}">
                <a14:useLocalDpi xmlns:a14="http://schemas.microsoft.com/office/drawing/2010/main" val="0"/>
              </a:ext>
            </a:extLst>
          </a:blip>
          <a:srcRect l="14582" t="5737" r="48452" b="4085"/>
          <a:stretch/>
        </p:blipFill>
        <p:spPr>
          <a:xfrm>
            <a:off x="3466472" y="1202021"/>
            <a:ext cx="3585191" cy="4918378"/>
          </a:xfrm>
          <a:prstGeom prst="rect">
            <a:avLst/>
          </a:prstGeom>
        </p:spPr>
      </p:pic>
      <p:sp>
        <p:nvSpPr>
          <p:cNvPr id="2" name="바닥글 개체 틀 1">
            <a:extLst>
              <a:ext uri="{FF2B5EF4-FFF2-40B4-BE49-F238E27FC236}">
                <a16:creationId xmlns:a16="http://schemas.microsoft.com/office/drawing/2014/main" id="{324C2D61-398C-5E4F-D120-0C4561CDF191}"/>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dirty="0"/>
              <a:t>© </a:t>
            </a:r>
            <a:r>
              <a:rPr lang="en-US" spc="35" dirty="0"/>
              <a:t>2023 </a:t>
            </a:r>
            <a:r>
              <a:rPr lang="en-US" spc="60" dirty="0"/>
              <a:t>Copyright </a:t>
            </a:r>
            <a:r>
              <a:rPr lang="en-US" spc="65" dirty="0"/>
              <a:t>owned </a:t>
            </a:r>
            <a:r>
              <a:rPr lang="en-US" spc="75" dirty="0"/>
              <a:t>by </a:t>
            </a:r>
            <a:r>
              <a:rPr lang="en-US" spc="60" dirty="0"/>
              <a:t>one </a:t>
            </a:r>
            <a:r>
              <a:rPr lang="en-US" spc="45" dirty="0"/>
              <a:t>or </a:t>
            </a:r>
            <a:r>
              <a:rPr lang="en-US" spc="65" dirty="0"/>
              <a:t>more </a:t>
            </a:r>
            <a:r>
              <a:rPr lang="en-US" spc="40" dirty="0"/>
              <a:t>of </a:t>
            </a:r>
            <a:r>
              <a:rPr lang="en-US" spc="35" dirty="0"/>
              <a:t>the </a:t>
            </a:r>
            <a:r>
              <a:rPr lang="en-US" spc="95" dirty="0"/>
              <a:t>KPMG </a:t>
            </a:r>
            <a:r>
              <a:rPr lang="en-US" spc="40" dirty="0"/>
              <a:t>International </a:t>
            </a:r>
            <a:r>
              <a:rPr lang="en-US" spc="35" dirty="0"/>
              <a:t>entities. </a:t>
            </a:r>
            <a:r>
              <a:rPr lang="en-US" spc="95" dirty="0"/>
              <a:t>KPMG </a:t>
            </a:r>
            <a:r>
              <a:rPr lang="en-US" spc="40" dirty="0"/>
              <a:t>International entities </a:t>
            </a:r>
            <a:r>
              <a:rPr lang="en-US" spc="55" dirty="0"/>
              <a:t>provide </a:t>
            </a:r>
            <a:r>
              <a:rPr lang="en-US" spc="65" dirty="0"/>
              <a:t>no </a:t>
            </a:r>
            <a:r>
              <a:rPr lang="en-US" spc="60" dirty="0"/>
              <a:t>services </a:t>
            </a:r>
            <a:r>
              <a:rPr lang="en-US" spc="30" dirty="0"/>
              <a:t>to </a:t>
            </a:r>
            <a:r>
              <a:rPr lang="en-US" spc="45" dirty="0"/>
              <a:t>clients. </a:t>
            </a:r>
            <a:r>
              <a:rPr lang="en-US" spc="60" dirty="0"/>
              <a:t>All </a:t>
            </a:r>
            <a:r>
              <a:rPr lang="en-US" spc="55" dirty="0"/>
              <a:t>rights</a:t>
            </a:r>
            <a:r>
              <a:rPr lang="en-US" spc="-40" dirty="0"/>
              <a:t> </a:t>
            </a:r>
            <a:r>
              <a:rPr lang="en-US" spc="50" dirty="0"/>
              <a:t>reserved.</a:t>
            </a:r>
          </a:p>
        </p:txBody>
      </p:sp>
      <p:sp>
        <p:nvSpPr>
          <p:cNvPr id="3" name="슬라이드 번호 개체 틀 2">
            <a:extLst>
              <a:ext uri="{FF2B5EF4-FFF2-40B4-BE49-F238E27FC236}">
                <a16:creationId xmlns:a16="http://schemas.microsoft.com/office/drawing/2014/main" id="{C5C6645E-59B3-2966-CAB7-EAE206B68D49}"/>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8</a:t>
            </a:fld>
            <a:r>
              <a:rPr lang="en-US" altLang="ko-KR"/>
              <a:t> </a:t>
            </a:r>
            <a:endParaRPr lang="en-US" dirty="0"/>
          </a:p>
        </p:txBody>
      </p:sp>
      <p:sp>
        <p:nvSpPr>
          <p:cNvPr id="4" name="사각형: 둥근 위쪽 모서리 3">
            <a:extLst>
              <a:ext uri="{FF2B5EF4-FFF2-40B4-BE49-F238E27FC236}">
                <a16:creationId xmlns:a16="http://schemas.microsoft.com/office/drawing/2014/main" id="{61205302-0EBC-F415-C340-0968AADBC878}"/>
              </a:ext>
            </a:extLst>
          </p:cNvPr>
          <p:cNvSpPr/>
          <p:nvPr/>
        </p:nvSpPr>
        <p:spPr>
          <a:xfrm>
            <a:off x="51593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오늘날의 공급망</a:t>
            </a:r>
            <a:endPar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5" name="사각형: 둥근 위쪽 모서리 4">
            <a:extLst>
              <a:ext uri="{FF2B5EF4-FFF2-40B4-BE49-F238E27FC236}">
                <a16:creationId xmlns:a16="http://schemas.microsoft.com/office/drawing/2014/main" id="{EB8B39C2-62F4-75D5-12FA-3EEF484394D3}"/>
              </a:ext>
            </a:extLst>
          </p:cNvPr>
          <p:cNvSpPr/>
          <p:nvPr/>
        </p:nvSpPr>
        <p:spPr>
          <a:xfrm>
            <a:off x="1535822" y="571500"/>
            <a:ext cx="978010"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생존과 회복력</a:t>
            </a:r>
          </a:p>
        </p:txBody>
      </p:sp>
      <p:sp>
        <p:nvSpPr>
          <p:cNvPr id="6" name="사각형: 둥근 위쪽 모서리 5">
            <a:extLst>
              <a:ext uri="{FF2B5EF4-FFF2-40B4-BE49-F238E27FC236}">
                <a16:creationId xmlns:a16="http://schemas.microsoft.com/office/drawing/2014/main" id="{AFD4BBBE-F1C0-5354-390B-44B97A236F40}"/>
              </a:ext>
            </a:extLst>
          </p:cNvPr>
          <p:cNvSpPr/>
          <p:nvPr/>
        </p:nvSpPr>
        <p:spPr>
          <a:xfrm>
            <a:off x="255570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대외 규제</a:t>
            </a:r>
          </a:p>
        </p:txBody>
      </p:sp>
      <p:sp>
        <p:nvSpPr>
          <p:cNvPr id="7" name="사각형: 둥근 위쪽 모서리 6">
            <a:extLst>
              <a:ext uri="{FF2B5EF4-FFF2-40B4-BE49-F238E27FC236}">
                <a16:creationId xmlns:a16="http://schemas.microsoft.com/office/drawing/2014/main" id="{9B393D62-B561-885D-A90F-FCDCCFF63B64}"/>
              </a:ext>
            </a:extLst>
          </p:cNvPr>
          <p:cNvSpPr/>
          <p:nvPr/>
        </p:nvSpPr>
        <p:spPr>
          <a:xfrm>
            <a:off x="3575592"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내일의 공급망</a:t>
            </a:r>
          </a:p>
        </p:txBody>
      </p:sp>
      <p:sp>
        <p:nvSpPr>
          <p:cNvPr id="8" name="사각형: 둥근 위쪽 모서리 7">
            <a:extLst>
              <a:ext uri="{FF2B5EF4-FFF2-40B4-BE49-F238E27FC236}">
                <a16:creationId xmlns:a16="http://schemas.microsoft.com/office/drawing/2014/main" id="{842C372D-CC19-3745-E546-133F8C537B66}"/>
              </a:ext>
            </a:extLst>
          </p:cNvPr>
          <p:cNvSpPr/>
          <p:nvPr/>
        </p:nvSpPr>
        <p:spPr>
          <a:xfrm>
            <a:off x="4595476"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12" name="object 18">
            <a:extLst>
              <a:ext uri="{FF2B5EF4-FFF2-40B4-BE49-F238E27FC236}">
                <a16:creationId xmlns:a16="http://schemas.microsoft.com/office/drawing/2014/main" id="{2C76993B-4806-2488-3F77-EC7D14A8E612}"/>
              </a:ext>
            </a:extLst>
          </p:cNvPr>
          <p:cNvSpPr txBox="1"/>
          <p:nvPr/>
        </p:nvSpPr>
        <p:spPr>
          <a:xfrm>
            <a:off x="515938" y="1196975"/>
            <a:ext cx="2808287" cy="2031325"/>
          </a:xfrm>
          <a:prstGeom prst="rect">
            <a:avLst/>
          </a:prstGeom>
          <a:noFill/>
        </p:spPr>
        <p:txBody>
          <a:bodyPr vert="horz" wrap="square" lIns="180000" tIns="0" rIns="180000" bIns="0" rtlCol="0">
            <a:spAutoFit/>
          </a:bodyPr>
          <a:lstStyle/>
          <a:p>
            <a:pPr marL="8467" algn="just" latinLnBrk="0">
              <a:spcBef>
                <a:spcPts val="600"/>
              </a:spcBef>
            </a:pPr>
            <a:r>
              <a:rPr lang="ko-KR" altLang="en-US"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협업을 위한 빅데이터의 활용</a:t>
            </a:r>
            <a:endParaRPr lang="en-US" altLang="ko-KR"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관리 경영진은 데이터를 수집 및 분석해야 하고</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통찰력에 기반하여 신속하게 의사결정을 해야 할 뿐만 아니라 예상하지 못한 이벤트와 기회에 보다 민첩하게 대응해야 한다는 것을 알고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본 설문 조사에 참여한 기업 중 일부는 물류 비용을 절감하기 위해 고객과 가장 가까운 창고를 사용해 재고 및 주문 이행 상황을 추적하며 협력사와 협업하고 있으며</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이는 고객 및 협력사에게 다양한 데이터 사용 및 응용 프로그램</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애플리케이션</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을 제공하는 것으로 발전하고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제공되는 서비스로는 예측 기능을 갖춘 데이터 </a:t>
            </a:r>
            <a:r>
              <a:rPr lang="ko-KR" altLang="en-US" sz="900" spc="-2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웨어하우징</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및 스마트 애플리케이션부터 디지털 고객 환경 개선과 웹 사이트 성능에 대한 더 나은 이해를 위한 클릭 흐름 분석에 이르기까지 다양합니다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p:txBody>
      </p:sp>
      <p:sp>
        <p:nvSpPr>
          <p:cNvPr id="9" name="object 26">
            <a:extLst>
              <a:ext uri="{FF2B5EF4-FFF2-40B4-BE49-F238E27FC236}">
                <a16:creationId xmlns:a16="http://schemas.microsoft.com/office/drawing/2014/main" id="{D017D28E-66C5-20D4-2E35-F97ABFD3B412}"/>
              </a:ext>
            </a:extLst>
          </p:cNvPr>
          <p:cNvSpPr/>
          <p:nvPr/>
        </p:nvSpPr>
        <p:spPr>
          <a:xfrm>
            <a:off x="705183" y="3582018"/>
            <a:ext cx="3005580" cy="2329684"/>
          </a:xfrm>
          <a:custGeom>
            <a:avLst/>
            <a:gdLst/>
            <a:ahLst/>
            <a:cxnLst/>
            <a:rect l="l" t="t" r="r" b="b"/>
            <a:pathLst>
              <a:path w="2435859" h="5600700">
                <a:moveTo>
                  <a:pt x="0" y="5600649"/>
                </a:moveTo>
                <a:lnTo>
                  <a:pt x="2435301" y="5600649"/>
                </a:lnTo>
                <a:lnTo>
                  <a:pt x="2435301" y="0"/>
                </a:lnTo>
                <a:lnTo>
                  <a:pt x="0" y="0"/>
                </a:lnTo>
                <a:lnTo>
                  <a:pt x="0" y="5600649"/>
                </a:lnTo>
                <a:close/>
              </a:path>
            </a:pathLst>
          </a:custGeom>
          <a:solidFill>
            <a:schemeClr val="bg1"/>
          </a:solidFill>
          <a:ln w="12700">
            <a:solidFill>
              <a:srgbClr val="00B8F5"/>
            </a:solidFill>
          </a:ln>
        </p:spPr>
        <p:txBody>
          <a:bodyPr wrap="square" lIns="0" tIns="0" rIns="0" bIns="0" rtlCol="0"/>
          <a:lstStyle/>
          <a:p>
            <a:pPr latinLnBrk="0"/>
            <a:endParaRPr sz="800" dirty="0">
              <a:latin typeface="+mn-ea"/>
            </a:endParaRPr>
          </a:p>
        </p:txBody>
      </p:sp>
      <p:sp>
        <p:nvSpPr>
          <p:cNvPr id="10" name="object 25">
            <a:extLst>
              <a:ext uri="{FF2B5EF4-FFF2-40B4-BE49-F238E27FC236}">
                <a16:creationId xmlns:a16="http://schemas.microsoft.com/office/drawing/2014/main" id="{9D97E483-DCA8-B1C4-56E5-F6DDF3D2FA41}"/>
              </a:ext>
            </a:extLst>
          </p:cNvPr>
          <p:cNvSpPr txBox="1"/>
          <p:nvPr/>
        </p:nvSpPr>
        <p:spPr>
          <a:xfrm>
            <a:off x="700981" y="3656853"/>
            <a:ext cx="3005581" cy="2223259"/>
          </a:xfrm>
          <a:prstGeom prst="rect">
            <a:avLst/>
          </a:prstGeom>
          <a:noFill/>
        </p:spPr>
        <p:txBody>
          <a:bodyPr vert="horz" wrap="square" lIns="0" tIns="8467" rIns="0" bIns="0" rtlCol="0">
            <a:spAutoFit/>
          </a:bodyPr>
          <a:lstStyle/>
          <a:p>
            <a:pPr marL="143941" marR="350538" algn="just" latinLnBrk="0">
              <a:lnSpc>
                <a:spcPct val="106100"/>
              </a:lnSpc>
              <a:spcBef>
                <a:spcPts val="67"/>
              </a:spcBef>
            </a:pPr>
            <a:endParaRPr lang="en-US" altLang="ko-KR" sz="800" b="1" dirty="0">
              <a:solidFill>
                <a:srgbClr val="00B8F5"/>
              </a:solidFill>
              <a:latin typeface="KoPub돋움체 Medium" panose="00000600000000000000" pitchFamily="2" charset="-127"/>
              <a:ea typeface="KoPub돋움체 Medium" panose="00000600000000000000" pitchFamily="2" charset="-127"/>
              <a:cs typeface="Univers LT Std 45 Light"/>
            </a:endParaRPr>
          </a:p>
          <a:p>
            <a:pPr marL="143941" marR="350538" algn="just" latinLnBrk="0">
              <a:lnSpc>
                <a:spcPct val="106100"/>
              </a:lnSpc>
              <a:spcBef>
                <a:spcPts val="4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데이터 가치 제안</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(Data Value Proposition) </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수립</a:t>
            </a:r>
          </a:p>
          <a:p>
            <a:pPr marL="143941" marR="202787" algn="just" latinLnBrk="0">
              <a:lnSpc>
                <a:spcPts val="933"/>
              </a:lnSpc>
              <a:spcBef>
                <a:spcPts val="400"/>
              </a:spcBef>
              <a:spcAft>
                <a:spcPts val="3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데이터 가치 제안은 데이터가 해결할 수 있는 문제나 도전적인 과제</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가설에 기반한 비즈니스 요구 사항을 충족해야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143941" marR="350538" algn="just" latinLnBrk="0">
              <a:lnSpc>
                <a:spcPct val="106100"/>
              </a:lnSpc>
              <a:spcBef>
                <a:spcPts val="12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확장 가능하고 유연하며 안전한 데이터 아키텍처 구축</a:t>
            </a:r>
          </a:p>
          <a:p>
            <a:pPr marL="143941" marR="389486" algn="just" latinLnBrk="0">
              <a:lnSpc>
                <a:spcPts val="933"/>
              </a:lnSpc>
              <a:spcBef>
                <a:spcPts val="40"/>
              </a:spcBef>
              <a:spcAft>
                <a:spcPts val="3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기존 공급망에서 검증된 기술을 활용해야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예를 들어 자동화</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첨단 분석</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AI(Artificial Intelligence)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및 머신러닝</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(Machine Learning),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컨트롤타워</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사물인터넷</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(Internet of Things, IoT)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등이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endPar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143941" marR="350538" algn="just" latinLnBrk="0">
              <a:lnSpc>
                <a:spcPct val="106100"/>
              </a:lnSpc>
              <a:spcBef>
                <a:spcPts val="12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팀 내 데이터 처리 역량 향상</a:t>
            </a:r>
          </a:p>
          <a:p>
            <a:pPr marL="143941" marR="193473" algn="just" latinLnBrk="0">
              <a:lnSpc>
                <a:spcPts val="933"/>
              </a:lnSpc>
              <a:spcBef>
                <a:spcPts val="40"/>
              </a:spcBef>
              <a:spcAft>
                <a:spcPts val="3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이를 위해 데이터를 중요시 하는 문화</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관련 역량에 대한 평가 체계나 리더십 개발</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데이터 처리 역량을 위한 교육 과정 설계</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데이터 관련 능력을 개발할 수 있는 시스템과 툴이 필요합니다 </a:t>
            </a:r>
          </a:p>
        </p:txBody>
      </p:sp>
      <p:sp>
        <p:nvSpPr>
          <p:cNvPr id="11" name="object 27">
            <a:extLst>
              <a:ext uri="{FF2B5EF4-FFF2-40B4-BE49-F238E27FC236}">
                <a16:creationId xmlns:a16="http://schemas.microsoft.com/office/drawing/2014/main" id="{66534C0F-C770-00B2-2A5B-1232DF24E713}"/>
              </a:ext>
            </a:extLst>
          </p:cNvPr>
          <p:cNvSpPr/>
          <p:nvPr/>
        </p:nvSpPr>
        <p:spPr>
          <a:xfrm>
            <a:off x="705183" y="3449768"/>
            <a:ext cx="3005580" cy="265274"/>
          </a:xfrm>
          <a:custGeom>
            <a:avLst/>
            <a:gdLst/>
            <a:ahLst/>
            <a:cxnLst/>
            <a:rect l="l" t="t" r="r" b="b"/>
            <a:pathLst>
              <a:path w="2435859" h="267335">
                <a:moveTo>
                  <a:pt x="0" y="267042"/>
                </a:moveTo>
                <a:lnTo>
                  <a:pt x="2435301" y="267042"/>
                </a:lnTo>
                <a:lnTo>
                  <a:pt x="2435301" y="0"/>
                </a:lnTo>
                <a:lnTo>
                  <a:pt x="0" y="0"/>
                </a:lnTo>
                <a:lnTo>
                  <a:pt x="0" y="267042"/>
                </a:lnTo>
                <a:close/>
              </a:path>
            </a:pathLst>
          </a:custGeom>
          <a:solidFill>
            <a:srgbClr val="00B8F5"/>
          </a:solidFill>
          <a:ln>
            <a:solidFill>
              <a:srgbClr val="00B0F0"/>
            </a:solidFill>
          </a:ln>
        </p:spPr>
        <p:txBody>
          <a:bodyPr wrap="square" lIns="0" tIns="0" rIns="0" bIns="0" rtlCol="0" anchor="ctr"/>
          <a:lstStyle/>
          <a:p>
            <a:pPr marL="143941" latinLnBrk="0">
              <a:spcBef>
                <a:spcPts val="67"/>
              </a:spcBef>
            </a:pPr>
            <a:r>
              <a:rPr lang="ko-KR" altLang="en-US" sz="10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실행방안</a:t>
            </a:r>
            <a:endParaRPr lang="en-US" altLang="ko-KR" sz="10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p:txBody>
      </p:sp>
      <p:sp>
        <p:nvSpPr>
          <p:cNvPr id="18" name="object 18">
            <a:extLst>
              <a:ext uri="{FF2B5EF4-FFF2-40B4-BE49-F238E27FC236}">
                <a16:creationId xmlns:a16="http://schemas.microsoft.com/office/drawing/2014/main" id="{2A86BC23-EE3A-063D-C431-3BD6D3F0DC83}"/>
              </a:ext>
            </a:extLst>
          </p:cNvPr>
          <p:cNvSpPr txBox="1"/>
          <p:nvPr/>
        </p:nvSpPr>
        <p:spPr>
          <a:xfrm>
            <a:off x="7051663" y="1196975"/>
            <a:ext cx="2808287" cy="1426031"/>
          </a:xfrm>
          <a:prstGeom prst="rect">
            <a:avLst/>
          </a:prstGeom>
          <a:noFill/>
        </p:spPr>
        <p:txBody>
          <a:bodyPr vert="horz" wrap="square" lIns="180000" tIns="0" rIns="180000" bIns="0" rtlCol="0">
            <a:spAutoFit/>
          </a:bodyPr>
          <a:lstStyle/>
          <a:p>
            <a:pPr marL="8467" algn="just" latinLnBrk="0">
              <a:spcBef>
                <a:spcPts val="600"/>
              </a:spcBef>
            </a:pPr>
            <a:r>
              <a:rPr lang="ko-KR" altLang="en-US"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계획과 예측</a:t>
            </a:r>
          </a:p>
          <a:p>
            <a:pPr marL="8467" marR="99488" algn="just" latinLnBrk="0">
              <a:spcBef>
                <a:spcPts val="200"/>
              </a:spcBef>
              <a:spcAft>
                <a:spcPts val="200"/>
              </a:spcAft>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기업은 공급망 가시성 확보와 빅데이터 활용과 더불어</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계획 및 수요 예측 고도화에 관심이 많습니다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이를 위해 기업은  빅데이터를 활용한 수요 예측 고도화에 투자하며 고객 중심의 디지털 기반 수요 예측 공급망 네트워크를 구축하고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이렇게 구축된 시스템은 고객의 수요를 더 잘 예측할 수 있고</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예측 정확도를 향상시키며</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공급망의 안정성을 확보할 수 있을 뿐 아니라 데이터 기반의 의사결정을 지원할 수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23" name="object 26">
            <a:extLst>
              <a:ext uri="{FF2B5EF4-FFF2-40B4-BE49-F238E27FC236}">
                <a16:creationId xmlns:a16="http://schemas.microsoft.com/office/drawing/2014/main" id="{62C81111-4D9B-3640-740A-B6D338EE4504}"/>
              </a:ext>
            </a:extLst>
          </p:cNvPr>
          <p:cNvSpPr/>
          <p:nvPr/>
        </p:nvSpPr>
        <p:spPr>
          <a:xfrm>
            <a:off x="6677247" y="2922799"/>
            <a:ext cx="4998816" cy="2988904"/>
          </a:xfrm>
          <a:custGeom>
            <a:avLst/>
            <a:gdLst/>
            <a:ahLst/>
            <a:cxnLst/>
            <a:rect l="l" t="t" r="r" b="b"/>
            <a:pathLst>
              <a:path w="2435859" h="5600700">
                <a:moveTo>
                  <a:pt x="0" y="5600649"/>
                </a:moveTo>
                <a:lnTo>
                  <a:pt x="2435301" y="5600649"/>
                </a:lnTo>
                <a:lnTo>
                  <a:pt x="2435301" y="0"/>
                </a:lnTo>
                <a:lnTo>
                  <a:pt x="0" y="0"/>
                </a:lnTo>
                <a:lnTo>
                  <a:pt x="0" y="5600649"/>
                </a:lnTo>
                <a:close/>
              </a:path>
            </a:pathLst>
          </a:custGeom>
          <a:solidFill>
            <a:schemeClr val="bg1"/>
          </a:solidFill>
          <a:ln w="12700">
            <a:solidFill>
              <a:srgbClr val="00B8F5"/>
            </a:solidFill>
          </a:ln>
        </p:spPr>
        <p:txBody>
          <a:bodyPr wrap="square" lIns="0" tIns="0" rIns="0" bIns="0" rtlCol="0"/>
          <a:lstStyle/>
          <a:p>
            <a:pPr latinLnBrk="0"/>
            <a:endParaRPr sz="800" dirty="0">
              <a:latin typeface="+mn-ea"/>
            </a:endParaRPr>
          </a:p>
        </p:txBody>
      </p:sp>
      <p:sp>
        <p:nvSpPr>
          <p:cNvPr id="24" name="object 25">
            <a:extLst>
              <a:ext uri="{FF2B5EF4-FFF2-40B4-BE49-F238E27FC236}">
                <a16:creationId xmlns:a16="http://schemas.microsoft.com/office/drawing/2014/main" id="{AA56F834-4ABD-5FE4-9B33-55C09942923E}"/>
              </a:ext>
            </a:extLst>
          </p:cNvPr>
          <p:cNvSpPr txBox="1"/>
          <p:nvPr/>
        </p:nvSpPr>
        <p:spPr>
          <a:xfrm>
            <a:off x="6729640" y="3029533"/>
            <a:ext cx="2552583" cy="2838812"/>
          </a:xfrm>
          <a:prstGeom prst="rect">
            <a:avLst/>
          </a:prstGeom>
          <a:noFill/>
        </p:spPr>
        <p:txBody>
          <a:bodyPr vert="horz" wrap="square" lIns="0" tIns="8467" rIns="0" bIns="0" rtlCol="0">
            <a:spAutoFit/>
          </a:bodyPr>
          <a:lstStyle/>
          <a:p>
            <a:pPr marL="143941" marR="350538" algn="just" latinLnBrk="0">
              <a:lnSpc>
                <a:spcPct val="106100"/>
              </a:lnSpc>
              <a:spcBef>
                <a:spcPts val="67"/>
              </a:spcBef>
            </a:pPr>
            <a:endParaRPr lang="en-US" altLang="ko-KR" sz="800" b="1" dirty="0">
              <a:solidFill>
                <a:srgbClr val="00B8F5"/>
              </a:solidFill>
              <a:latin typeface="KoPub돋움체 Medium" panose="00000600000000000000" pitchFamily="2" charset="-127"/>
              <a:ea typeface="KoPub돋움체 Medium" panose="00000600000000000000" pitchFamily="2" charset="-127"/>
              <a:cs typeface="Univers LT Std 45 Light"/>
            </a:endParaRPr>
          </a:p>
          <a:p>
            <a:pPr marL="143941" marR="350538" algn="just" latinLnBrk="0">
              <a:lnSpc>
                <a:spcPct val="106100"/>
              </a:lnSpc>
              <a:spcBef>
                <a:spcPts val="3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계획 수립 역량 제고 </a:t>
            </a:r>
            <a:endPar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endParaRPr>
          </a:p>
          <a:p>
            <a:pPr marL="143941" marR="350538" algn="just" latinLnBrk="0">
              <a:lnSpc>
                <a:spcPct val="106100"/>
              </a:lnSpc>
              <a:spcBef>
                <a:spcPts val="300"/>
              </a:spcBef>
              <a:spcAft>
                <a:spcPts val="3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수요와 공급을 교란하는 요인들을 예상해야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143941" marR="350538" algn="just" latinLnBrk="0">
              <a:lnSpc>
                <a:spcPct val="106100"/>
              </a:lnSpc>
              <a:spcBef>
                <a:spcPts val="3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신속하고 정확한 계획 필요</a:t>
            </a:r>
          </a:p>
          <a:p>
            <a:pPr marL="143941" marR="389486" algn="just" latinLnBrk="0">
              <a:lnSpc>
                <a:spcPts val="933"/>
              </a:lnSpc>
              <a:spcBef>
                <a:spcPts val="300"/>
              </a:spcBef>
              <a:spcAft>
                <a:spcPts val="300"/>
              </a:spcAft>
            </a:pP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AI</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와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ML(Machine Learning)</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을 이용해 고도화된 분석 기능을 실현함으로써 의사결정 자동화가 필요합니다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이를 통해 프로세스 전반에서 제품 흐름과 비용을 실시간으로 투명하게 파악할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143941" marR="389486" algn="just" latinLnBrk="0">
              <a:lnSpc>
                <a:spcPts val="933"/>
              </a:lnSpc>
              <a:spcBef>
                <a:spcPts val="3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전략적 의사결정을 위한 시뮬레이션 및 모델링 수행</a:t>
            </a:r>
          </a:p>
          <a:p>
            <a:pPr marL="143941" marR="193473" algn="just" latinLnBrk="0">
              <a:lnSpc>
                <a:spcPts val="933"/>
              </a:lnSpc>
              <a:spcBef>
                <a:spcPts val="300"/>
              </a:spcBef>
              <a:spcAft>
                <a:spcPts val="3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공급망에 미칠 수 있는 영향</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리스크 및 기타 예기치 못한 사건을 파악해야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예를 들어 공급망 노드</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공급업체</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창고</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유통센터 등</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별 위치나 공급망 네트워크 구조</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흐름의 변화 또는 공급업체 대체 시 영향을 테스트합니다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143941" marR="389486" algn="just" latinLnBrk="0">
              <a:lnSpc>
                <a:spcPts val="933"/>
              </a:lnSpc>
              <a:spcBef>
                <a:spcPts val="3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머신러닝 활용</a:t>
            </a:r>
          </a:p>
          <a:p>
            <a:pPr marL="143941" marR="193473" algn="just" latinLnBrk="0">
              <a:lnSpc>
                <a:spcPts val="933"/>
              </a:lnSpc>
              <a:spcBef>
                <a:spcPts val="300"/>
              </a:spcBef>
              <a:spcAft>
                <a:spcPts val="3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더 높은 부가가치를 창출할 수 있는 프로젝트와 전략 수립에 집중할 수 있도록 반복적이고 정형화된 의사결정이 필요한 분야는 자동화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25" name="object 27">
            <a:extLst>
              <a:ext uri="{FF2B5EF4-FFF2-40B4-BE49-F238E27FC236}">
                <a16:creationId xmlns:a16="http://schemas.microsoft.com/office/drawing/2014/main" id="{D85DB6D0-6C4C-B6B5-667E-A163F8B6E744}"/>
              </a:ext>
            </a:extLst>
          </p:cNvPr>
          <p:cNvSpPr/>
          <p:nvPr/>
        </p:nvSpPr>
        <p:spPr>
          <a:xfrm>
            <a:off x="6677247" y="2790549"/>
            <a:ext cx="4998816" cy="265274"/>
          </a:xfrm>
          <a:custGeom>
            <a:avLst/>
            <a:gdLst/>
            <a:ahLst/>
            <a:cxnLst/>
            <a:rect l="l" t="t" r="r" b="b"/>
            <a:pathLst>
              <a:path w="2435859" h="267335">
                <a:moveTo>
                  <a:pt x="0" y="267042"/>
                </a:moveTo>
                <a:lnTo>
                  <a:pt x="2435301" y="267042"/>
                </a:lnTo>
                <a:lnTo>
                  <a:pt x="2435301" y="0"/>
                </a:lnTo>
                <a:lnTo>
                  <a:pt x="0" y="0"/>
                </a:lnTo>
                <a:lnTo>
                  <a:pt x="0" y="267042"/>
                </a:lnTo>
                <a:close/>
              </a:path>
            </a:pathLst>
          </a:custGeom>
          <a:solidFill>
            <a:srgbClr val="00B8F5"/>
          </a:solidFill>
          <a:ln>
            <a:solidFill>
              <a:srgbClr val="00B0F0"/>
            </a:solidFill>
          </a:ln>
        </p:spPr>
        <p:txBody>
          <a:bodyPr wrap="square" lIns="0" tIns="0" rIns="0" bIns="0" rtlCol="0" anchor="ctr"/>
          <a:lstStyle/>
          <a:p>
            <a:pPr marL="143941" latinLnBrk="0">
              <a:spcBef>
                <a:spcPts val="67"/>
              </a:spcBef>
            </a:pPr>
            <a:r>
              <a:rPr lang="ko-KR" altLang="en-US" sz="10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실행방안</a:t>
            </a:r>
            <a:endParaRPr lang="en-US" altLang="ko-KR" sz="10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p:txBody>
      </p:sp>
      <p:sp>
        <p:nvSpPr>
          <p:cNvPr id="26" name="object 25">
            <a:extLst>
              <a:ext uri="{FF2B5EF4-FFF2-40B4-BE49-F238E27FC236}">
                <a16:creationId xmlns:a16="http://schemas.microsoft.com/office/drawing/2014/main" id="{A5179DEE-B3BF-6A4F-C6AA-38F030DF8BB2}"/>
              </a:ext>
            </a:extLst>
          </p:cNvPr>
          <p:cNvSpPr txBox="1"/>
          <p:nvPr/>
        </p:nvSpPr>
        <p:spPr>
          <a:xfrm>
            <a:off x="9185762" y="3029533"/>
            <a:ext cx="2499419" cy="3007769"/>
          </a:xfrm>
          <a:prstGeom prst="rect">
            <a:avLst/>
          </a:prstGeom>
          <a:noFill/>
        </p:spPr>
        <p:txBody>
          <a:bodyPr vert="horz" wrap="square" lIns="0" tIns="8467" rIns="0" bIns="0" rtlCol="0">
            <a:spAutoFit/>
          </a:bodyPr>
          <a:lstStyle/>
          <a:p>
            <a:pPr marL="143941" marR="350538" algn="just" latinLnBrk="0">
              <a:lnSpc>
                <a:spcPct val="106100"/>
              </a:lnSpc>
              <a:spcBef>
                <a:spcPts val="67"/>
              </a:spcBef>
            </a:pPr>
            <a:endParaRPr lang="en-US" altLang="ko-KR" sz="800" b="1" dirty="0">
              <a:solidFill>
                <a:srgbClr val="00B8F5"/>
              </a:solidFill>
              <a:latin typeface="KoPub돋움체 Medium" panose="00000600000000000000" pitchFamily="2" charset="-127"/>
              <a:ea typeface="KoPub돋움체 Medium" panose="00000600000000000000" pitchFamily="2" charset="-127"/>
              <a:cs typeface="Univers LT Std 45 Light"/>
            </a:endParaRPr>
          </a:p>
          <a:p>
            <a:pPr marL="143941" marR="350538" algn="just" latinLnBrk="0">
              <a:lnSpc>
                <a:spcPct val="106100"/>
              </a:lnSpc>
              <a:spcBef>
                <a:spcPts val="3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cs typeface="Univers LT Std 45 Light"/>
              </a:rPr>
              <a:t>핵심 원재료 또는 제품의 공급원은 다원화 </a:t>
            </a:r>
          </a:p>
          <a:p>
            <a:pPr marL="143941" marR="350538" algn="just" latinLnBrk="0">
              <a:lnSpc>
                <a:spcPct val="106100"/>
              </a:lnSpc>
              <a:spcBef>
                <a:spcPts val="300"/>
              </a:spcBef>
              <a:spcAft>
                <a:spcPts val="300"/>
              </a:spcAft>
            </a:pPr>
            <a:r>
              <a:rPr lang="ko-KR" altLang="en-US" sz="80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니어쇼어링</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(Near-shoring)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방안을 검토하여 지리적 의존성을 줄이고 공급 주기를 단축합니다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143941" marR="350538" algn="just" latinLnBrk="0">
              <a:lnSpc>
                <a:spcPct val="106100"/>
              </a:lnSpc>
              <a:spcBef>
                <a:spcPts val="3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고객에게 가치를 제공하는 소싱 전략 수립</a:t>
            </a:r>
          </a:p>
          <a:p>
            <a:pPr marL="143941" marR="389486" algn="just" latinLnBrk="0">
              <a:lnSpc>
                <a:spcPts val="933"/>
              </a:lnSpc>
              <a:spcBef>
                <a:spcPts val="300"/>
              </a:spcBef>
              <a:spcAft>
                <a:spcPts val="3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타사와 협업</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해외에서 새로운 </a:t>
            </a:r>
            <a:r>
              <a:rPr lang="ko-KR" altLang="en-US" sz="80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조달처</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확보</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지역 내 자원 활용 등의 전략을 고려할 수 있습니다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p>
          <a:p>
            <a:pPr marL="143941" marR="389486" algn="just" latinLnBrk="0">
              <a:lnSpc>
                <a:spcPts val="933"/>
              </a:lnSpc>
              <a:spcBef>
                <a:spcPts val="3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고객 세분화 기반 공급망 솔루션 개발</a:t>
            </a:r>
          </a:p>
          <a:p>
            <a:pPr marL="143941" marR="193473" algn="just" latinLnBrk="0">
              <a:lnSpc>
                <a:spcPts val="933"/>
              </a:lnSpc>
              <a:spcBef>
                <a:spcPts val="300"/>
              </a:spcBef>
              <a:spcAft>
                <a:spcPts val="300"/>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고객을 중심으로 서로 연결되고</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디지털 기술로 구현되며</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수요를 예측할 수 있는 공급망 네트워크를 만들어야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143941" marR="389486" algn="just" latinLnBrk="0">
              <a:lnSpc>
                <a:spcPts val="933"/>
              </a:lnSpc>
              <a:spcBef>
                <a:spcPts val="3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핵심적인 공급망 노드에 여분 재고 고려 </a:t>
            </a:r>
          </a:p>
          <a:p>
            <a:pPr marL="143941" marR="193473" algn="just" latinLnBrk="0">
              <a:lnSpc>
                <a:spcPts val="933"/>
              </a:lnSpc>
              <a:spcBef>
                <a:spcPts val="300"/>
              </a:spcBef>
              <a:spcAft>
                <a:spcPts val="300"/>
              </a:spcAft>
            </a:pPr>
            <a:r>
              <a:rPr lang="en-US" altLang="ko-KR" sz="8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JIT(Just-In-Time)</a:t>
            </a:r>
            <a:r>
              <a:rPr lang="ko-KR" altLang="en-US" sz="8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에서 </a:t>
            </a:r>
            <a:r>
              <a:rPr lang="en-US" altLang="ko-KR" sz="8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JIC(Just-In-Case)</a:t>
            </a:r>
            <a:r>
              <a:rPr lang="ko-KR" altLang="en-US" sz="800" spc="-3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로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전환 하여 핵심 원재료 공급과 관련된 이슈를 사전에 방지합니다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143941" marR="389486" algn="just" latinLnBrk="0">
              <a:lnSpc>
                <a:spcPts val="933"/>
              </a:lnSpc>
              <a:spcBef>
                <a:spcPts val="3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비상 시 인력 계획 마련</a:t>
            </a:r>
          </a:p>
          <a:p>
            <a:pPr marL="143941" marR="138860" algn="just" latinLnBrk="0">
              <a:lnSpc>
                <a:spcPts val="933"/>
              </a:lnSpc>
              <a:spcBef>
                <a:spcPts val="40"/>
              </a:spcBef>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교란 상황에 대응하기 위해 필요 시 인력을 확충하거나 감축할 수 있어야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endPar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143941" marR="193473" algn="just" latinLnBrk="0">
              <a:lnSpc>
                <a:spcPts val="933"/>
              </a:lnSpc>
              <a:spcBef>
                <a:spcPts val="300"/>
              </a:spcBef>
              <a:spcAft>
                <a:spcPts val="300"/>
              </a:spcAft>
            </a:pPr>
            <a:endPar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p:txBody>
      </p:sp>
    </p:spTree>
    <p:extLst>
      <p:ext uri="{BB962C8B-B14F-4D97-AF65-F5344CB8AC3E}">
        <p14:creationId xmlns:p14="http://schemas.microsoft.com/office/powerpoint/2010/main" val="1797663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건물, 실내, 바닥, 매장이(가) 표시된 사진&#10;&#10;자동 생성된 설명">
            <a:extLst>
              <a:ext uri="{FF2B5EF4-FFF2-40B4-BE49-F238E27FC236}">
                <a16:creationId xmlns:a16="http://schemas.microsoft.com/office/drawing/2014/main" id="{950EBF1B-7159-CAAA-8F90-859FA72F1506}"/>
              </a:ext>
            </a:extLst>
          </p:cNvPr>
          <p:cNvPicPr>
            <a:picLocks noChangeAspect="1"/>
          </p:cNvPicPr>
          <p:nvPr/>
        </p:nvPicPr>
        <p:blipFill rotWithShape="1">
          <a:blip r:embed="rId2">
            <a:extLst>
              <a:ext uri="{28A0092B-C50C-407E-A947-70E740481C1C}">
                <a14:useLocalDpi xmlns:a14="http://schemas.microsoft.com/office/drawing/2010/main" val="0"/>
              </a:ext>
            </a:extLst>
          </a:blip>
          <a:srcRect l="1878" t="1" r="14128" b="1063"/>
          <a:stretch/>
        </p:blipFill>
        <p:spPr>
          <a:xfrm>
            <a:off x="6310251" y="1207609"/>
            <a:ext cx="5881749" cy="3896020"/>
          </a:xfrm>
          <a:prstGeom prst="rect">
            <a:avLst/>
          </a:prstGeom>
        </p:spPr>
      </p:pic>
      <p:sp>
        <p:nvSpPr>
          <p:cNvPr id="9" name="object 26">
            <a:extLst>
              <a:ext uri="{FF2B5EF4-FFF2-40B4-BE49-F238E27FC236}">
                <a16:creationId xmlns:a16="http://schemas.microsoft.com/office/drawing/2014/main" id="{D017D28E-66C5-20D4-2E35-F97ABFD3B412}"/>
              </a:ext>
            </a:extLst>
          </p:cNvPr>
          <p:cNvSpPr/>
          <p:nvPr/>
        </p:nvSpPr>
        <p:spPr>
          <a:xfrm>
            <a:off x="3291915" y="1612050"/>
            <a:ext cx="3247108" cy="4342187"/>
          </a:xfrm>
          <a:custGeom>
            <a:avLst/>
            <a:gdLst/>
            <a:ahLst/>
            <a:cxnLst/>
            <a:rect l="l" t="t" r="r" b="b"/>
            <a:pathLst>
              <a:path w="2435859" h="5600700">
                <a:moveTo>
                  <a:pt x="0" y="5600649"/>
                </a:moveTo>
                <a:lnTo>
                  <a:pt x="2435301" y="5600649"/>
                </a:lnTo>
                <a:lnTo>
                  <a:pt x="2435301" y="0"/>
                </a:lnTo>
                <a:lnTo>
                  <a:pt x="0" y="0"/>
                </a:lnTo>
                <a:lnTo>
                  <a:pt x="0" y="5600649"/>
                </a:lnTo>
                <a:close/>
              </a:path>
            </a:pathLst>
          </a:custGeom>
          <a:solidFill>
            <a:schemeClr val="bg1"/>
          </a:solidFill>
          <a:ln w="12700">
            <a:solidFill>
              <a:srgbClr val="00B8F5"/>
            </a:solidFill>
          </a:ln>
        </p:spPr>
        <p:txBody>
          <a:bodyPr wrap="square" lIns="0" tIns="0" rIns="0" bIns="0" rtlCol="0"/>
          <a:lstStyle/>
          <a:p>
            <a:pPr latinLnBrk="0"/>
            <a:endParaRPr sz="800" dirty="0">
              <a:latin typeface="+mn-ea"/>
            </a:endParaRPr>
          </a:p>
        </p:txBody>
      </p:sp>
      <p:sp>
        <p:nvSpPr>
          <p:cNvPr id="10" name="object 25">
            <a:extLst>
              <a:ext uri="{FF2B5EF4-FFF2-40B4-BE49-F238E27FC236}">
                <a16:creationId xmlns:a16="http://schemas.microsoft.com/office/drawing/2014/main" id="{9D97E483-DCA8-B1C4-56E5-F6DDF3D2FA41}"/>
              </a:ext>
            </a:extLst>
          </p:cNvPr>
          <p:cNvSpPr txBox="1"/>
          <p:nvPr/>
        </p:nvSpPr>
        <p:spPr>
          <a:xfrm>
            <a:off x="3337660" y="1612051"/>
            <a:ext cx="3155617" cy="4150004"/>
          </a:xfrm>
          <a:prstGeom prst="rect">
            <a:avLst/>
          </a:prstGeom>
          <a:noFill/>
        </p:spPr>
        <p:txBody>
          <a:bodyPr vert="horz" wrap="square" lIns="0" tIns="8467" rIns="0" bIns="0" rtlCol="0">
            <a:spAutoFit/>
          </a:bodyPr>
          <a:lstStyle/>
          <a:p>
            <a:pPr marL="143941" marR="350538" latinLnBrk="0">
              <a:lnSpc>
                <a:spcPct val="106100"/>
              </a:lnSpc>
              <a:spcBef>
                <a:spcPts val="67"/>
              </a:spcBef>
            </a:pPr>
            <a:endParaRPr lang="en-US" altLang="ko-KR" sz="800" b="1" dirty="0">
              <a:solidFill>
                <a:srgbClr val="00B8F5"/>
              </a:solidFill>
              <a:latin typeface="KoPub돋움체 Medium" panose="00000600000000000000" pitchFamily="2" charset="-127"/>
              <a:ea typeface="KoPub돋움체 Medium" panose="00000600000000000000" pitchFamily="2" charset="-127"/>
              <a:cs typeface="Univers LT Std 45 Light"/>
            </a:endParaRPr>
          </a:p>
          <a:p>
            <a:pPr marL="143941" marR="350538" latinLnBrk="0">
              <a:lnSpc>
                <a:spcPct val="106100"/>
              </a:lnSpc>
              <a:spcBef>
                <a:spcPts val="3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공급망 리스크 대응 전략 확대</a:t>
            </a:r>
          </a:p>
          <a:p>
            <a:pPr marL="143941" marR="190086" latinLnBrk="0">
              <a:lnSpc>
                <a:spcPct val="110000"/>
              </a:lnSpc>
              <a:spcBef>
                <a:spcPts val="133"/>
              </a:spcBef>
              <a:spcAft>
                <a:spcPts val="133"/>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광범위한 </a:t>
            </a:r>
            <a:r>
              <a:rPr lang="ko-KR" altLang="en-US" sz="800" dirty="0" err="1">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밸류체인에</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대한 공급망 생태계를 조성하고</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보다 폭넓은 관점에서 공급망의 위험요소를 관리해야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여기에는 지리적 관점</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재무</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운영</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인력</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브랜드 및 규제 리스크에 대한 광범위한 평가가 포함됩니다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br>
              <a:rPr lang="en-US" altLang="ko-KR" sz="800" dirty="0">
                <a:solidFill>
                  <a:srgbClr val="000000"/>
                </a:solidFill>
                <a:latin typeface="KoPub돋움체 Medium" panose="00000600000000000000" pitchFamily="2" charset="-127"/>
                <a:ea typeface="KoPub돋움체 Medium" panose="00000600000000000000" pitchFamily="2" charset="-127"/>
              </a:rPr>
            </a:br>
            <a:endParaRPr lang="en-US" altLang="ko-KR" sz="200" dirty="0">
              <a:solidFill>
                <a:srgbClr val="000000"/>
              </a:solidFill>
              <a:latin typeface="KoPub돋움체 Medium" panose="00000600000000000000" pitchFamily="2" charset="-127"/>
              <a:ea typeface="KoPub돋움체 Medium" panose="00000600000000000000" pitchFamily="2" charset="-127"/>
            </a:endParaRPr>
          </a:p>
          <a:p>
            <a:pPr marL="143941" marR="350538" latinLnBrk="0">
              <a:lnSpc>
                <a:spcPct val="106100"/>
              </a:lnSpc>
              <a:spcBef>
                <a:spcPts val="6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신규 공급업체의 표준 </a:t>
            </a:r>
            <a:r>
              <a:rPr lang="ko-KR" altLang="en-US" sz="800" b="1" dirty="0" err="1">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온보딩</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 프로세스로 </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AI </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또는 </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ML </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채택 고려 </a:t>
            </a:r>
            <a:endPar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endParaRPr>
          </a:p>
          <a:p>
            <a:pPr marL="143941" marR="190086" defTabSz="1044575" latinLnBrk="0">
              <a:lnSpc>
                <a:spcPct val="110000"/>
              </a:lnSpc>
              <a:spcBef>
                <a:spcPts val="133"/>
              </a:spcBef>
              <a:spcAft>
                <a:spcPts val="133"/>
              </a:spcAft>
            </a:pP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AI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또는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ML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기반의 자동화는 공급망에 영향을 미칠 수 있는 요소에 대한 실시간 알림 및 업데이트를 제공하므로 현재 공급망 상의 리스크와 잠재적인 공급망 위협요소 식별에 도움이 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a:p>
            <a:pPr marL="143941" marR="293385" latinLnBrk="0">
              <a:lnSpc>
                <a:spcPct val="110000"/>
              </a:lnSpc>
              <a:spcBef>
                <a:spcPts val="133"/>
              </a:spcBef>
              <a:spcAft>
                <a:spcPts val="133"/>
              </a:spcAft>
            </a:pPr>
            <a:endParaRPr lang="en-US" altLang="ko-KR" sz="200" b="1" spc="-7" dirty="0">
              <a:solidFill>
                <a:srgbClr val="00B8F5"/>
              </a:solidFill>
              <a:latin typeface="KoPub돋움체 Medium" panose="00000600000000000000" pitchFamily="2" charset="-127"/>
              <a:ea typeface="KoPub돋움체 Medium" panose="00000600000000000000" pitchFamily="2" charset="-127"/>
              <a:cs typeface="Univers LT Std 45 Light"/>
            </a:endParaRPr>
          </a:p>
          <a:p>
            <a:pPr marL="143941" marR="190086" defTabSz="1044575" latinLnBrk="0">
              <a:lnSpc>
                <a:spcPct val="110000"/>
              </a:lnSpc>
              <a:spcBef>
                <a:spcPts val="6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사이버 리스크 완화 전략을 신기술과 연계</a:t>
            </a:r>
            <a:r>
              <a:rPr lang="en-US" altLang="ko-KR"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 </a:t>
            </a: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 </a:t>
            </a:r>
            <a:b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b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일부 기업은 사이버 보안 취약성 검사를 하지 않고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IoT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기술을 추가해 창고 운영 방안을 개선해 왔습니다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사이버 리스크를 완화시키기 위해</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공급망의 모든 신규 기업은 사이버 보안 관련 평가를 받아야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endPar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143941" latinLnBrk="0">
              <a:lnSpc>
                <a:spcPct val="110000"/>
              </a:lnSpc>
              <a:spcBef>
                <a:spcPts val="133"/>
              </a:spcBef>
              <a:spcAft>
                <a:spcPts val="133"/>
              </a:spcAft>
            </a:pPr>
            <a:endParaRPr lang="en-US" altLang="ko-KR" sz="200" b="1" spc="-3" dirty="0">
              <a:solidFill>
                <a:srgbClr val="00B8F5"/>
              </a:solidFill>
              <a:latin typeface="KoPub돋움체 Medium" panose="00000600000000000000" pitchFamily="2" charset="-127"/>
              <a:ea typeface="KoPub돋움체 Medium" panose="00000600000000000000" pitchFamily="2" charset="-127"/>
              <a:cs typeface="Univers LT Std 45 Light"/>
            </a:endParaRPr>
          </a:p>
          <a:p>
            <a:pPr marL="143941" latinLnBrk="0">
              <a:lnSpc>
                <a:spcPct val="110000"/>
              </a:lnSpc>
              <a:spcBef>
                <a:spcPts val="6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리스크 관리에 대한 일관된 접근 방식 구축</a:t>
            </a:r>
            <a:br>
              <a:rPr lang="en-US" altLang="ko-KR" sz="800" b="1" spc="-3" dirty="0">
                <a:solidFill>
                  <a:srgbClr val="00B8F5"/>
                </a:solidFill>
                <a:latin typeface="KoPub돋움체 Medium" panose="00000600000000000000" pitchFamily="2" charset="-127"/>
                <a:ea typeface="KoPub돋움체 Medium" panose="00000600000000000000" pitchFamily="2" charset="-127"/>
                <a:cs typeface="Univers LT Std 45 Light"/>
              </a:rPr>
            </a:b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리스크 관리의 일관성은 공급망 리스크에 대한 기업 간 커뮤니케이션 일관성 확보로 이루어집니다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중요한</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것은 리스크가 사람과 기능에 따라 각기 다르게 해석 될 수 있다는 것을 인지하고 관리하는 것입니다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endPar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endParaRPr>
          </a:p>
          <a:p>
            <a:pPr marL="143941" marR="418274" latinLnBrk="0">
              <a:lnSpc>
                <a:spcPct val="110000"/>
              </a:lnSpc>
              <a:spcBef>
                <a:spcPts val="133"/>
              </a:spcBef>
              <a:spcAft>
                <a:spcPts val="133"/>
              </a:spcAft>
            </a:pPr>
            <a:endParaRPr lang="en-US" altLang="ko-KR" sz="200" b="1" spc="-3" dirty="0">
              <a:solidFill>
                <a:srgbClr val="00B8F5"/>
              </a:solidFill>
              <a:latin typeface="KoPub돋움체 Medium" panose="00000600000000000000" pitchFamily="2" charset="-127"/>
              <a:ea typeface="KoPub돋움체 Medium" panose="00000600000000000000" pitchFamily="2" charset="-127"/>
              <a:cs typeface="Univers LT Std 45 Light"/>
            </a:endParaRPr>
          </a:p>
          <a:p>
            <a:pPr marL="143941" marR="418274" latinLnBrk="0">
              <a:lnSpc>
                <a:spcPct val="110000"/>
              </a:lnSpc>
              <a:spcBef>
                <a:spcPts val="600"/>
              </a:spcBef>
              <a:spcAft>
                <a:spcPts val="300"/>
              </a:spcAft>
            </a:pPr>
            <a:r>
              <a:rPr lang="ko-KR" altLang="en-US" sz="800" b="1" dirty="0">
                <a:gradFill>
                  <a:gsLst>
                    <a:gs pos="0">
                      <a:srgbClr val="00B0F0"/>
                    </a:gs>
                    <a:gs pos="100000">
                      <a:srgbClr val="00B0F0"/>
                    </a:gs>
                  </a:gsLst>
                  <a:lin ang="5400000" scaled="1"/>
                </a:gradFill>
                <a:latin typeface="KoPub돋움체 Medium" panose="00000600000000000000" pitchFamily="2" charset="-127"/>
                <a:ea typeface="KoPub돋움체 Medium" panose="00000600000000000000" pitchFamily="2" charset="-127"/>
              </a:rPr>
              <a:t>밸류체인 전반에 걸쳐 인사이트 및 혁신 방안 공유</a:t>
            </a:r>
          </a:p>
          <a:p>
            <a:pPr marL="143941" marR="245969" algn="just" latinLnBrk="0">
              <a:lnSpc>
                <a:spcPct val="110000"/>
              </a:lnSpc>
              <a:spcBef>
                <a:spcPts val="133"/>
              </a:spcBef>
              <a:spcAft>
                <a:spcPts val="133"/>
              </a:spcAft>
            </a:pP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업계 경험</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지식 공유 세션 참여</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이해 관계자</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공급업체와 솔루션 협업</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상호 이익이 되는 분야에서 협업 추진</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신뢰할 수 있는 공급망 네트워크를 구축해야 합니다</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예를 들어</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Cybersecurity Infrastructure Security Agency</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의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Shields Up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캠페인</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Minerals Security Partnership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및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Intel </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및</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또는 </a:t>
            </a:r>
            <a:r>
              <a:rPr lang="en-US" altLang="ko-KR"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ASML</a:t>
            </a:r>
            <a:r>
              <a:rPr lang="ko-KR" altLang="en-US" sz="80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반도체 기술 협업 등에 참여하는 것을 고려할 수 있습니다</a:t>
            </a:r>
            <a:r>
              <a:rPr lang="en-US" altLang="ko-KR" sz="800" dirty="0">
                <a:solidFill>
                  <a:srgbClr val="000000"/>
                </a:solidFill>
                <a:latin typeface="KoPub돋움체 Medium" panose="00000600000000000000" pitchFamily="2" charset="-127"/>
                <a:ea typeface="KoPub돋움체 Medium" panose="00000600000000000000" pitchFamily="2" charset="-127"/>
              </a:rPr>
              <a:t>. </a:t>
            </a:r>
            <a:endParaRPr lang="ko-KR" altLang="en-US" sz="800" dirty="0">
              <a:latin typeface="KoPub돋움체 Medium" panose="00000600000000000000" pitchFamily="2" charset="-127"/>
              <a:ea typeface="KoPub돋움체 Medium" panose="00000600000000000000" pitchFamily="2" charset="-127"/>
              <a:cs typeface="Calibri"/>
            </a:endParaRPr>
          </a:p>
        </p:txBody>
      </p:sp>
      <p:sp>
        <p:nvSpPr>
          <p:cNvPr id="2" name="바닥글 개체 틀 1">
            <a:extLst>
              <a:ext uri="{FF2B5EF4-FFF2-40B4-BE49-F238E27FC236}">
                <a16:creationId xmlns:a16="http://schemas.microsoft.com/office/drawing/2014/main" id="{324C2D61-398C-5E4F-D120-0C4561CDF191}"/>
              </a:ext>
            </a:extLst>
          </p:cNvPr>
          <p:cNvSpPr>
            <a:spLocks noGrp="1"/>
          </p:cNvSpPr>
          <p:nvPr>
            <p:ph type="ftr" sz="quarter" idx="3"/>
          </p:nvPr>
        </p:nvSpPr>
        <p:spPr>
          <a:xfrm>
            <a:off x="1401579" y="6493647"/>
            <a:ext cx="7406005" cy="123111"/>
          </a:xfrm>
          <a:prstGeom prst="rect">
            <a:avLst/>
          </a:prstGeom>
        </p:spPr>
        <p:txBody>
          <a:bodyPr/>
          <a:lstStyle/>
          <a:p>
            <a:pPr marL="12700">
              <a:spcBef>
                <a:spcPts val="55"/>
              </a:spcBef>
            </a:pPr>
            <a:r>
              <a:rPr lang="en-US" spc="-30" dirty="0"/>
              <a:t>© </a:t>
            </a:r>
            <a:r>
              <a:rPr lang="en-US" spc="35" dirty="0"/>
              <a:t>2023 </a:t>
            </a:r>
            <a:r>
              <a:rPr lang="en-US" spc="60" dirty="0"/>
              <a:t>Copyright </a:t>
            </a:r>
            <a:r>
              <a:rPr lang="en-US" spc="65" dirty="0"/>
              <a:t>owned </a:t>
            </a:r>
            <a:r>
              <a:rPr lang="en-US" spc="75" dirty="0"/>
              <a:t>by </a:t>
            </a:r>
            <a:r>
              <a:rPr lang="en-US" spc="60" dirty="0"/>
              <a:t>one </a:t>
            </a:r>
            <a:r>
              <a:rPr lang="en-US" spc="45" dirty="0"/>
              <a:t>or </a:t>
            </a:r>
            <a:r>
              <a:rPr lang="en-US" spc="65" dirty="0"/>
              <a:t>more </a:t>
            </a:r>
            <a:r>
              <a:rPr lang="en-US" spc="40" dirty="0"/>
              <a:t>of </a:t>
            </a:r>
            <a:r>
              <a:rPr lang="en-US" spc="35" dirty="0"/>
              <a:t>the </a:t>
            </a:r>
            <a:r>
              <a:rPr lang="en-US" spc="95" dirty="0"/>
              <a:t>KPMG </a:t>
            </a:r>
            <a:r>
              <a:rPr lang="en-US" spc="40" dirty="0"/>
              <a:t>International </a:t>
            </a:r>
            <a:r>
              <a:rPr lang="en-US" spc="35" dirty="0"/>
              <a:t>entities. </a:t>
            </a:r>
            <a:r>
              <a:rPr lang="en-US" spc="95" dirty="0"/>
              <a:t>KPMG </a:t>
            </a:r>
            <a:r>
              <a:rPr lang="en-US" spc="40" dirty="0"/>
              <a:t>International entities </a:t>
            </a:r>
            <a:r>
              <a:rPr lang="en-US" spc="55" dirty="0"/>
              <a:t>provide </a:t>
            </a:r>
            <a:r>
              <a:rPr lang="en-US" spc="65" dirty="0"/>
              <a:t>no </a:t>
            </a:r>
            <a:r>
              <a:rPr lang="en-US" spc="60" dirty="0"/>
              <a:t>services </a:t>
            </a:r>
            <a:r>
              <a:rPr lang="en-US" spc="30" dirty="0"/>
              <a:t>to </a:t>
            </a:r>
            <a:r>
              <a:rPr lang="en-US" spc="45" dirty="0"/>
              <a:t>clients. </a:t>
            </a:r>
            <a:r>
              <a:rPr lang="en-US" spc="60" dirty="0"/>
              <a:t>All </a:t>
            </a:r>
            <a:r>
              <a:rPr lang="en-US" spc="55" dirty="0"/>
              <a:t>rights</a:t>
            </a:r>
            <a:r>
              <a:rPr lang="en-US" spc="-40" dirty="0"/>
              <a:t> </a:t>
            </a:r>
            <a:r>
              <a:rPr lang="en-US" spc="50" dirty="0"/>
              <a:t>reserved.</a:t>
            </a:r>
          </a:p>
        </p:txBody>
      </p:sp>
      <p:sp>
        <p:nvSpPr>
          <p:cNvPr id="3" name="슬라이드 번호 개체 틀 2">
            <a:extLst>
              <a:ext uri="{FF2B5EF4-FFF2-40B4-BE49-F238E27FC236}">
                <a16:creationId xmlns:a16="http://schemas.microsoft.com/office/drawing/2014/main" id="{C5C6645E-59B3-2966-CAB7-EAE206B68D49}"/>
              </a:ext>
            </a:extLst>
          </p:cNvPr>
          <p:cNvSpPr>
            <a:spLocks noGrp="1"/>
          </p:cNvSpPr>
          <p:nvPr>
            <p:ph type="sldNum" sz="quarter" idx="4"/>
          </p:nvPr>
        </p:nvSpPr>
        <p:spPr>
          <a:xfrm>
            <a:off x="11276977" y="6492312"/>
            <a:ext cx="370585" cy="146684"/>
          </a:xfrm>
          <a:prstGeom prst="rect">
            <a:avLst/>
          </a:prstGeom>
        </p:spPr>
        <p:txBody>
          <a:bodyPr/>
          <a:lstStyle/>
          <a:p>
            <a:pPr marL="38100" algn="r">
              <a:spcBef>
                <a:spcPts val="50"/>
              </a:spcBef>
            </a:pPr>
            <a:r>
              <a:rPr lang="en-US" altLang="ko-KR"/>
              <a:t>l   </a:t>
            </a:r>
            <a:fld id="{81D60167-4931-47E6-BA6A-407CBD079E47}" type="slidenum">
              <a:rPr lang="en-US" altLang="ko-KR" smtClean="0"/>
              <a:pPr marL="38100" algn="r">
                <a:spcBef>
                  <a:spcPts val="50"/>
                </a:spcBef>
              </a:pPr>
              <a:t>9</a:t>
            </a:fld>
            <a:r>
              <a:rPr lang="en-US" altLang="ko-KR"/>
              <a:t> </a:t>
            </a:r>
            <a:endParaRPr lang="en-US" dirty="0"/>
          </a:p>
        </p:txBody>
      </p:sp>
      <p:sp>
        <p:nvSpPr>
          <p:cNvPr id="4" name="사각형: 둥근 위쪽 모서리 3">
            <a:extLst>
              <a:ext uri="{FF2B5EF4-FFF2-40B4-BE49-F238E27FC236}">
                <a16:creationId xmlns:a16="http://schemas.microsoft.com/office/drawing/2014/main" id="{61205302-0EBC-F415-C340-0968AADBC878}"/>
              </a:ext>
            </a:extLst>
          </p:cNvPr>
          <p:cNvSpPr/>
          <p:nvPr/>
        </p:nvSpPr>
        <p:spPr>
          <a:xfrm>
            <a:off x="51593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오늘날의 공급망</a:t>
            </a:r>
            <a:endPar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5" name="사각형: 둥근 위쪽 모서리 4">
            <a:extLst>
              <a:ext uri="{FF2B5EF4-FFF2-40B4-BE49-F238E27FC236}">
                <a16:creationId xmlns:a16="http://schemas.microsoft.com/office/drawing/2014/main" id="{EB8B39C2-62F4-75D5-12FA-3EEF484394D3}"/>
              </a:ext>
            </a:extLst>
          </p:cNvPr>
          <p:cNvSpPr/>
          <p:nvPr/>
        </p:nvSpPr>
        <p:spPr>
          <a:xfrm>
            <a:off x="1535822" y="571500"/>
            <a:ext cx="978010" cy="2381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생존과 회복력</a:t>
            </a:r>
          </a:p>
        </p:txBody>
      </p:sp>
      <p:sp>
        <p:nvSpPr>
          <p:cNvPr id="6" name="사각형: 둥근 위쪽 모서리 5">
            <a:extLst>
              <a:ext uri="{FF2B5EF4-FFF2-40B4-BE49-F238E27FC236}">
                <a16:creationId xmlns:a16="http://schemas.microsoft.com/office/drawing/2014/main" id="{AFD4BBBE-F1C0-5354-390B-44B97A236F40}"/>
              </a:ext>
            </a:extLst>
          </p:cNvPr>
          <p:cNvSpPr/>
          <p:nvPr/>
        </p:nvSpPr>
        <p:spPr>
          <a:xfrm>
            <a:off x="2555707"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대외 규제</a:t>
            </a:r>
          </a:p>
        </p:txBody>
      </p:sp>
      <p:sp>
        <p:nvSpPr>
          <p:cNvPr id="7" name="사각형: 둥근 위쪽 모서리 6">
            <a:extLst>
              <a:ext uri="{FF2B5EF4-FFF2-40B4-BE49-F238E27FC236}">
                <a16:creationId xmlns:a16="http://schemas.microsoft.com/office/drawing/2014/main" id="{9B393D62-B561-885D-A90F-FCDCCFF63B64}"/>
              </a:ext>
            </a:extLst>
          </p:cNvPr>
          <p:cNvSpPr/>
          <p:nvPr/>
        </p:nvSpPr>
        <p:spPr>
          <a:xfrm>
            <a:off x="3575592"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내일의 공급망</a:t>
            </a:r>
          </a:p>
        </p:txBody>
      </p:sp>
      <p:sp>
        <p:nvSpPr>
          <p:cNvPr id="8" name="사각형: 둥근 위쪽 모서리 7">
            <a:extLst>
              <a:ext uri="{FF2B5EF4-FFF2-40B4-BE49-F238E27FC236}">
                <a16:creationId xmlns:a16="http://schemas.microsoft.com/office/drawing/2014/main" id="{842C372D-CC19-3745-E546-133F8C537B66}"/>
              </a:ext>
            </a:extLst>
          </p:cNvPr>
          <p:cNvSpPr/>
          <p:nvPr/>
        </p:nvSpPr>
        <p:spPr>
          <a:xfrm>
            <a:off x="4595476" y="571500"/>
            <a:ext cx="978010" cy="238125"/>
          </a:xfrm>
          <a:prstGeom prst="round2Same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83"/>
              </a:spcBef>
            </a:pP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Key</a:t>
            </a:r>
            <a:r>
              <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 </a:t>
            </a:r>
            <a:r>
              <a:rPr lang="en-US" altLang="ko-KR"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rPr>
              <a:t>Takeaways</a:t>
            </a:r>
            <a:endParaRPr lang="ko-KR" altLang="en-US" sz="8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cs typeface="Calibri"/>
            </a:endParaRPr>
          </a:p>
        </p:txBody>
      </p:sp>
      <p:sp>
        <p:nvSpPr>
          <p:cNvPr id="12" name="object 18">
            <a:extLst>
              <a:ext uri="{FF2B5EF4-FFF2-40B4-BE49-F238E27FC236}">
                <a16:creationId xmlns:a16="http://schemas.microsoft.com/office/drawing/2014/main" id="{2C76993B-4806-2488-3F77-EC7D14A8E612}"/>
              </a:ext>
            </a:extLst>
          </p:cNvPr>
          <p:cNvSpPr txBox="1"/>
          <p:nvPr/>
        </p:nvSpPr>
        <p:spPr>
          <a:xfrm>
            <a:off x="515938" y="1196975"/>
            <a:ext cx="2771775" cy="1754326"/>
          </a:xfrm>
          <a:prstGeom prst="rect">
            <a:avLst/>
          </a:prstGeom>
          <a:noFill/>
        </p:spPr>
        <p:txBody>
          <a:bodyPr vert="horz" wrap="square" lIns="180000" tIns="0" rIns="180000" bIns="0" rtlCol="0">
            <a:spAutoFit/>
          </a:bodyPr>
          <a:lstStyle/>
          <a:p>
            <a:pPr marL="8467" algn="just" latinLnBrk="0">
              <a:spcBef>
                <a:spcPts val="600"/>
              </a:spcBef>
            </a:pPr>
            <a:r>
              <a:rPr lang="ko-KR" altLang="en-US"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공급망 리스크 완화</a:t>
            </a:r>
            <a:endParaRPr lang="en-US" altLang="ko-KR" sz="1000" b="1" dirty="0">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a:p>
            <a:pPr marL="8467" algn="just" latinLnBrk="0">
              <a:spcBef>
                <a:spcPts val="600"/>
              </a:spcBef>
            </a:pP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공급망 전략이나 구조</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새로운 협업 대상과 서비스 제공 기업 등을 포함하여 공급망에 나타난 많은 변화로 인해 사이버 보안</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원자재 부족</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지정학적 이슈와 같은 공급망 리스크가 새롭게 부각되고 있습니다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기업이 공급업체의 운영 방안에 대해 더 깊게 관여하고</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기업의 제조과정을 재조정하며 새로운 기술을 구현함에 따라 앞서 언급한  리스크는 지속될 가능성이 높습니다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따라서 리스크를  완화하기 위해서는 첨단 로봇 및 자동화</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수요 예측 역량 제고</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사이버 보안 및 공급업체와 협업 강화</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r>
              <a:rPr lang="ko-KR" altLang="en-US"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산업 전반에서의 협력 등 다각적인 방안이 필요합니다</a:t>
            </a:r>
            <a:r>
              <a:rPr lang="en-US" altLang="ko-KR" sz="900" spc="-20" dirty="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Calibri"/>
              </a:rPr>
              <a:t>. </a:t>
            </a:r>
          </a:p>
        </p:txBody>
      </p:sp>
      <p:sp>
        <p:nvSpPr>
          <p:cNvPr id="11" name="object 27">
            <a:extLst>
              <a:ext uri="{FF2B5EF4-FFF2-40B4-BE49-F238E27FC236}">
                <a16:creationId xmlns:a16="http://schemas.microsoft.com/office/drawing/2014/main" id="{66534C0F-C770-00B2-2A5B-1232DF24E713}"/>
              </a:ext>
            </a:extLst>
          </p:cNvPr>
          <p:cNvSpPr/>
          <p:nvPr/>
        </p:nvSpPr>
        <p:spPr>
          <a:xfrm>
            <a:off x="3291915" y="1346777"/>
            <a:ext cx="3247108" cy="265274"/>
          </a:xfrm>
          <a:custGeom>
            <a:avLst/>
            <a:gdLst/>
            <a:ahLst/>
            <a:cxnLst/>
            <a:rect l="l" t="t" r="r" b="b"/>
            <a:pathLst>
              <a:path w="2435859" h="267335">
                <a:moveTo>
                  <a:pt x="0" y="267042"/>
                </a:moveTo>
                <a:lnTo>
                  <a:pt x="2435301" y="267042"/>
                </a:lnTo>
                <a:lnTo>
                  <a:pt x="2435301" y="0"/>
                </a:lnTo>
                <a:lnTo>
                  <a:pt x="0" y="0"/>
                </a:lnTo>
                <a:lnTo>
                  <a:pt x="0" y="267042"/>
                </a:lnTo>
                <a:close/>
              </a:path>
            </a:pathLst>
          </a:custGeom>
          <a:solidFill>
            <a:srgbClr val="00B8F5"/>
          </a:solidFill>
          <a:ln>
            <a:solidFill>
              <a:srgbClr val="00B0F0"/>
            </a:solidFill>
          </a:ln>
        </p:spPr>
        <p:txBody>
          <a:bodyPr wrap="square" lIns="0" tIns="0" rIns="0" bIns="0" rtlCol="0" anchor="ctr"/>
          <a:lstStyle/>
          <a:p>
            <a:pPr marL="143941" latinLnBrk="0">
              <a:spcBef>
                <a:spcPts val="67"/>
              </a:spcBef>
            </a:pPr>
            <a:r>
              <a:rPr lang="ko-KR" altLang="en-US" sz="1000" b="1"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rPr>
              <a:t>실행방안</a:t>
            </a:r>
            <a:endParaRPr lang="en-US" altLang="ko-KR" sz="1000" dirty="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LT Std 45 Light"/>
            </a:endParaRPr>
          </a:p>
        </p:txBody>
      </p:sp>
    </p:spTree>
    <p:extLst>
      <p:ext uri="{BB962C8B-B14F-4D97-AF65-F5344CB8AC3E}">
        <p14:creationId xmlns:p14="http://schemas.microsoft.com/office/powerpoint/2010/main" val="371429107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007A509638504CA075577B0A78C43C" ma:contentTypeVersion="79" ma:contentTypeDescription="Create a new document." ma:contentTypeScope="" ma:versionID="f00120920bcee853da363c4d9d6a181b">
  <xsd:schema xmlns:xsd="http://www.w3.org/2001/XMLSchema" xmlns:xs="http://www.w3.org/2001/XMLSchema" xmlns:p="http://schemas.microsoft.com/office/2006/metadata/properties" xmlns:ns1="http://schemas.microsoft.com/sharepoint/v3" xmlns:ns3="1c657212-07cd-4eb2-8173-68663959c5b7" targetNamespace="http://schemas.microsoft.com/office/2006/metadata/properties" ma:root="true" ma:fieldsID="ff9733e702ec93a5e27b10f0a91b5c1f" ns1:_="" ns3:_="">
    <xsd:import namespace="http://schemas.microsoft.com/sharepoint/v3"/>
    <xsd:import namespace="1c657212-07cd-4eb2-8173-68663959c5b7"/>
    <xsd:element name="properties">
      <xsd:complexType>
        <xsd:sequence>
          <xsd:element name="documentManagement">
            <xsd:complexType>
              <xsd:all>
                <xsd:element ref="ns3:KPMGGlobalThumbnailImage" minOccurs="0"/>
                <xsd:element ref="ns3:KPMGGlobalKeyContactPerson" minOccurs="0"/>
                <xsd:element ref="ns1:URL" minOccurs="0"/>
                <xsd:element ref="ns3:Economy" minOccurs="0"/>
                <xsd:element ref="ns3:ERI_x0020_Report_x0020_Type" minOccurs="0"/>
                <xsd:element ref="ns3:Korean_x0020_Title" minOccurs="0"/>
                <xsd:element ref="ns3:Korean_x0020_Abstract" minOccurs="0"/>
                <xsd:element ref="ns3:Big_x0020_Thumbnail_x0020_Image" minOccurs="0"/>
                <xsd:element ref="ns3:Region_kr" minOccurs="0"/>
                <xsd:element ref="ns3:Industry_x0020_Sector_x002f_SubSector_x0020_Selection_metalogix" minOccurs="0"/>
                <xsd:element ref="ns3:Function_x002f_Service_x002f_SubService_x0020_Selection_metalogix" minOccurs="0"/>
                <xsd:element ref="ns3:Language_metalogix" minOccurs="0"/>
                <xsd:element ref="ns3:Media_x0020_Type_metalogix" minOccurs="0"/>
                <xsd:element ref="ns3:Global_x0020_Country_metalogix" minOccurs="0"/>
                <xsd:element ref="ns3:Audience_x0020_Level_metalogix" minOccurs="0"/>
                <xsd:element ref="ns3:Content_x0020_Use_metalogix" minOccurs="0"/>
                <xsd:element ref="ns3:Primary_x0020_Owner_metalogix" minOccurs="0"/>
                <xsd:element ref="ns3:Publication_x0020_Date_metalogix" minOccurs="0"/>
                <xsd:element ref="ns3:Category"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URL" ma:index="13" nillable="true" ma:displayName="URL" ma:format="Hyperlink" ma:internalName="URL"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c657212-07cd-4eb2-8173-68663959c5b7" elementFormDefault="qualified">
    <xsd:import namespace="http://schemas.microsoft.com/office/2006/documentManagement/types"/>
    <xsd:import namespace="http://schemas.microsoft.com/office/infopath/2007/PartnerControls"/>
    <xsd:element name="KPMGGlobalThumbnailImage" ma:index="11" nillable="true" ma:displayName="Thumbnail Image" ma:description="This field is to associate a visual identify of the content&#10;&#10;이미지 저장하는 곳: https://intra.aspac.kpmg.com/sites/kr/ERI/TLimage/Forms/AllItems.aspx" ma:format="Image" ma:internalName="KPMGGlobalThumbnail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KPMGGlobalKeyContactPerson" ma:index="12" nillable="true" ma:displayName="Key Contact Person" ma:description="In addition to the Author field helps identify the Author/Creator/Publisher of the document/content publication. The Key Contact Person field is resulting in end users of the content not able to reach out to the team who helped created the content" ma:list="UserInfo" ma:SharePointGroup="0" ma:internalName="KPMGGlobalKeyContactPerson" ma:readOnly="false" ma:showField="NameWithPictur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conomy" ma:index="14" nillable="true" ma:displayName="Macro Economy" ma:internalName="Economy" ma:readOnly="false">
      <xsd:complexType>
        <xsd:complexContent>
          <xsd:extension base="dms:MultiChoice">
            <xsd:sequence>
              <xsd:element name="Value" maxOccurs="unbounded" minOccurs="0" nillable="true">
                <xsd:simpleType>
                  <xsd:restriction base="dms:Choice">
                    <xsd:enumeration value="국내외경제동향"/>
                  </xsd:restriction>
                </xsd:simpleType>
              </xsd:element>
            </xsd:sequence>
          </xsd:extension>
        </xsd:complexContent>
      </xsd:complexType>
    </xsd:element>
    <xsd:element name="ERI_x0020_Report_x0020_Type" ma:index="15" nillable="true" ma:displayName="ERI Report Type" ma:format="Dropdown" ma:internalName="ERI_x0020_Report_x0020_Type">
      <xsd:simpleType>
        <xsd:restriction base="dms:Choice">
          <xsd:enumeration value="(External Publication)"/>
          <xsd:enumeration value="Samjong Insight"/>
          <xsd:enumeration value="Issue Monitor"/>
          <xsd:enumeration value="Journal Review"/>
          <xsd:enumeration value="Book(단행본)"/>
          <xsd:enumeration value="(Internal Material)"/>
          <xsd:enumeration value="Global Thought Leadership"/>
          <xsd:enumeration value="Market Frontier"/>
          <xsd:enumeration value="Industry Profile"/>
          <xsd:enumeration value="Discussion memo"/>
          <xsd:enumeration value="Morning Briefing"/>
          <xsd:enumeration value="NK Insight"/>
          <xsd:enumeration value="Business Focus"/>
        </xsd:restriction>
      </xsd:simpleType>
    </xsd:element>
    <xsd:element name="Korean_x0020_Title" ma:index="16" nillable="true" ma:displayName="Report Title" ma:description="구 Korea Title 항목입니다." ma:indexed="true" ma:internalName="Korean_x0020_Title" ma:readOnly="false">
      <xsd:simpleType>
        <xsd:restriction base="dms:Text">
          <xsd:maxLength value="255"/>
        </xsd:restriction>
      </xsd:simpleType>
    </xsd:element>
    <xsd:element name="Korean_x0020_Abstract" ma:index="17" nillable="true" ma:displayName="Korean Abstract" ma:internalName="Korean_x0020_Abstract" ma:readOnly="false">
      <xsd:simpleType>
        <xsd:restriction base="dms:Note"/>
      </xsd:simpleType>
    </xsd:element>
    <xsd:element name="Big_x0020_Thumbnail_x0020_Image" ma:index="18" nillable="true" ma:displayName="Big Thumbnail Image" ma:description="Do Not Use" ma:format="Image" ma:internalName="Big_x0020_Thumbnail_x0020_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Region_kr" ma:index="19" nillable="true" ma:displayName="Local Information" ma:description="다중 선택이 가능하도록 생성 0422" ma:internalName="Region_kr" ma:readOnly="false">
      <xsd:complexType>
        <xsd:complexContent>
          <xsd:extension base="dms:MultiChoice">
            <xsd:sequence>
              <xsd:element name="Value" maxOccurs="unbounded" minOccurs="0" nillable="true">
                <xsd:simpleType>
                  <xsd:restriction base="dms:Choice">
                    <xsd:enumeration value="Global"/>
                    <xsd:enumeration value="Asia"/>
                    <xsd:enumeration value="America"/>
                    <xsd:enumeration value="Europe"/>
                    <xsd:enumeration value="MENA(Middle East &amp; Africa)"/>
                  </xsd:restriction>
                </xsd:simpleType>
              </xsd:element>
            </xsd:sequence>
          </xsd:extension>
        </xsd:complexContent>
      </xsd:complexType>
    </xsd:element>
    <xsd:element name="Industry_x0020_Sector_x002f_SubSector_x0020_Selection_metalogix" ma:index="20" nillable="true" ma:displayName="Industry Sector/SubSector Selection_metalogix" ma:description="* 구 작성 창입니다. 입력하지 않는 란입니다." ma:internalName="Industry_x0020_Sector_x002f_SubSector_x0020_Selection_metalogix" ma:readOnly="false">
      <xsd:simpleType>
        <xsd:restriction base="dms:Note"/>
      </xsd:simpleType>
    </xsd:element>
    <xsd:element name="Function_x002f_Service_x002f_SubService_x0020_Selection_metalogix" ma:index="21" nillable="true" ma:displayName="Function/Service/SubService Selection_metalogix" ma:description="* 구 작성 창입니다. 입력하지 않는 란입니다." ma:internalName="Function_x002f_Service_x002f_SubService_x0020_Selection_metalogix" ma:readOnly="false">
      <xsd:simpleType>
        <xsd:restriction base="dms:Note"/>
      </xsd:simpleType>
    </xsd:element>
    <xsd:element name="Language_metalogix" ma:index="22" nillable="true" ma:displayName="Language" ma:default="Korean" ma:format="Dropdown" ma:internalName="Language_metalogix" ma:readOnly="false">
      <xsd:simpleType>
        <xsd:union memberTypes="dms:Text">
          <xsd:simpleType>
            <xsd:restriction base="dms:Choice">
              <xsd:enumeration value="Korean"/>
              <xsd:enumeration value="English"/>
            </xsd:restriction>
          </xsd:simpleType>
        </xsd:union>
      </xsd:simpleType>
    </xsd:element>
    <xsd:element name="Media_x0020_Type_metalogix" ma:index="23" nillable="true" ma:displayName="Media Type" ma:default="PDF" ma:format="RadioButtons" ma:internalName="Media_x0020_Type_metalogix" ma:readOnly="false">
      <xsd:simpleType>
        <xsd:union memberTypes="dms:Text">
          <xsd:simpleType>
            <xsd:restriction base="dms:Choice">
              <xsd:enumeration value="DOC"/>
              <xsd:enumeration value="MSG"/>
              <xsd:enumeration value="PDF"/>
              <xsd:enumeration value="PPT"/>
              <xsd:enumeration value="TXT"/>
            </xsd:restriction>
          </xsd:simpleType>
        </xsd:union>
      </xsd:simpleType>
    </xsd:element>
    <xsd:element name="Global_x0020_Country_metalogix" ma:index="24" nillable="true" ma:displayName="Global Country" ma:description="Identifies the Country who owns the content and where it was created" ma:internalName="Global_x0020_Country_metalogix" ma:readOnly="false">
      <xsd:simpleType>
        <xsd:restriction base="dms:Text">
          <xsd:maxLength value="255"/>
        </xsd:restriction>
      </xsd:simpleType>
    </xsd:element>
    <xsd:element name="Audience_x0020_Level_metalogix" ma:index="25" nillable="true" ma:displayName="Audience Level" ma:default="All" ma:description="All, Partner, Sr. Mgr., Mgr., Associate" ma:format="Dropdown" ma:internalName="Audience_x0020_Level_metalogix" ma:readOnly="false">
      <xsd:simpleType>
        <xsd:restriction base="dms:Choice">
          <xsd:enumeration value="All"/>
          <xsd:enumeration value="Partner"/>
          <xsd:enumeration value="Sr. Mgr."/>
          <xsd:enumeration value="Mgr."/>
          <xsd:enumeration value="Associate"/>
        </xsd:restriction>
      </xsd:simpleType>
    </xsd:element>
    <xsd:element name="Content_x0020_Use_metalogix" ma:index="26" nillable="true" ma:displayName="Content Use" ma:description="Select 'Internal' for internal use only or 'Internal/External' for public use" ma:format="Dropdown" ma:internalName="Content_x0020_Use_metalogix" ma:readOnly="false">
      <xsd:simpleType>
        <xsd:restriction base="dms:Choice">
          <xsd:enumeration value="Internal"/>
          <xsd:enumeration value="Internal/External'"/>
        </xsd:restriction>
      </xsd:simpleType>
    </xsd:element>
    <xsd:element name="Primary_x0020_Owner_metalogix" ma:index="27" nillable="true" ma:displayName="Primary Owner" ma:default="No Selection" ma:description="Identifies the function, industry, business group which owns the content" ma:format="Dropdown" ma:internalName="Primary_x0020_Owner_metalogix" ma:readOnly="false">
      <xsd:simpleType>
        <xsd:restriction base="dms:Choice">
          <xsd:enumeration value="No Selection"/>
          <xsd:enumeration value="Advisory"/>
          <xsd:enumeration value="Audit"/>
          <xsd:enumeration value="Communucations"/>
          <xsd:enumeration value="Finance and Administration"/>
          <xsd:enumeration value="Human Resources"/>
          <xsd:enumeration value="Information Technology"/>
          <xsd:enumeration value="Knowledge Management"/>
          <xsd:enumeration value="Learning &amp; Development"/>
          <xsd:enumeration value="Legal Services"/>
          <xsd:enumeration value="Marketing"/>
          <xsd:enumeration value="Quality &amp; Risk Management"/>
          <xsd:enumeration value="Research"/>
          <xsd:enumeration value="Tax"/>
        </xsd:restriction>
      </xsd:simpleType>
    </xsd:element>
    <xsd:element name="Publication_x0020_Date_metalogix" ma:index="28" nillable="true" ma:displayName="Publication Date" ma:description="Date the content was published" ma:format="DateOnly" ma:internalName="Publication_x0020_Date_metalogix" ma:readOnly="false">
      <xsd:simpleType>
        <xsd:restriction base="dms:DateTime"/>
      </xsd:simpleType>
    </xsd:element>
    <xsd:element name="Category" ma:index="32" nillable="true" ma:displayName="Category" ma:default="All" ma:description="FS/CM/IM/IGH/TMT에서 문서가 보여야 하는 경우 필수로 입력합니다.&#10;입력되지 않은 값은 각각의 페이지에서 표시되지 않습니다." ma:internalName="Category" ma:readOnly="false">
      <xsd:complexType>
        <xsd:complexContent>
          <xsd:extension base="dms:MultiChoiceFillIn">
            <xsd:sequence>
              <xsd:element name="Value" maxOccurs="unbounded" minOccurs="0" nillable="true">
                <xsd:simpleType>
                  <xsd:union memberTypes="dms:Text">
                    <xsd:simpleType>
                      <xsd:restriction base="dms:Choice">
                        <xsd:enumeration value="All"/>
                        <xsd:enumeration value="Consumer Markets"/>
                        <xsd:enumeration value="Financial Services"/>
                        <xsd:enumeration value="Industrial Markets"/>
                        <xsd:enumeration value="Infrastructure, Government and Healthcare"/>
                        <xsd:enumeration value="Technology, Media &amp; Telecommunications"/>
                        <xsd:enumeration value="M&amp;A"/>
                      </xsd:restriction>
                    </xsd:simpleType>
                  </xsd:union>
                </xsd:simpleType>
              </xsd:element>
            </xsd:sequence>
          </xsd:extension>
        </xsd:complexContent>
      </xsd:complexType>
    </xsd:element>
    <xsd:element name="MediaServiceMetadata" ma:index="34" nillable="true" ma:displayName="MediaServiceMetadata" ma:hidden="true" ma:internalName="MediaServiceMetadata" ma:readOnly="true">
      <xsd:simpleType>
        <xsd:restriction base="dms:Note"/>
      </xsd:simpleType>
    </xsd:element>
    <xsd:element name="MediaServiceFastMetadata" ma:index="35" nillable="true" ma:displayName="MediaServiceFastMetadata" ma:hidden="true" ma:internalName="MediaServiceFastMetadata" ma:readOnly="true">
      <xsd:simpleType>
        <xsd:restriction base="dms:Note"/>
      </xsd:simpleType>
    </xsd:element>
    <xsd:element name="MediaServiceObjectDetectorVersions" ma:index="3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0" ma:displayName="Comments"/>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rimary_x0020_Owner_metalogix xmlns="1c657212-07cd-4eb2-8173-68663959c5b7">No Selection</Primary_x0020_Owner_metalogix>
    <Media_x0020_Type_metalogix xmlns="1c657212-07cd-4eb2-8173-68663959c5b7">PPT</Media_x0020_Type_metalogix>
    <Audience_x0020_Level_metalogix xmlns="1c657212-07cd-4eb2-8173-68663959c5b7">All</Audience_x0020_Level_metalogix>
    <Language_metalogix xmlns="1c657212-07cd-4eb2-8173-68663959c5b7">Korean</Language_metalogix>
    <Category xmlns="1c657212-07cd-4eb2-8173-68663959c5b7">
      <Value>All</Value>
      <Value>Industrial Markets</Value>
    </Category>
    <Korean_x0020_Title xmlns="1c657212-07cd-4eb2-8173-68663959c5b7">20231130_GTL_공급망의 미래</Korean_x0020_Title>
    <Global_x0020_Country_metalogix xmlns="1c657212-07cd-4eb2-8173-68663959c5b7" xsi:nil="true"/>
    <Economy xmlns="1c657212-07cd-4eb2-8173-68663959c5b7" xsi:nil="true"/>
    <Publication_x0020_Date_metalogix xmlns="1c657212-07cd-4eb2-8173-68663959c5b7">2023-11-29T15:00:00+00:00</Publication_x0020_Date_metalogix>
    <KPMGGlobalThumbnailImage xmlns="1c657212-07cd-4eb2-8173-68663959c5b7">
      <Url xsi:nil="true"/>
      <Description xsi:nil="true"/>
    </KPMGGlobalThumbnailImage>
    <Content_x0020_Use_metalogix xmlns="1c657212-07cd-4eb2-8173-68663959c5b7" xsi:nil="true"/>
    <URL xmlns="http://schemas.microsoft.com/sharepoint/v3">
      <Url xsi:nil="true"/>
      <Description xsi:nil="true"/>
    </URL>
    <Korean_x0020_Abstract xmlns="1c657212-07cd-4eb2-8173-68663959c5b7" xsi:nil="true"/>
    <Industry_x0020_Sector_x002f_SubSector_x0020_Selection_metalogix xmlns="1c657212-07cd-4eb2-8173-68663959c5b7" xsi:nil="true"/>
    <ERI_x0020_Report_x0020_Type xmlns="1c657212-07cd-4eb2-8173-68663959c5b7">Global Thought Leadership</ERI_x0020_Report_x0020_Type>
    <Function_x002f_Service_x002f_SubService_x0020_Selection_metalogix xmlns="1c657212-07cd-4eb2-8173-68663959c5b7" xsi:nil="true"/>
    <KPMGGlobalKeyContactPerson xmlns="1c657212-07cd-4eb2-8173-68663959c5b7">
      <UserInfo>
        <DisplayName/>
        <AccountId xsi:nil="true"/>
        <AccountType/>
      </UserInfo>
    </KPMGGlobalKeyContactPerson>
    <Region_kr xmlns="1c657212-07cd-4eb2-8173-68663959c5b7" xsi:nil="true"/>
    <Big_x0020_Thumbnail_x0020_Image xmlns="1c657212-07cd-4eb2-8173-68663959c5b7">
      <Url xsi:nil="true"/>
      <Description xsi:nil="true"/>
    </Big_x0020_Thumbnail_x0020_Image>
  </documentManagement>
</p:properties>
</file>

<file path=customXml/itemProps1.xml><?xml version="1.0" encoding="utf-8"?>
<ds:datastoreItem xmlns:ds="http://schemas.openxmlformats.org/officeDocument/2006/customXml" ds:itemID="{8E766984-3F4C-46EE-BD77-E23446601261}"/>
</file>

<file path=customXml/itemProps2.xml><?xml version="1.0" encoding="utf-8"?>
<ds:datastoreItem xmlns:ds="http://schemas.openxmlformats.org/officeDocument/2006/customXml" ds:itemID="{280E8B0D-2F13-493C-9ABA-7CAF6C4B846A}"/>
</file>

<file path=customXml/itemProps3.xml><?xml version="1.0" encoding="utf-8"?>
<ds:datastoreItem xmlns:ds="http://schemas.openxmlformats.org/officeDocument/2006/customXml" ds:itemID="{BFBA7CE3-6FF4-4E99-BC1C-4E3410ED7D2E}"/>
</file>

<file path=docProps/app.xml><?xml version="1.0" encoding="utf-8"?>
<Properties xmlns="http://schemas.openxmlformats.org/officeDocument/2006/extended-properties" xmlns:vt="http://schemas.openxmlformats.org/officeDocument/2006/docPropsVTypes">
  <TotalTime>2704</TotalTime>
  <Words>22552</Words>
  <Application>Microsoft Office PowerPoint</Application>
  <PresentationFormat>와이드스크린</PresentationFormat>
  <Paragraphs>1882</Paragraphs>
  <Slides>64</Slides>
  <Notes>12</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64</vt:i4>
      </vt:variant>
    </vt:vector>
  </HeadingPairs>
  <TitlesOfParts>
    <vt:vector size="71" baseType="lpstr">
      <vt:lpstr>KoPub돋움체 Bold</vt:lpstr>
      <vt:lpstr>KoPub돋움체 Medium</vt:lpstr>
      <vt:lpstr>맑은 고딕</vt:lpstr>
      <vt:lpstr>Arial</vt:lpstr>
      <vt:lpstr>Calibri</vt:lpstr>
      <vt:lpstr>KPMG Bold</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20231130_GTL_공급망의 미래</dc:title>
  <dc:creator>삼정KPMG 경제연구원</dc:creator>
  <cp:lastModifiedBy>Eom, Yi-Seul (KR/ERI)</cp:lastModifiedBy>
  <cp:revision>392</cp:revision>
  <dcterms:created xsi:type="dcterms:W3CDTF">2023-11-23T05:09:43Z</dcterms:created>
  <dcterms:modified xsi:type="dcterms:W3CDTF">2023-11-30T01:34:03Z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0x01010078007A509638504CA075577B0A78C43C</vt:lpwstr>
  </property>
</Properties>
</file>